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theme/theme6.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4" r:id="rId2"/>
    <p:sldMasterId id="2147483680" r:id="rId3"/>
    <p:sldMasterId id="2147483682" r:id="rId4"/>
    <p:sldMasterId id="2147483684" r:id="rId5"/>
    <p:sldMasterId id="2147483662" r:id="rId6"/>
    <p:sldMasterId id="2147483676" r:id="rId7"/>
  </p:sldMasterIdLst>
  <p:notesMasterIdLst>
    <p:notesMasterId r:id="rId22"/>
  </p:notesMasterIdLst>
  <p:sldIdLst>
    <p:sldId id="256" r:id="rId8"/>
    <p:sldId id="258" r:id="rId9"/>
    <p:sldId id="265" r:id="rId10"/>
    <p:sldId id="272" r:id="rId11"/>
    <p:sldId id="273" r:id="rId12"/>
    <p:sldId id="267" r:id="rId13"/>
    <p:sldId id="274" r:id="rId14"/>
    <p:sldId id="269" r:id="rId15"/>
    <p:sldId id="270" r:id="rId16"/>
    <p:sldId id="271" r:id="rId17"/>
    <p:sldId id="275" r:id="rId18"/>
    <p:sldId id="276" r:id="rId19"/>
    <p:sldId id="277" r:id="rId20"/>
    <p:sldId id="278"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33"/>
    <a:srgbClr val="0069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756"/>
    <p:restoredTop sz="50000"/>
  </p:normalViewPr>
  <p:slideViewPr>
    <p:cSldViewPr snapToGrid="0" snapToObjects="1">
      <p:cViewPr varScale="1">
        <p:scale>
          <a:sx n="77" d="100"/>
          <a:sy n="77" d="100"/>
        </p:scale>
        <p:origin x="232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F26514-DDBB-4DB7-B806-314CE4A7CBC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E16AFE4C-085A-48C2-8BB8-4AB5E3EF928C}">
      <dgm:prSet/>
      <dgm:spPr/>
      <dgm:t>
        <a:bodyPr/>
        <a:lstStyle/>
        <a:p>
          <a:pPr>
            <a:lnSpc>
              <a:spcPct val="100000"/>
            </a:lnSpc>
          </a:pPr>
          <a:r>
            <a:rPr lang="en-US" b="0" i="0" dirty="0"/>
            <a:t>Search committee minutes will be taken by UWF staff.</a:t>
          </a:r>
          <a:endParaRPr lang="en-US" dirty="0"/>
        </a:p>
      </dgm:t>
    </dgm:pt>
    <dgm:pt modelId="{EBBB21C7-4BA3-41A5-85AF-6EFFE609D052}" type="parTrans" cxnId="{043685F3-432B-4B87-AE16-DA8A9B4AC8C6}">
      <dgm:prSet/>
      <dgm:spPr/>
      <dgm:t>
        <a:bodyPr/>
        <a:lstStyle/>
        <a:p>
          <a:endParaRPr lang="en-US"/>
        </a:p>
      </dgm:t>
    </dgm:pt>
    <dgm:pt modelId="{66EDAFD8-7CB9-44E4-AE01-B5055FD434F3}" type="sibTrans" cxnId="{043685F3-432B-4B87-AE16-DA8A9B4AC8C6}">
      <dgm:prSet/>
      <dgm:spPr/>
      <dgm:t>
        <a:bodyPr/>
        <a:lstStyle/>
        <a:p>
          <a:pPr>
            <a:lnSpc>
              <a:spcPct val="100000"/>
            </a:lnSpc>
          </a:pPr>
          <a:endParaRPr lang="en-US"/>
        </a:p>
      </dgm:t>
    </dgm:pt>
    <dgm:pt modelId="{28E66FB7-AE6C-4E6B-8708-41C30C49999A}">
      <dgm:prSet/>
      <dgm:spPr/>
      <dgm:t>
        <a:bodyPr/>
        <a:lstStyle/>
        <a:p>
          <a:pPr>
            <a:lnSpc>
              <a:spcPct val="100000"/>
            </a:lnSpc>
          </a:pPr>
          <a:r>
            <a:rPr lang="en-US" b="0" i="0" dirty="0"/>
            <a:t>Minutes must be recorded and open to public inspection. </a:t>
          </a:r>
          <a:endParaRPr lang="en-US" dirty="0"/>
        </a:p>
      </dgm:t>
    </dgm:pt>
    <dgm:pt modelId="{B3EC84EC-6DA0-4D24-BEBF-19F1F9109E3D}" type="parTrans" cxnId="{CB911570-90E0-48DD-9368-E5C4C26FF7D4}">
      <dgm:prSet/>
      <dgm:spPr/>
      <dgm:t>
        <a:bodyPr/>
        <a:lstStyle/>
        <a:p>
          <a:endParaRPr lang="en-US"/>
        </a:p>
      </dgm:t>
    </dgm:pt>
    <dgm:pt modelId="{35E12C36-CEF0-4D8C-937F-7073672484A7}" type="sibTrans" cxnId="{CB911570-90E0-48DD-9368-E5C4C26FF7D4}">
      <dgm:prSet/>
      <dgm:spPr/>
      <dgm:t>
        <a:bodyPr/>
        <a:lstStyle/>
        <a:p>
          <a:pPr>
            <a:lnSpc>
              <a:spcPct val="100000"/>
            </a:lnSpc>
          </a:pPr>
          <a:endParaRPr lang="en-US"/>
        </a:p>
      </dgm:t>
    </dgm:pt>
    <dgm:pt modelId="{B48E460C-37E4-4B2A-923F-C765EE947155}">
      <dgm:prSet/>
      <dgm:spPr/>
      <dgm:t>
        <a:bodyPr/>
        <a:lstStyle/>
        <a:p>
          <a:pPr>
            <a:lnSpc>
              <a:spcPct val="100000"/>
            </a:lnSpc>
          </a:pPr>
          <a:r>
            <a:rPr lang="en-US" b="0" i="0" dirty="0"/>
            <a:t>Minutes need not be verbatim - but rather a summary of the meeting’s events.</a:t>
          </a:r>
          <a:endParaRPr lang="en-US" dirty="0"/>
        </a:p>
      </dgm:t>
    </dgm:pt>
    <dgm:pt modelId="{D9424D83-8BD6-4C82-B364-E94B51D1E61D}" type="parTrans" cxnId="{36077078-D8F3-487D-9505-DF4B52EF7C06}">
      <dgm:prSet/>
      <dgm:spPr/>
      <dgm:t>
        <a:bodyPr/>
        <a:lstStyle/>
        <a:p>
          <a:endParaRPr lang="en-US"/>
        </a:p>
      </dgm:t>
    </dgm:pt>
    <dgm:pt modelId="{D9B372F9-FF34-4270-911E-8B4C87AF7064}" type="sibTrans" cxnId="{36077078-D8F3-487D-9505-DF4B52EF7C06}">
      <dgm:prSet/>
      <dgm:spPr/>
      <dgm:t>
        <a:bodyPr/>
        <a:lstStyle/>
        <a:p>
          <a:pPr>
            <a:lnSpc>
              <a:spcPct val="100000"/>
            </a:lnSpc>
          </a:pPr>
          <a:endParaRPr lang="en-US"/>
        </a:p>
      </dgm:t>
    </dgm:pt>
    <dgm:pt modelId="{2B8E12C2-C023-4188-98E7-3098BD9758E7}">
      <dgm:prSet/>
      <dgm:spPr/>
      <dgm:t>
        <a:bodyPr/>
        <a:lstStyle/>
        <a:p>
          <a:pPr>
            <a:lnSpc>
              <a:spcPct val="100000"/>
            </a:lnSpc>
          </a:pPr>
          <a:r>
            <a:rPr lang="en-US" b="0" i="0"/>
            <a:t>Sound recordings may be used in addition to written minutes.</a:t>
          </a:r>
          <a:endParaRPr lang="en-US"/>
        </a:p>
      </dgm:t>
    </dgm:pt>
    <dgm:pt modelId="{BC591990-2850-412A-8374-7CDFC1651128}" type="parTrans" cxnId="{ED9DEBE5-490D-4AD8-8DC3-9C91B50BCBB9}">
      <dgm:prSet/>
      <dgm:spPr/>
      <dgm:t>
        <a:bodyPr/>
        <a:lstStyle/>
        <a:p>
          <a:endParaRPr lang="en-US"/>
        </a:p>
      </dgm:t>
    </dgm:pt>
    <dgm:pt modelId="{31499ABE-1246-4C10-8957-BB69F23C6FFD}" type="sibTrans" cxnId="{ED9DEBE5-490D-4AD8-8DC3-9C91B50BCBB9}">
      <dgm:prSet/>
      <dgm:spPr/>
      <dgm:t>
        <a:bodyPr/>
        <a:lstStyle/>
        <a:p>
          <a:pPr>
            <a:lnSpc>
              <a:spcPct val="100000"/>
            </a:lnSpc>
          </a:pPr>
          <a:endParaRPr lang="en-US"/>
        </a:p>
      </dgm:t>
    </dgm:pt>
    <dgm:pt modelId="{A6D72A53-A861-4ADD-88FE-8D03535C88D5}">
      <dgm:prSet/>
      <dgm:spPr/>
      <dgm:t>
        <a:bodyPr/>
        <a:lstStyle/>
        <a:p>
          <a:pPr>
            <a:lnSpc>
              <a:spcPct val="100000"/>
            </a:lnSpc>
          </a:pPr>
          <a:r>
            <a:rPr lang="en-US" b="0" i="0" dirty="0"/>
            <a:t>Minutes and sound recordings will be posted on the Presidential Search website.</a:t>
          </a:r>
          <a:endParaRPr lang="en-US" dirty="0"/>
        </a:p>
      </dgm:t>
    </dgm:pt>
    <dgm:pt modelId="{572BD466-319B-4FE9-A61C-A7E1290C41AA}" type="parTrans" cxnId="{F9953861-F4C2-4E62-AEC9-B5BA7C11B68A}">
      <dgm:prSet/>
      <dgm:spPr/>
      <dgm:t>
        <a:bodyPr/>
        <a:lstStyle/>
        <a:p>
          <a:endParaRPr lang="en-US"/>
        </a:p>
      </dgm:t>
    </dgm:pt>
    <dgm:pt modelId="{4A8A4EE9-08FD-4577-8970-AADAB5C8CDA4}" type="sibTrans" cxnId="{F9953861-F4C2-4E62-AEC9-B5BA7C11B68A}">
      <dgm:prSet/>
      <dgm:spPr/>
      <dgm:t>
        <a:bodyPr/>
        <a:lstStyle/>
        <a:p>
          <a:endParaRPr lang="en-US"/>
        </a:p>
      </dgm:t>
    </dgm:pt>
    <dgm:pt modelId="{623B2EEB-F1F9-444F-BAE5-3E74CAFAF330}" type="pres">
      <dgm:prSet presAssocID="{E0F26514-DDBB-4DB7-B806-314CE4A7CBCC}" presName="root" presStyleCnt="0">
        <dgm:presLayoutVars>
          <dgm:dir/>
          <dgm:resizeHandles val="exact"/>
        </dgm:presLayoutVars>
      </dgm:prSet>
      <dgm:spPr/>
    </dgm:pt>
    <dgm:pt modelId="{39617D9D-AC01-4D5A-A67E-84AC4B9A1AA4}" type="pres">
      <dgm:prSet presAssocID="{E16AFE4C-085A-48C2-8BB8-4AB5E3EF928C}" presName="compNode" presStyleCnt="0"/>
      <dgm:spPr/>
    </dgm:pt>
    <dgm:pt modelId="{B629B8D2-004D-4E8D-82B7-53968D63616C}" type="pres">
      <dgm:prSet presAssocID="{E16AFE4C-085A-48C2-8BB8-4AB5E3EF928C}" presName="bgRect" presStyleLbl="bgShp" presStyleIdx="0" presStyleCnt="5"/>
      <dgm:spPr/>
    </dgm:pt>
    <dgm:pt modelId="{76E944DE-F7E8-4F0C-84C5-A983FC2752D1}" type="pres">
      <dgm:prSet presAssocID="{E16AFE4C-085A-48C2-8BB8-4AB5E3EF928C}"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agnifying glass"/>
        </a:ext>
      </dgm:extLst>
    </dgm:pt>
    <dgm:pt modelId="{2ADDDFF0-09B5-4E55-B98A-D4F4BB9BE158}" type="pres">
      <dgm:prSet presAssocID="{E16AFE4C-085A-48C2-8BB8-4AB5E3EF928C}" presName="spaceRect" presStyleCnt="0"/>
      <dgm:spPr/>
    </dgm:pt>
    <dgm:pt modelId="{A20D083A-2ECB-4CCB-89BE-2C1046349E01}" type="pres">
      <dgm:prSet presAssocID="{E16AFE4C-085A-48C2-8BB8-4AB5E3EF928C}" presName="parTx" presStyleLbl="revTx" presStyleIdx="0" presStyleCnt="5">
        <dgm:presLayoutVars>
          <dgm:chMax val="0"/>
          <dgm:chPref val="0"/>
        </dgm:presLayoutVars>
      </dgm:prSet>
      <dgm:spPr/>
    </dgm:pt>
    <dgm:pt modelId="{9029BC8E-D217-4C2F-851A-E97D813104E0}" type="pres">
      <dgm:prSet presAssocID="{66EDAFD8-7CB9-44E4-AE01-B5055FD434F3}" presName="sibTrans" presStyleCnt="0"/>
      <dgm:spPr/>
    </dgm:pt>
    <dgm:pt modelId="{9BA6F817-07E3-43D7-BAFC-752BCBE5E360}" type="pres">
      <dgm:prSet presAssocID="{28E66FB7-AE6C-4E6B-8708-41C30C49999A}" presName="compNode" presStyleCnt="0"/>
      <dgm:spPr/>
    </dgm:pt>
    <dgm:pt modelId="{1817438F-FD40-4D69-B957-D146C4920073}" type="pres">
      <dgm:prSet presAssocID="{28E66FB7-AE6C-4E6B-8708-41C30C49999A}" presName="bgRect" presStyleLbl="bgShp" presStyleIdx="1" presStyleCnt="5"/>
      <dgm:spPr/>
    </dgm:pt>
    <dgm:pt modelId="{F807AF5C-34FE-45E3-AA2A-EEEFA96524D4}" type="pres">
      <dgm:prSet presAssocID="{28E66FB7-AE6C-4E6B-8708-41C30C49999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topwatch"/>
        </a:ext>
      </dgm:extLst>
    </dgm:pt>
    <dgm:pt modelId="{C18E110D-087B-4E1F-A80F-BF8719C92C11}" type="pres">
      <dgm:prSet presAssocID="{28E66FB7-AE6C-4E6B-8708-41C30C49999A}" presName="spaceRect" presStyleCnt="0"/>
      <dgm:spPr/>
    </dgm:pt>
    <dgm:pt modelId="{D546288C-0CFE-448C-9437-000BBCFC2E14}" type="pres">
      <dgm:prSet presAssocID="{28E66FB7-AE6C-4E6B-8708-41C30C49999A}" presName="parTx" presStyleLbl="revTx" presStyleIdx="1" presStyleCnt="5">
        <dgm:presLayoutVars>
          <dgm:chMax val="0"/>
          <dgm:chPref val="0"/>
        </dgm:presLayoutVars>
      </dgm:prSet>
      <dgm:spPr/>
    </dgm:pt>
    <dgm:pt modelId="{61E93371-C221-45CD-9E57-E2388CA70148}" type="pres">
      <dgm:prSet presAssocID="{35E12C36-CEF0-4D8C-937F-7073672484A7}" presName="sibTrans" presStyleCnt="0"/>
      <dgm:spPr/>
    </dgm:pt>
    <dgm:pt modelId="{52285D7D-B86D-4E1D-854F-BF8137AD269F}" type="pres">
      <dgm:prSet presAssocID="{B48E460C-37E4-4B2A-923F-C765EE947155}" presName="compNode" presStyleCnt="0"/>
      <dgm:spPr/>
    </dgm:pt>
    <dgm:pt modelId="{37D8703A-1CA5-4286-9FC2-2E1E1EF47150}" type="pres">
      <dgm:prSet presAssocID="{B48E460C-37E4-4B2A-923F-C765EE947155}" presName="bgRect" presStyleLbl="bgShp" presStyleIdx="2" presStyleCnt="5"/>
      <dgm:spPr/>
    </dgm:pt>
    <dgm:pt modelId="{36A38FE0-FA9E-4C46-8F87-C7D1DE8C1A79}" type="pres">
      <dgm:prSet presAssocID="{B48E460C-37E4-4B2A-923F-C765EE94715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16EB80D4-C6BA-43D0-976F-79E8EFC8B406}" type="pres">
      <dgm:prSet presAssocID="{B48E460C-37E4-4B2A-923F-C765EE947155}" presName="spaceRect" presStyleCnt="0"/>
      <dgm:spPr/>
    </dgm:pt>
    <dgm:pt modelId="{08626783-5439-4FF5-9378-D76E9A1FB6BB}" type="pres">
      <dgm:prSet presAssocID="{B48E460C-37E4-4B2A-923F-C765EE947155}" presName="parTx" presStyleLbl="revTx" presStyleIdx="2" presStyleCnt="5">
        <dgm:presLayoutVars>
          <dgm:chMax val="0"/>
          <dgm:chPref val="0"/>
        </dgm:presLayoutVars>
      </dgm:prSet>
      <dgm:spPr/>
    </dgm:pt>
    <dgm:pt modelId="{D6830046-83F8-48EA-A3F8-636BAEB31CD2}" type="pres">
      <dgm:prSet presAssocID="{D9B372F9-FF34-4270-911E-8B4C87AF7064}" presName="sibTrans" presStyleCnt="0"/>
      <dgm:spPr/>
    </dgm:pt>
    <dgm:pt modelId="{8A553070-2352-4E9F-97A8-F9A9BBFBF050}" type="pres">
      <dgm:prSet presAssocID="{2B8E12C2-C023-4188-98E7-3098BD9758E7}" presName="compNode" presStyleCnt="0"/>
      <dgm:spPr/>
    </dgm:pt>
    <dgm:pt modelId="{17C0B18B-8316-4274-BF1F-EFCC2ECBDC64}" type="pres">
      <dgm:prSet presAssocID="{2B8E12C2-C023-4188-98E7-3098BD9758E7}" presName="bgRect" presStyleLbl="bgShp" presStyleIdx="3" presStyleCnt="5"/>
      <dgm:spPr/>
    </dgm:pt>
    <dgm:pt modelId="{0EB179CB-9CA0-465E-B026-032A5DA3D0E0}" type="pres">
      <dgm:prSet presAssocID="{2B8E12C2-C023-4188-98E7-3098BD9758E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usic Notes"/>
        </a:ext>
      </dgm:extLst>
    </dgm:pt>
    <dgm:pt modelId="{15D1EAFF-50CD-4353-A90B-8928B0088D4B}" type="pres">
      <dgm:prSet presAssocID="{2B8E12C2-C023-4188-98E7-3098BD9758E7}" presName="spaceRect" presStyleCnt="0"/>
      <dgm:spPr/>
    </dgm:pt>
    <dgm:pt modelId="{B26364C5-81E6-4C61-8CA2-77824D7F8968}" type="pres">
      <dgm:prSet presAssocID="{2B8E12C2-C023-4188-98E7-3098BD9758E7}" presName="parTx" presStyleLbl="revTx" presStyleIdx="3" presStyleCnt="5">
        <dgm:presLayoutVars>
          <dgm:chMax val="0"/>
          <dgm:chPref val="0"/>
        </dgm:presLayoutVars>
      </dgm:prSet>
      <dgm:spPr/>
    </dgm:pt>
    <dgm:pt modelId="{4AE253B2-9924-425F-9089-63D5E064E6BF}" type="pres">
      <dgm:prSet presAssocID="{31499ABE-1246-4C10-8957-BB69F23C6FFD}" presName="sibTrans" presStyleCnt="0"/>
      <dgm:spPr/>
    </dgm:pt>
    <dgm:pt modelId="{5B7094F1-C3D4-465A-AF7E-B12BA2852DED}" type="pres">
      <dgm:prSet presAssocID="{A6D72A53-A861-4ADD-88FE-8D03535C88D5}" presName="compNode" presStyleCnt="0"/>
      <dgm:spPr/>
    </dgm:pt>
    <dgm:pt modelId="{6889264A-5A11-4DF7-BFB6-1F0B5110A228}" type="pres">
      <dgm:prSet presAssocID="{A6D72A53-A861-4ADD-88FE-8D03535C88D5}" presName="bgRect" presStyleLbl="bgShp" presStyleIdx="4" presStyleCnt="5"/>
      <dgm:spPr/>
    </dgm:pt>
    <dgm:pt modelId="{CCA996CA-DB8D-4EE5-837C-5C21B2B6C295}" type="pres">
      <dgm:prSet presAssocID="{A6D72A53-A861-4ADD-88FE-8D03535C88D5}"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Podcast"/>
        </a:ext>
      </dgm:extLst>
    </dgm:pt>
    <dgm:pt modelId="{B062328E-AE0E-47A4-A23F-E90CA26AED17}" type="pres">
      <dgm:prSet presAssocID="{A6D72A53-A861-4ADD-88FE-8D03535C88D5}" presName="spaceRect" presStyleCnt="0"/>
      <dgm:spPr/>
    </dgm:pt>
    <dgm:pt modelId="{0B7B1369-A6CB-4B84-A863-34F15AB17CA3}" type="pres">
      <dgm:prSet presAssocID="{A6D72A53-A861-4ADD-88FE-8D03535C88D5}" presName="parTx" presStyleLbl="revTx" presStyleIdx="4" presStyleCnt="5">
        <dgm:presLayoutVars>
          <dgm:chMax val="0"/>
          <dgm:chPref val="0"/>
        </dgm:presLayoutVars>
      </dgm:prSet>
      <dgm:spPr/>
    </dgm:pt>
  </dgm:ptLst>
  <dgm:cxnLst>
    <dgm:cxn modelId="{695E3029-703A-4459-B84F-B11F43B5207D}" type="presOf" srcId="{E0F26514-DDBB-4DB7-B806-314CE4A7CBCC}" destId="{623B2EEB-F1F9-444F-BAE5-3E74CAFAF330}" srcOrd="0" destOrd="0" presId="urn:microsoft.com/office/officeart/2018/2/layout/IconVerticalSolidList"/>
    <dgm:cxn modelId="{F9953861-F4C2-4E62-AEC9-B5BA7C11B68A}" srcId="{E0F26514-DDBB-4DB7-B806-314CE4A7CBCC}" destId="{A6D72A53-A861-4ADD-88FE-8D03535C88D5}" srcOrd="4" destOrd="0" parTransId="{572BD466-319B-4FE9-A61C-A7E1290C41AA}" sibTransId="{4A8A4EE9-08FD-4577-8970-AADAB5C8CDA4}"/>
    <dgm:cxn modelId="{0D838063-622A-400A-B02A-D3DC9B5BCB58}" type="presOf" srcId="{E16AFE4C-085A-48C2-8BB8-4AB5E3EF928C}" destId="{A20D083A-2ECB-4CCB-89BE-2C1046349E01}" srcOrd="0" destOrd="0" presId="urn:microsoft.com/office/officeart/2018/2/layout/IconVerticalSolidList"/>
    <dgm:cxn modelId="{CB911570-90E0-48DD-9368-E5C4C26FF7D4}" srcId="{E0F26514-DDBB-4DB7-B806-314CE4A7CBCC}" destId="{28E66FB7-AE6C-4E6B-8708-41C30C49999A}" srcOrd="1" destOrd="0" parTransId="{B3EC84EC-6DA0-4D24-BEBF-19F1F9109E3D}" sibTransId="{35E12C36-CEF0-4D8C-937F-7073672484A7}"/>
    <dgm:cxn modelId="{36077078-D8F3-487D-9505-DF4B52EF7C06}" srcId="{E0F26514-DDBB-4DB7-B806-314CE4A7CBCC}" destId="{B48E460C-37E4-4B2A-923F-C765EE947155}" srcOrd="2" destOrd="0" parTransId="{D9424D83-8BD6-4C82-B364-E94B51D1E61D}" sibTransId="{D9B372F9-FF34-4270-911E-8B4C87AF7064}"/>
    <dgm:cxn modelId="{EBD3A4A7-9AB3-4C81-8C59-8C946D3E6CA0}" type="presOf" srcId="{28E66FB7-AE6C-4E6B-8708-41C30C49999A}" destId="{D546288C-0CFE-448C-9437-000BBCFC2E14}" srcOrd="0" destOrd="0" presId="urn:microsoft.com/office/officeart/2018/2/layout/IconVerticalSolidList"/>
    <dgm:cxn modelId="{AFAB85A8-95BE-4503-AD35-B23A48B24024}" type="presOf" srcId="{B48E460C-37E4-4B2A-923F-C765EE947155}" destId="{08626783-5439-4FF5-9378-D76E9A1FB6BB}" srcOrd="0" destOrd="0" presId="urn:microsoft.com/office/officeart/2018/2/layout/IconVerticalSolidList"/>
    <dgm:cxn modelId="{3CBA1AC4-20A2-4859-87EF-21428462CB60}" type="presOf" srcId="{A6D72A53-A861-4ADD-88FE-8D03535C88D5}" destId="{0B7B1369-A6CB-4B84-A863-34F15AB17CA3}" srcOrd="0" destOrd="0" presId="urn:microsoft.com/office/officeart/2018/2/layout/IconVerticalSolidList"/>
    <dgm:cxn modelId="{D3F829C7-5ED5-44B7-AE47-05D96B646D1A}" type="presOf" srcId="{2B8E12C2-C023-4188-98E7-3098BD9758E7}" destId="{B26364C5-81E6-4C61-8CA2-77824D7F8968}" srcOrd="0" destOrd="0" presId="urn:microsoft.com/office/officeart/2018/2/layout/IconVerticalSolidList"/>
    <dgm:cxn modelId="{ED9DEBE5-490D-4AD8-8DC3-9C91B50BCBB9}" srcId="{E0F26514-DDBB-4DB7-B806-314CE4A7CBCC}" destId="{2B8E12C2-C023-4188-98E7-3098BD9758E7}" srcOrd="3" destOrd="0" parTransId="{BC591990-2850-412A-8374-7CDFC1651128}" sibTransId="{31499ABE-1246-4C10-8957-BB69F23C6FFD}"/>
    <dgm:cxn modelId="{043685F3-432B-4B87-AE16-DA8A9B4AC8C6}" srcId="{E0F26514-DDBB-4DB7-B806-314CE4A7CBCC}" destId="{E16AFE4C-085A-48C2-8BB8-4AB5E3EF928C}" srcOrd="0" destOrd="0" parTransId="{EBBB21C7-4BA3-41A5-85AF-6EFFE609D052}" sibTransId="{66EDAFD8-7CB9-44E4-AE01-B5055FD434F3}"/>
    <dgm:cxn modelId="{C6B754E3-ECB6-45BE-9F0F-1AF765A400BF}" type="presParOf" srcId="{623B2EEB-F1F9-444F-BAE5-3E74CAFAF330}" destId="{39617D9D-AC01-4D5A-A67E-84AC4B9A1AA4}" srcOrd="0" destOrd="0" presId="urn:microsoft.com/office/officeart/2018/2/layout/IconVerticalSolidList"/>
    <dgm:cxn modelId="{4D874369-6E4E-4E93-A7DB-9DB4968A41BB}" type="presParOf" srcId="{39617D9D-AC01-4D5A-A67E-84AC4B9A1AA4}" destId="{B629B8D2-004D-4E8D-82B7-53968D63616C}" srcOrd="0" destOrd="0" presId="urn:microsoft.com/office/officeart/2018/2/layout/IconVerticalSolidList"/>
    <dgm:cxn modelId="{E306B385-12B2-439D-997A-F8F123228CA4}" type="presParOf" srcId="{39617D9D-AC01-4D5A-A67E-84AC4B9A1AA4}" destId="{76E944DE-F7E8-4F0C-84C5-A983FC2752D1}" srcOrd="1" destOrd="0" presId="urn:microsoft.com/office/officeart/2018/2/layout/IconVerticalSolidList"/>
    <dgm:cxn modelId="{04625031-69FF-44DF-9F12-AA3B8CE6398A}" type="presParOf" srcId="{39617D9D-AC01-4D5A-A67E-84AC4B9A1AA4}" destId="{2ADDDFF0-09B5-4E55-B98A-D4F4BB9BE158}" srcOrd="2" destOrd="0" presId="urn:microsoft.com/office/officeart/2018/2/layout/IconVerticalSolidList"/>
    <dgm:cxn modelId="{4AC8A33D-41C9-4064-B56C-EC60E1774E0B}" type="presParOf" srcId="{39617D9D-AC01-4D5A-A67E-84AC4B9A1AA4}" destId="{A20D083A-2ECB-4CCB-89BE-2C1046349E01}" srcOrd="3" destOrd="0" presId="urn:microsoft.com/office/officeart/2018/2/layout/IconVerticalSolidList"/>
    <dgm:cxn modelId="{4952BDE3-B99D-4AE4-A4BB-C4EEADA2DBE3}" type="presParOf" srcId="{623B2EEB-F1F9-444F-BAE5-3E74CAFAF330}" destId="{9029BC8E-D217-4C2F-851A-E97D813104E0}" srcOrd="1" destOrd="0" presId="urn:microsoft.com/office/officeart/2018/2/layout/IconVerticalSolidList"/>
    <dgm:cxn modelId="{2994762E-9A12-42D9-9E54-7CAED09A921F}" type="presParOf" srcId="{623B2EEB-F1F9-444F-BAE5-3E74CAFAF330}" destId="{9BA6F817-07E3-43D7-BAFC-752BCBE5E360}" srcOrd="2" destOrd="0" presId="urn:microsoft.com/office/officeart/2018/2/layout/IconVerticalSolidList"/>
    <dgm:cxn modelId="{53E393C8-0594-456B-B14C-106761D49096}" type="presParOf" srcId="{9BA6F817-07E3-43D7-BAFC-752BCBE5E360}" destId="{1817438F-FD40-4D69-B957-D146C4920073}" srcOrd="0" destOrd="0" presId="urn:microsoft.com/office/officeart/2018/2/layout/IconVerticalSolidList"/>
    <dgm:cxn modelId="{F944C8A1-E4F8-4BC9-9215-990193CC05B7}" type="presParOf" srcId="{9BA6F817-07E3-43D7-BAFC-752BCBE5E360}" destId="{F807AF5C-34FE-45E3-AA2A-EEEFA96524D4}" srcOrd="1" destOrd="0" presId="urn:microsoft.com/office/officeart/2018/2/layout/IconVerticalSolidList"/>
    <dgm:cxn modelId="{B838373B-4808-42D5-B2FC-3B0EA36CC86E}" type="presParOf" srcId="{9BA6F817-07E3-43D7-BAFC-752BCBE5E360}" destId="{C18E110D-087B-4E1F-A80F-BF8719C92C11}" srcOrd="2" destOrd="0" presId="urn:microsoft.com/office/officeart/2018/2/layout/IconVerticalSolidList"/>
    <dgm:cxn modelId="{0D29AE0E-FD99-498A-96C0-C3A912869923}" type="presParOf" srcId="{9BA6F817-07E3-43D7-BAFC-752BCBE5E360}" destId="{D546288C-0CFE-448C-9437-000BBCFC2E14}" srcOrd="3" destOrd="0" presId="urn:microsoft.com/office/officeart/2018/2/layout/IconVerticalSolidList"/>
    <dgm:cxn modelId="{D47D0C20-D3B7-49C0-A6FF-7FED126B97B6}" type="presParOf" srcId="{623B2EEB-F1F9-444F-BAE5-3E74CAFAF330}" destId="{61E93371-C221-45CD-9E57-E2388CA70148}" srcOrd="3" destOrd="0" presId="urn:microsoft.com/office/officeart/2018/2/layout/IconVerticalSolidList"/>
    <dgm:cxn modelId="{B64E101E-45BD-4516-B694-5D23B78CE704}" type="presParOf" srcId="{623B2EEB-F1F9-444F-BAE5-3E74CAFAF330}" destId="{52285D7D-B86D-4E1D-854F-BF8137AD269F}" srcOrd="4" destOrd="0" presId="urn:microsoft.com/office/officeart/2018/2/layout/IconVerticalSolidList"/>
    <dgm:cxn modelId="{D7937AB8-4B3C-40F6-B4E6-3F206B00E962}" type="presParOf" srcId="{52285D7D-B86D-4E1D-854F-BF8137AD269F}" destId="{37D8703A-1CA5-4286-9FC2-2E1E1EF47150}" srcOrd="0" destOrd="0" presId="urn:microsoft.com/office/officeart/2018/2/layout/IconVerticalSolidList"/>
    <dgm:cxn modelId="{539B9072-D1E2-4FEC-BD7B-04F1DADCC97B}" type="presParOf" srcId="{52285D7D-B86D-4E1D-854F-BF8137AD269F}" destId="{36A38FE0-FA9E-4C46-8F87-C7D1DE8C1A79}" srcOrd="1" destOrd="0" presId="urn:microsoft.com/office/officeart/2018/2/layout/IconVerticalSolidList"/>
    <dgm:cxn modelId="{C14701DB-ADBA-4E7F-9E5F-6459A5C123F7}" type="presParOf" srcId="{52285D7D-B86D-4E1D-854F-BF8137AD269F}" destId="{16EB80D4-C6BA-43D0-976F-79E8EFC8B406}" srcOrd="2" destOrd="0" presId="urn:microsoft.com/office/officeart/2018/2/layout/IconVerticalSolidList"/>
    <dgm:cxn modelId="{306331A6-EFD4-4E40-BD37-914250AFA87B}" type="presParOf" srcId="{52285D7D-B86D-4E1D-854F-BF8137AD269F}" destId="{08626783-5439-4FF5-9378-D76E9A1FB6BB}" srcOrd="3" destOrd="0" presId="urn:microsoft.com/office/officeart/2018/2/layout/IconVerticalSolidList"/>
    <dgm:cxn modelId="{65F0F72C-38E7-4D3C-BF86-EA89257937B4}" type="presParOf" srcId="{623B2EEB-F1F9-444F-BAE5-3E74CAFAF330}" destId="{D6830046-83F8-48EA-A3F8-636BAEB31CD2}" srcOrd="5" destOrd="0" presId="urn:microsoft.com/office/officeart/2018/2/layout/IconVerticalSolidList"/>
    <dgm:cxn modelId="{975930E5-5C2A-4BE1-8B86-09CD09917B13}" type="presParOf" srcId="{623B2EEB-F1F9-444F-BAE5-3E74CAFAF330}" destId="{8A553070-2352-4E9F-97A8-F9A9BBFBF050}" srcOrd="6" destOrd="0" presId="urn:microsoft.com/office/officeart/2018/2/layout/IconVerticalSolidList"/>
    <dgm:cxn modelId="{2E1AA326-B70D-44C3-8DD4-FAE9B2C6079C}" type="presParOf" srcId="{8A553070-2352-4E9F-97A8-F9A9BBFBF050}" destId="{17C0B18B-8316-4274-BF1F-EFCC2ECBDC64}" srcOrd="0" destOrd="0" presId="urn:microsoft.com/office/officeart/2018/2/layout/IconVerticalSolidList"/>
    <dgm:cxn modelId="{EB972B96-9DD4-4BE1-8A00-FC6563A72639}" type="presParOf" srcId="{8A553070-2352-4E9F-97A8-F9A9BBFBF050}" destId="{0EB179CB-9CA0-465E-B026-032A5DA3D0E0}" srcOrd="1" destOrd="0" presId="urn:microsoft.com/office/officeart/2018/2/layout/IconVerticalSolidList"/>
    <dgm:cxn modelId="{9AB608BE-00DE-4DC8-8D47-125CB464C57C}" type="presParOf" srcId="{8A553070-2352-4E9F-97A8-F9A9BBFBF050}" destId="{15D1EAFF-50CD-4353-A90B-8928B0088D4B}" srcOrd="2" destOrd="0" presId="urn:microsoft.com/office/officeart/2018/2/layout/IconVerticalSolidList"/>
    <dgm:cxn modelId="{76871D7D-EF20-4790-8B52-E1DFF6912D3D}" type="presParOf" srcId="{8A553070-2352-4E9F-97A8-F9A9BBFBF050}" destId="{B26364C5-81E6-4C61-8CA2-77824D7F8968}" srcOrd="3" destOrd="0" presId="urn:microsoft.com/office/officeart/2018/2/layout/IconVerticalSolidList"/>
    <dgm:cxn modelId="{CE5FEF0B-AE8B-41BA-995C-028D20B4A15B}" type="presParOf" srcId="{623B2EEB-F1F9-444F-BAE5-3E74CAFAF330}" destId="{4AE253B2-9924-425F-9089-63D5E064E6BF}" srcOrd="7" destOrd="0" presId="urn:microsoft.com/office/officeart/2018/2/layout/IconVerticalSolidList"/>
    <dgm:cxn modelId="{23A10BA4-976E-4893-ACB5-282CB6B24CEE}" type="presParOf" srcId="{623B2EEB-F1F9-444F-BAE5-3E74CAFAF330}" destId="{5B7094F1-C3D4-465A-AF7E-B12BA2852DED}" srcOrd="8" destOrd="0" presId="urn:microsoft.com/office/officeart/2018/2/layout/IconVerticalSolidList"/>
    <dgm:cxn modelId="{1C192E27-4FB1-4AA3-9219-C4F585D96039}" type="presParOf" srcId="{5B7094F1-C3D4-465A-AF7E-B12BA2852DED}" destId="{6889264A-5A11-4DF7-BFB6-1F0B5110A228}" srcOrd="0" destOrd="0" presId="urn:microsoft.com/office/officeart/2018/2/layout/IconVerticalSolidList"/>
    <dgm:cxn modelId="{9A1687EB-615D-458A-8F8B-CDE6339CB503}" type="presParOf" srcId="{5B7094F1-C3D4-465A-AF7E-B12BA2852DED}" destId="{CCA996CA-DB8D-4EE5-837C-5C21B2B6C295}" srcOrd="1" destOrd="0" presId="urn:microsoft.com/office/officeart/2018/2/layout/IconVerticalSolidList"/>
    <dgm:cxn modelId="{13F40B2E-51F1-46BB-99BF-59484C02ABA6}" type="presParOf" srcId="{5B7094F1-C3D4-465A-AF7E-B12BA2852DED}" destId="{B062328E-AE0E-47A4-A23F-E90CA26AED17}" srcOrd="2" destOrd="0" presId="urn:microsoft.com/office/officeart/2018/2/layout/IconVerticalSolidList"/>
    <dgm:cxn modelId="{9B04C0B8-F075-42F7-A2C9-EE61D08849D9}" type="presParOf" srcId="{5B7094F1-C3D4-465A-AF7E-B12BA2852DED}" destId="{0B7B1369-A6CB-4B84-A863-34F15AB17CA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29B8D2-004D-4E8D-82B7-53968D63616C}">
      <dsp:nvSpPr>
        <dsp:cNvPr id="0" name=""/>
        <dsp:cNvSpPr/>
      </dsp:nvSpPr>
      <dsp:spPr>
        <a:xfrm>
          <a:off x="0" y="3754"/>
          <a:ext cx="8169275" cy="7996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E944DE-F7E8-4F0C-84C5-A983FC2752D1}">
      <dsp:nvSpPr>
        <dsp:cNvPr id="0" name=""/>
        <dsp:cNvSpPr/>
      </dsp:nvSpPr>
      <dsp:spPr>
        <a:xfrm>
          <a:off x="241891" y="183673"/>
          <a:ext cx="439803" cy="43980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0D083A-2ECB-4CCB-89BE-2C1046349E01}">
      <dsp:nvSpPr>
        <dsp:cNvPr id="0" name=""/>
        <dsp:cNvSpPr/>
      </dsp:nvSpPr>
      <dsp:spPr>
        <a:xfrm>
          <a:off x="923586" y="3754"/>
          <a:ext cx="7245688" cy="799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629" tIns="84629" rIns="84629" bIns="84629" numCol="1" spcCol="1270" anchor="ctr" anchorCtr="0">
          <a:noAutofit/>
        </a:bodyPr>
        <a:lstStyle/>
        <a:p>
          <a:pPr marL="0" lvl="0" indent="0" algn="l" defTabSz="844550">
            <a:lnSpc>
              <a:spcPct val="100000"/>
            </a:lnSpc>
            <a:spcBef>
              <a:spcPct val="0"/>
            </a:spcBef>
            <a:spcAft>
              <a:spcPct val="35000"/>
            </a:spcAft>
            <a:buNone/>
          </a:pPr>
          <a:r>
            <a:rPr lang="en-US" sz="1900" b="0" i="0" kern="1200" dirty="0"/>
            <a:t>Search committee minutes will be taken by UWF staff.</a:t>
          </a:r>
          <a:endParaRPr lang="en-US" sz="1900" kern="1200" dirty="0"/>
        </a:p>
      </dsp:txBody>
      <dsp:txXfrm>
        <a:off x="923586" y="3754"/>
        <a:ext cx="7245688" cy="799642"/>
      </dsp:txXfrm>
    </dsp:sp>
    <dsp:sp modelId="{1817438F-FD40-4D69-B957-D146C4920073}">
      <dsp:nvSpPr>
        <dsp:cNvPr id="0" name=""/>
        <dsp:cNvSpPr/>
      </dsp:nvSpPr>
      <dsp:spPr>
        <a:xfrm>
          <a:off x="0" y="1003307"/>
          <a:ext cx="8169275" cy="7996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07AF5C-34FE-45E3-AA2A-EEEFA96524D4}">
      <dsp:nvSpPr>
        <dsp:cNvPr id="0" name=""/>
        <dsp:cNvSpPr/>
      </dsp:nvSpPr>
      <dsp:spPr>
        <a:xfrm>
          <a:off x="241891" y="1183226"/>
          <a:ext cx="439803" cy="43980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46288C-0CFE-448C-9437-000BBCFC2E14}">
      <dsp:nvSpPr>
        <dsp:cNvPr id="0" name=""/>
        <dsp:cNvSpPr/>
      </dsp:nvSpPr>
      <dsp:spPr>
        <a:xfrm>
          <a:off x="923586" y="1003307"/>
          <a:ext cx="7245688" cy="799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629" tIns="84629" rIns="84629" bIns="84629" numCol="1" spcCol="1270" anchor="ctr" anchorCtr="0">
          <a:noAutofit/>
        </a:bodyPr>
        <a:lstStyle/>
        <a:p>
          <a:pPr marL="0" lvl="0" indent="0" algn="l" defTabSz="844550">
            <a:lnSpc>
              <a:spcPct val="100000"/>
            </a:lnSpc>
            <a:spcBef>
              <a:spcPct val="0"/>
            </a:spcBef>
            <a:spcAft>
              <a:spcPct val="35000"/>
            </a:spcAft>
            <a:buNone/>
          </a:pPr>
          <a:r>
            <a:rPr lang="en-US" sz="1900" b="0" i="0" kern="1200" dirty="0"/>
            <a:t>Minutes must be recorded and open to public inspection. </a:t>
          </a:r>
          <a:endParaRPr lang="en-US" sz="1900" kern="1200" dirty="0"/>
        </a:p>
      </dsp:txBody>
      <dsp:txXfrm>
        <a:off x="923586" y="1003307"/>
        <a:ext cx="7245688" cy="799642"/>
      </dsp:txXfrm>
    </dsp:sp>
    <dsp:sp modelId="{37D8703A-1CA5-4286-9FC2-2E1E1EF47150}">
      <dsp:nvSpPr>
        <dsp:cNvPr id="0" name=""/>
        <dsp:cNvSpPr/>
      </dsp:nvSpPr>
      <dsp:spPr>
        <a:xfrm>
          <a:off x="0" y="2002859"/>
          <a:ext cx="8169275" cy="7996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A38FE0-FA9E-4C46-8F87-C7D1DE8C1A79}">
      <dsp:nvSpPr>
        <dsp:cNvPr id="0" name=""/>
        <dsp:cNvSpPr/>
      </dsp:nvSpPr>
      <dsp:spPr>
        <a:xfrm>
          <a:off x="241891" y="2182779"/>
          <a:ext cx="439803" cy="43980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626783-5439-4FF5-9378-D76E9A1FB6BB}">
      <dsp:nvSpPr>
        <dsp:cNvPr id="0" name=""/>
        <dsp:cNvSpPr/>
      </dsp:nvSpPr>
      <dsp:spPr>
        <a:xfrm>
          <a:off x="923586" y="2002859"/>
          <a:ext cx="7245688" cy="799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629" tIns="84629" rIns="84629" bIns="84629" numCol="1" spcCol="1270" anchor="ctr" anchorCtr="0">
          <a:noAutofit/>
        </a:bodyPr>
        <a:lstStyle/>
        <a:p>
          <a:pPr marL="0" lvl="0" indent="0" algn="l" defTabSz="844550">
            <a:lnSpc>
              <a:spcPct val="100000"/>
            </a:lnSpc>
            <a:spcBef>
              <a:spcPct val="0"/>
            </a:spcBef>
            <a:spcAft>
              <a:spcPct val="35000"/>
            </a:spcAft>
            <a:buNone/>
          </a:pPr>
          <a:r>
            <a:rPr lang="en-US" sz="1900" b="0" i="0" kern="1200" dirty="0"/>
            <a:t>Minutes need not be verbatim - but rather a summary of the meeting’s events.</a:t>
          </a:r>
          <a:endParaRPr lang="en-US" sz="1900" kern="1200" dirty="0"/>
        </a:p>
      </dsp:txBody>
      <dsp:txXfrm>
        <a:off x="923586" y="2002859"/>
        <a:ext cx="7245688" cy="799642"/>
      </dsp:txXfrm>
    </dsp:sp>
    <dsp:sp modelId="{17C0B18B-8316-4274-BF1F-EFCC2ECBDC64}">
      <dsp:nvSpPr>
        <dsp:cNvPr id="0" name=""/>
        <dsp:cNvSpPr/>
      </dsp:nvSpPr>
      <dsp:spPr>
        <a:xfrm>
          <a:off x="0" y="3002412"/>
          <a:ext cx="8169275" cy="7996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B179CB-9CA0-465E-B026-032A5DA3D0E0}">
      <dsp:nvSpPr>
        <dsp:cNvPr id="0" name=""/>
        <dsp:cNvSpPr/>
      </dsp:nvSpPr>
      <dsp:spPr>
        <a:xfrm>
          <a:off x="241891" y="3182332"/>
          <a:ext cx="439803" cy="43980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6364C5-81E6-4C61-8CA2-77824D7F8968}">
      <dsp:nvSpPr>
        <dsp:cNvPr id="0" name=""/>
        <dsp:cNvSpPr/>
      </dsp:nvSpPr>
      <dsp:spPr>
        <a:xfrm>
          <a:off x="923586" y="3002412"/>
          <a:ext cx="7245688" cy="799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629" tIns="84629" rIns="84629" bIns="84629" numCol="1" spcCol="1270" anchor="ctr" anchorCtr="0">
          <a:noAutofit/>
        </a:bodyPr>
        <a:lstStyle/>
        <a:p>
          <a:pPr marL="0" lvl="0" indent="0" algn="l" defTabSz="844550">
            <a:lnSpc>
              <a:spcPct val="100000"/>
            </a:lnSpc>
            <a:spcBef>
              <a:spcPct val="0"/>
            </a:spcBef>
            <a:spcAft>
              <a:spcPct val="35000"/>
            </a:spcAft>
            <a:buNone/>
          </a:pPr>
          <a:r>
            <a:rPr lang="en-US" sz="1900" b="0" i="0" kern="1200"/>
            <a:t>Sound recordings may be used in addition to written minutes.</a:t>
          </a:r>
          <a:endParaRPr lang="en-US" sz="1900" kern="1200"/>
        </a:p>
      </dsp:txBody>
      <dsp:txXfrm>
        <a:off x="923586" y="3002412"/>
        <a:ext cx="7245688" cy="799642"/>
      </dsp:txXfrm>
    </dsp:sp>
    <dsp:sp modelId="{6889264A-5A11-4DF7-BFB6-1F0B5110A228}">
      <dsp:nvSpPr>
        <dsp:cNvPr id="0" name=""/>
        <dsp:cNvSpPr/>
      </dsp:nvSpPr>
      <dsp:spPr>
        <a:xfrm>
          <a:off x="0" y="4001965"/>
          <a:ext cx="8169275" cy="7996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A996CA-DB8D-4EE5-837C-5C21B2B6C295}">
      <dsp:nvSpPr>
        <dsp:cNvPr id="0" name=""/>
        <dsp:cNvSpPr/>
      </dsp:nvSpPr>
      <dsp:spPr>
        <a:xfrm>
          <a:off x="241891" y="4181885"/>
          <a:ext cx="439803" cy="43980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7B1369-A6CB-4B84-A863-34F15AB17CA3}">
      <dsp:nvSpPr>
        <dsp:cNvPr id="0" name=""/>
        <dsp:cNvSpPr/>
      </dsp:nvSpPr>
      <dsp:spPr>
        <a:xfrm>
          <a:off x="923586" y="4001965"/>
          <a:ext cx="7245688" cy="799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4629" tIns="84629" rIns="84629" bIns="84629" numCol="1" spcCol="1270" anchor="ctr" anchorCtr="0">
          <a:noAutofit/>
        </a:bodyPr>
        <a:lstStyle/>
        <a:p>
          <a:pPr marL="0" lvl="0" indent="0" algn="l" defTabSz="844550">
            <a:lnSpc>
              <a:spcPct val="100000"/>
            </a:lnSpc>
            <a:spcBef>
              <a:spcPct val="0"/>
            </a:spcBef>
            <a:spcAft>
              <a:spcPct val="35000"/>
            </a:spcAft>
            <a:buNone/>
          </a:pPr>
          <a:r>
            <a:rPr lang="en-US" sz="1900" b="0" i="0" kern="1200" dirty="0"/>
            <a:t>Minutes and sound recordings will be posted on the Presidential Search website.</a:t>
          </a:r>
          <a:endParaRPr lang="en-US" sz="1900" kern="1200" dirty="0"/>
        </a:p>
      </dsp:txBody>
      <dsp:txXfrm>
        <a:off x="923586" y="4001965"/>
        <a:ext cx="7245688" cy="79964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E0EA6CD-4687-1C4F-9C47-52272BF4AF1B}" type="datetimeFigureOut">
              <a:rPr lang="en-US" smtClean="0"/>
              <a:t>8/22/25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78B25A5-CA2E-0846-82C6-36EC7E1D1C2E}" type="slidenum">
              <a:rPr lang="en-US" smtClean="0"/>
              <a:t>‹#›</a:t>
            </a:fld>
            <a:endParaRPr lang="en-US"/>
          </a:p>
        </p:txBody>
      </p:sp>
    </p:spTree>
    <p:extLst>
      <p:ext uri="{BB962C8B-B14F-4D97-AF65-F5344CB8AC3E}">
        <p14:creationId xmlns:p14="http://schemas.microsoft.com/office/powerpoint/2010/main" val="503899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7.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0179" y="4219290"/>
            <a:ext cx="7717055" cy="706437"/>
          </a:xfrm>
          <a:prstGeom prst="rect">
            <a:avLst/>
          </a:prstGeom>
        </p:spPr>
        <p:txBody>
          <a:bodyPr anchor="b"/>
          <a:lstStyle>
            <a:lvl1pPr algn="ctr">
              <a:defRPr sz="4000" b="1" i="0">
                <a:solidFill>
                  <a:schemeClr val="bg1"/>
                </a:solidFill>
                <a:latin typeface="Arial" charset="0"/>
                <a:ea typeface="Arial" charset="0"/>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1259706" y="5101172"/>
            <a:ext cx="6858000" cy="411697"/>
          </a:xfrm>
          <a:prstGeom prst="rect">
            <a:avLst/>
          </a:prstGeom>
        </p:spPr>
        <p:txBody>
          <a:bodyPr/>
          <a:lstStyle>
            <a:lvl1pPr marL="0" indent="0" algn="ctr">
              <a:buNone/>
              <a:defRPr sz="2400" b="0" i="1">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500043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97223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7357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3800475" y="457200"/>
            <a:ext cx="4629150" cy="54117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204184"/>
            <a:ext cx="2949575" cy="3664803"/>
          </a:xfrm>
        </p:spPr>
        <p:txBody>
          <a:bodyPr/>
          <a:lstStyle>
            <a:lvl1pPr marL="0" indent="0">
              <a:buNone/>
              <a:defRPr sz="1600" b="0" i="0">
                <a:latin typeface="Arial" charset="0"/>
                <a:ea typeface="Arial" charset="0"/>
                <a:cs typeface="Arial"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843552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144000" cy="627567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2075398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0179" y="3447712"/>
            <a:ext cx="7717055" cy="706437"/>
          </a:xfrm>
          <a:prstGeom prst="rect">
            <a:avLst/>
          </a:prstGeom>
        </p:spPr>
        <p:txBody>
          <a:bodyPr anchor="b"/>
          <a:lstStyle>
            <a:lvl1pPr algn="ctr">
              <a:defRPr sz="4000" b="1" i="0">
                <a:solidFill>
                  <a:schemeClr val="bg1"/>
                </a:solidFill>
                <a:latin typeface="Arial" charset="0"/>
                <a:ea typeface="Arial" charset="0"/>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1259706" y="4329594"/>
            <a:ext cx="6858000" cy="411697"/>
          </a:xfrm>
          <a:prstGeom prst="rect">
            <a:avLst/>
          </a:prstGeom>
        </p:spPr>
        <p:txBody>
          <a:bodyPr/>
          <a:lstStyle>
            <a:lvl1pPr marL="0" indent="0" algn="ctr">
              <a:buNone/>
              <a:defRPr sz="2400" b="0" i="1">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4410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0179" y="4219290"/>
            <a:ext cx="7717055" cy="706437"/>
          </a:xfrm>
          <a:prstGeom prst="rect">
            <a:avLst/>
          </a:prstGeom>
        </p:spPr>
        <p:txBody>
          <a:bodyPr anchor="b"/>
          <a:lstStyle>
            <a:lvl1pPr algn="ctr">
              <a:defRPr sz="4000" b="1" i="0">
                <a:solidFill>
                  <a:schemeClr val="bg1"/>
                </a:solidFill>
                <a:latin typeface="Arial" charset="0"/>
                <a:ea typeface="Arial" charset="0"/>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1259706" y="5101172"/>
            <a:ext cx="6858000" cy="411697"/>
          </a:xfrm>
          <a:prstGeom prst="rect">
            <a:avLst/>
          </a:prstGeom>
        </p:spPr>
        <p:txBody>
          <a:bodyPr/>
          <a:lstStyle>
            <a:lvl1pPr marL="0" indent="0" algn="ctr">
              <a:buNone/>
              <a:defRPr sz="2400" b="0" i="1">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884674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210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3800475" y="457200"/>
            <a:ext cx="4629150" cy="54117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204184"/>
            <a:ext cx="2949575" cy="3664803"/>
          </a:xfrm>
        </p:spPr>
        <p:txBody>
          <a:bodyPr/>
          <a:lstStyle>
            <a:lvl1pPr marL="0" indent="0">
              <a:buNone/>
              <a:defRPr sz="1600" b="0" i="0">
                <a:latin typeface="Arial" charset="0"/>
                <a:ea typeface="Arial" charset="0"/>
                <a:cs typeface="Arial"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63981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0179" y="3447712"/>
            <a:ext cx="7717055" cy="706437"/>
          </a:xfrm>
          <a:prstGeom prst="rect">
            <a:avLst/>
          </a:prstGeom>
        </p:spPr>
        <p:txBody>
          <a:bodyPr anchor="b"/>
          <a:lstStyle>
            <a:lvl1pPr algn="ctr">
              <a:defRPr sz="4000" b="1" i="0">
                <a:solidFill>
                  <a:schemeClr val="bg1"/>
                </a:solidFill>
                <a:latin typeface="Arial" charset="0"/>
                <a:ea typeface="Arial" charset="0"/>
                <a:cs typeface="Arial" charset="0"/>
              </a:defRPr>
            </a:lvl1pPr>
          </a:lstStyle>
          <a:p>
            <a:r>
              <a:rPr lang="en-US"/>
              <a:t>Click to edit Master title style</a:t>
            </a:r>
            <a:endParaRPr lang="en-US" dirty="0"/>
          </a:p>
        </p:txBody>
      </p:sp>
      <p:sp>
        <p:nvSpPr>
          <p:cNvPr id="3" name="Subtitle 2"/>
          <p:cNvSpPr>
            <a:spLocks noGrp="1"/>
          </p:cNvSpPr>
          <p:nvPr>
            <p:ph type="subTitle" idx="1"/>
          </p:nvPr>
        </p:nvSpPr>
        <p:spPr>
          <a:xfrm>
            <a:off x="1259706" y="4329594"/>
            <a:ext cx="6858000" cy="411697"/>
          </a:xfrm>
          <a:prstGeom prst="rect">
            <a:avLst/>
          </a:prstGeom>
        </p:spPr>
        <p:txBody>
          <a:bodyPr/>
          <a:lstStyle>
            <a:lvl1pPr marL="0" indent="0" algn="ctr">
              <a:buNone/>
              <a:defRPr sz="2400" b="0" i="1">
                <a:solidFill>
                  <a:schemeClr val="bg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1372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9030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58637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3800475" y="457200"/>
            <a:ext cx="4629150" cy="54117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204184"/>
            <a:ext cx="2949575" cy="3664803"/>
          </a:xfrm>
        </p:spPr>
        <p:txBody>
          <a:bodyPr/>
          <a:lstStyle>
            <a:lvl1pPr marL="0" indent="0">
              <a:buNone/>
              <a:defRPr sz="1600" b="0" i="0">
                <a:latin typeface="Arial" charset="0"/>
                <a:ea typeface="Arial" charset="0"/>
                <a:cs typeface="Arial"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128975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6.xml"/><Relationship Id="rId1" Type="http://schemas.openxmlformats.org/officeDocument/2006/relationships/slideLayout" Target="../slideLayouts/slideLayout10.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4.png"/><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9180560"/>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90355594"/>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1459615"/>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8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3319648"/>
      </p:ext>
    </p:extLst>
  </p:cSld>
  <p:clrMap bg1="lt1" tx1="dk1" bg2="lt2" tx2="dk2" accent1="accent1" accent2="accent2" accent3="accent3" accent4="accent4" accent5="accent5" accent6="accent6" hlink="hlink" folHlink="folHlink"/>
  <p:sldLayoutIdLst>
    <p:sldLayoutId id="214748368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3895" y="1277470"/>
            <a:ext cx="8168841" cy="4805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03498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Lst>
  <p:txStyles>
    <p:titleStyle>
      <a:lvl1pPr algn="l" defTabSz="914400" rtl="0" eaLnBrk="1" latinLnBrk="0" hangingPunct="1">
        <a:lnSpc>
          <a:spcPct val="90000"/>
        </a:lnSpc>
        <a:spcBef>
          <a:spcPct val="0"/>
        </a:spcBef>
        <a:buNone/>
        <a:defRPr sz="3200" b="1" i="0" kern="1200">
          <a:solidFill>
            <a:schemeClr val="bg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93895" y="1277470"/>
            <a:ext cx="8168841" cy="480569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4825797"/>
      </p:ext>
    </p:extLst>
  </p:cSld>
  <p:clrMap bg1="lt1" tx1="dk1" bg2="lt2" tx2="dk2" accent1="accent1" accent2="accent2" accent3="accent3" accent4="accent4" accent5="accent5" accent6="accent6" hlink="hlink" folHlink="folHlink"/>
  <p:sldLayoutIdLst>
    <p:sldLayoutId id="2147483664" r:id="rId1"/>
  </p:sldLayoutIdLst>
  <p:txStyles>
    <p:titleStyle>
      <a:lvl1pPr algn="l" defTabSz="914400" rtl="0" eaLnBrk="1" latinLnBrk="0" hangingPunct="1">
        <a:lnSpc>
          <a:spcPct val="90000"/>
        </a:lnSpc>
        <a:spcBef>
          <a:spcPct val="0"/>
        </a:spcBef>
        <a:buNone/>
        <a:defRPr sz="3200" b="1" i="0" kern="1200">
          <a:solidFill>
            <a:schemeClr val="bg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896" y="268872"/>
            <a:ext cx="8168840" cy="462647"/>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93895" y="1002506"/>
            <a:ext cx="8168841" cy="50806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567966"/>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txStyles>
    <p:titleStyle>
      <a:lvl1pPr algn="l" defTabSz="914400" rtl="0" eaLnBrk="1" latinLnBrk="0" hangingPunct="1">
        <a:lnSpc>
          <a:spcPct val="90000"/>
        </a:lnSpc>
        <a:spcBef>
          <a:spcPct val="0"/>
        </a:spcBef>
        <a:buNone/>
        <a:defRPr sz="4000" b="1" i="0" kern="1200">
          <a:solidFill>
            <a:srgbClr val="007A33"/>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hyperlink" Target="mailto:presidentialsearch@uwf.edu" TargetMode="External"/><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hyperlink" Target="mailto:jsprague@uwf.edu" TargetMode="External"/><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6.png"/><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3472" y="3658573"/>
            <a:ext cx="7717055" cy="706437"/>
          </a:xfrm>
        </p:spPr>
        <p:txBody>
          <a:bodyPr/>
          <a:lstStyle/>
          <a:p>
            <a:r>
              <a:rPr lang="en-US" sz="3200" dirty="0"/>
              <a:t>2025 Presidential Search Committee</a:t>
            </a:r>
          </a:p>
        </p:txBody>
      </p:sp>
      <p:sp>
        <p:nvSpPr>
          <p:cNvPr id="3" name="Subtitle 2"/>
          <p:cNvSpPr>
            <a:spLocks noGrp="1"/>
          </p:cNvSpPr>
          <p:nvPr>
            <p:ph type="subTitle" idx="1"/>
          </p:nvPr>
        </p:nvSpPr>
        <p:spPr>
          <a:xfrm>
            <a:off x="1233826" y="4592213"/>
            <a:ext cx="6858000" cy="1584300"/>
          </a:xfrm>
        </p:spPr>
        <p:txBody>
          <a:bodyPr/>
          <a:lstStyle/>
          <a:p>
            <a:r>
              <a:rPr lang="en-US" dirty="0"/>
              <a:t>Guidelines Regarding Open and Closed Meetings and Public Records Compliance</a:t>
            </a:r>
          </a:p>
          <a:p>
            <a:endParaRPr lang="en-US" dirty="0"/>
          </a:p>
          <a:p>
            <a:r>
              <a:rPr lang="en-US" sz="1200" dirty="0"/>
              <a:t>Presented by Senior Associate Vice President Human Resources on August 22, 2025</a:t>
            </a:r>
          </a:p>
        </p:txBody>
      </p:sp>
    </p:spTree>
    <p:extLst>
      <p:ext uri="{BB962C8B-B14F-4D97-AF65-F5344CB8AC3E}">
        <p14:creationId xmlns:p14="http://schemas.microsoft.com/office/powerpoint/2010/main" val="950040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6145ED81-F919-2F4C-38EB-E6EF76970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4B190-F558-F580-760A-CC15D1013DBB}"/>
              </a:ext>
            </a:extLst>
          </p:cNvPr>
          <p:cNvSpPr>
            <a:spLocks noGrp="1"/>
          </p:cNvSpPr>
          <p:nvPr>
            <p:ph type="title" idx="4294967295"/>
          </p:nvPr>
        </p:nvSpPr>
        <p:spPr>
          <a:xfrm>
            <a:off x="1923692" y="268872"/>
            <a:ext cx="7030528" cy="430375"/>
          </a:xfrm>
          <a:prstGeom prst="rect">
            <a:avLst/>
          </a:prstGeom>
        </p:spPr>
        <p:txBody>
          <a:bodyPr/>
          <a:lstStyle/>
          <a:p>
            <a:r>
              <a:rPr lang="en-US" dirty="0"/>
              <a:t>    Penalties for Noncompliance</a:t>
            </a:r>
          </a:p>
        </p:txBody>
      </p:sp>
      <p:sp>
        <p:nvSpPr>
          <p:cNvPr id="3" name="Content Placeholder 2">
            <a:extLst>
              <a:ext uri="{FF2B5EF4-FFF2-40B4-BE49-F238E27FC236}">
                <a16:creationId xmlns:a16="http://schemas.microsoft.com/office/drawing/2014/main" id="{30078DD3-8A8E-0CF2-AFB4-9DEAF805A467}"/>
              </a:ext>
            </a:extLst>
          </p:cNvPr>
          <p:cNvSpPr>
            <a:spLocks noGrp="1"/>
          </p:cNvSpPr>
          <p:nvPr>
            <p:ph idx="1"/>
          </p:nvPr>
        </p:nvSpPr>
        <p:spPr/>
        <p:txBody>
          <a:bodyPr>
            <a:normAutofit/>
          </a:bodyPr>
          <a:lstStyle/>
          <a:p>
            <a:r>
              <a:rPr lang="en-US" sz="3200" dirty="0">
                <a:latin typeface="Calibri" panose="020F0502020204030204" pitchFamily="34" charset="0"/>
                <a:ea typeface="Calibri" panose="020F0502020204030204" pitchFamily="34" charset="0"/>
                <a:cs typeface="Calibri" panose="020F0502020204030204" pitchFamily="34" charset="0"/>
              </a:rPr>
              <a:t>Second degree misdemeanor if you knowingly violate the Sunshine Law</a:t>
            </a:r>
          </a:p>
          <a:p>
            <a:r>
              <a:rPr lang="en-US" sz="3200" dirty="0">
                <a:latin typeface="Calibri" panose="020F0502020204030204" pitchFamily="34" charset="0"/>
                <a:ea typeface="Calibri" panose="020F0502020204030204" pitchFamily="34" charset="0"/>
                <a:cs typeface="Calibri" panose="020F0502020204030204" pitchFamily="34" charset="0"/>
              </a:rPr>
              <a:t>Removal from position</a:t>
            </a:r>
          </a:p>
          <a:p>
            <a:r>
              <a:rPr lang="en-US" sz="3200" dirty="0">
                <a:latin typeface="Calibri" panose="020F0502020204030204" pitchFamily="34" charset="0"/>
                <a:ea typeface="Calibri" panose="020F0502020204030204" pitchFamily="34" charset="0"/>
                <a:cs typeface="Calibri" panose="020F0502020204030204" pitchFamily="34" charset="0"/>
              </a:rPr>
              <a:t>Fine up to $500 and possible jail time of not more than 60 days</a:t>
            </a:r>
          </a:p>
          <a:p>
            <a:r>
              <a:rPr lang="en-US" sz="3200" dirty="0">
                <a:latin typeface="Calibri" panose="020F0502020204030204" pitchFamily="34" charset="0"/>
                <a:ea typeface="Calibri" panose="020F0502020204030204" pitchFamily="34" charset="0"/>
                <a:cs typeface="Calibri" panose="020F0502020204030204" pitchFamily="34" charset="0"/>
              </a:rPr>
              <a:t>Reasonable attorney fees</a:t>
            </a:r>
          </a:p>
          <a:p>
            <a:r>
              <a:rPr lang="en-US" sz="3200" dirty="0">
                <a:latin typeface="Calibri" panose="020F0502020204030204" pitchFamily="34" charset="0"/>
                <a:ea typeface="Calibri" panose="020F0502020204030204" pitchFamily="34" charset="0"/>
                <a:cs typeface="Calibri" panose="020F0502020204030204" pitchFamily="34" charset="0"/>
              </a:rPr>
              <a:t>Declaratory and injunctive relief</a:t>
            </a:r>
          </a:p>
          <a:p>
            <a:r>
              <a:rPr lang="en-US" sz="3200" b="1" i="1" dirty="0">
                <a:latin typeface="Calibri" panose="020F0502020204030204" pitchFamily="34" charset="0"/>
                <a:ea typeface="Calibri" panose="020F0502020204030204" pitchFamily="34" charset="0"/>
                <a:cs typeface="Calibri" panose="020F0502020204030204" pitchFamily="34" charset="0"/>
              </a:rPr>
              <a:t>Action taken at meeting invalid	</a:t>
            </a:r>
          </a:p>
        </p:txBody>
      </p:sp>
    </p:spTree>
    <p:extLst>
      <p:ext uri="{BB962C8B-B14F-4D97-AF65-F5344CB8AC3E}">
        <p14:creationId xmlns:p14="http://schemas.microsoft.com/office/powerpoint/2010/main" val="288939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85BDD25-3ED8-3FF6-D33D-7CD4B7B277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CA38D2-2A61-52F3-95CA-D0924921FBBD}"/>
              </a:ext>
            </a:extLst>
          </p:cNvPr>
          <p:cNvSpPr>
            <a:spLocks noGrp="1"/>
          </p:cNvSpPr>
          <p:nvPr>
            <p:ph type="title" idx="4294967295"/>
          </p:nvPr>
        </p:nvSpPr>
        <p:spPr>
          <a:xfrm>
            <a:off x="1923692" y="268872"/>
            <a:ext cx="7030528" cy="430375"/>
          </a:xfrm>
          <a:prstGeom prst="rect">
            <a:avLst/>
          </a:prstGeom>
        </p:spPr>
        <p:txBody>
          <a:bodyPr/>
          <a:lstStyle/>
          <a:p>
            <a:r>
              <a:rPr lang="en-US" dirty="0"/>
              <a:t>  Chapter 119, Public Records Law</a:t>
            </a:r>
          </a:p>
        </p:txBody>
      </p:sp>
      <p:sp>
        <p:nvSpPr>
          <p:cNvPr id="3" name="Content Placeholder 2">
            <a:extLst>
              <a:ext uri="{FF2B5EF4-FFF2-40B4-BE49-F238E27FC236}">
                <a16:creationId xmlns:a16="http://schemas.microsoft.com/office/drawing/2014/main" id="{D59CF2D8-174D-20D0-3100-6B09024E7AD0}"/>
              </a:ext>
            </a:extLst>
          </p:cNvPr>
          <p:cNvSpPr>
            <a:spLocks noGrp="1"/>
          </p:cNvSpPr>
          <p:nvPr>
            <p:ph idx="1"/>
          </p:nvPr>
        </p:nvSpPr>
        <p:spPr/>
        <p:txBody>
          <a:bodyPr>
            <a:normAutofit fontScale="92500" lnSpcReduction="10000"/>
          </a:bodyPr>
          <a:lstStyle/>
          <a:p>
            <a:r>
              <a:rPr lang="en-US" sz="3200" dirty="0">
                <a:latin typeface="Calibri" panose="020F0502020204030204" pitchFamily="34" charset="0"/>
                <a:ea typeface="Calibri" panose="020F0502020204030204" pitchFamily="34" charset="0"/>
                <a:cs typeface="Calibri" panose="020F0502020204030204" pitchFamily="34" charset="0"/>
              </a:rPr>
              <a:t>Florida Statute Chapter 119</a:t>
            </a:r>
          </a:p>
          <a:p>
            <a:r>
              <a:rPr lang="en-US" sz="3200" dirty="0">
                <a:latin typeface="Calibri" panose="020F0502020204030204" pitchFamily="34" charset="0"/>
                <a:ea typeface="Calibri" panose="020F0502020204030204" pitchFamily="34" charset="0"/>
                <a:cs typeface="Calibri" panose="020F0502020204030204" pitchFamily="34" charset="0"/>
              </a:rPr>
              <a:t>All documents, papers, letters, maps, books, tapes, photographs, films, sound recordings, data processing software, or other materials</a:t>
            </a:r>
          </a:p>
          <a:p>
            <a:r>
              <a:rPr lang="en-US" sz="3200" dirty="0">
                <a:latin typeface="Calibri" panose="020F0502020204030204" pitchFamily="34" charset="0"/>
                <a:ea typeface="Calibri" panose="020F0502020204030204" pitchFamily="34" charset="0"/>
                <a:cs typeface="Calibri" panose="020F0502020204030204" pitchFamily="34" charset="0"/>
              </a:rPr>
              <a:t>Regardless of physical form or means of transmission</a:t>
            </a:r>
          </a:p>
          <a:p>
            <a:r>
              <a:rPr lang="en-US" sz="3200" dirty="0">
                <a:latin typeface="Calibri" panose="020F0502020204030204" pitchFamily="34" charset="0"/>
                <a:ea typeface="Calibri" panose="020F0502020204030204" pitchFamily="34" charset="0"/>
                <a:cs typeface="Calibri" panose="020F0502020204030204" pitchFamily="34" charset="0"/>
              </a:rPr>
              <a:t>Made or received pursuant to law in connection with transaction of official business by the search committee</a:t>
            </a:r>
          </a:p>
          <a:p>
            <a:r>
              <a:rPr lang="en-US" sz="3200" b="1" i="1" dirty="0">
                <a:latin typeface="Calibri" panose="020F0502020204030204" pitchFamily="34" charset="0"/>
                <a:ea typeface="Calibri" panose="020F0502020204030204" pitchFamily="34" charset="0"/>
                <a:cs typeface="Calibri" panose="020F0502020204030204" pitchFamily="34" charset="0"/>
              </a:rPr>
              <a:t>Not applicable to personal records (i.e., memory jogging notes not communicated to others)	</a:t>
            </a:r>
          </a:p>
        </p:txBody>
      </p:sp>
    </p:spTree>
    <p:extLst>
      <p:ext uri="{BB962C8B-B14F-4D97-AF65-F5344CB8AC3E}">
        <p14:creationId xmlns:p14="http://schemas.microsoft.com/office/powerpoint/2010/main" val="865836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342AA6B-0BFE-8850-0B6D-B5694E642E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A92212-9EFA-D9EA-CE9B-7AD00FB029A8}"/>
              </a:ext>
            </a:extLst>
          </p:cNvPr>
          <p:cNvSpPr>
            <a:spLocks noGrp="1"/>
          </p:cNvSpPr>
          <p:nvPr>
            <p:ph type="title" idx="4294967295"/>
          </p:nvPr>
        </p:nvSpPr>
        <p:spPr>
          <a:xfrm>
            <a:off x="1923692" y="139476"/>
            <a:ext cx="7030528" cy="430375"/>
          </a:xfrm>
          <a:prstGeom prst="rect">
            <a:avLst/>
          </a:prstGeom>
        </p:spPr>
        <p:txBody>
          <a:bodyPr/>
          <a:lstStyle/>
          <a:p>
            <a:r>
              <a:rPr lang="en-US" dirty="0"/>
              <a:t>  Public Records Law- Highlights</a:t>
            </a:r>
          </a:p>
        </p:txBody>
      </p:sp>
      <p:sp>
        <p:nvSpPr>
          <p:cNvPr id="3" name="Content Placeholder 2">
            <a:extLst>
              <a:ext uri="{FF2B5EF4-FFF2-40B4-BE49-F238E27FC236}">
                <a16:creationId xmlns:a16="http://schemas.microsoft.com/office/drawing/2014/main" id="{D90C951D-8C3A-567E-383B-B8EE741496EF}"/>
              </a:ext>
            </a:extLst>
          </p:cNvPr>
          <p:cNvSpPr>
            <a:spLocks noGrp="1"/>
          </p:cNvSpPr>
          <p:nvPr>
            <p:ph idx="1"/>
          </p:nvPr>
        </p:nvSpPr>
        <p:spPr/>
        <p:txBody>
          <a:bodyPr>
            <a:normAutofit fontScale="70000" lnSpcReduction="20000"/>
          </a:bodyPr>
          <a:lstStyle/>
          <a:p>
            <a:r>
              <a:rPr lang="en-US" sz="3200" dirty="0">
                <a:latin typeface="Calibri" panose="020F0502020204030204" pitchFamily="34" charset="0"/>
                <a:ea typeface="Calibri" panose="020F0502020204030204" pitchFamily="34" charset="0"/>
                <a:cs typeface="Calibri" panose="020F0502020204030204" pitchFamily="34" charset="0"/>
              </a:rPr>
              <a:t>Applies to UWF records including job applications, letters of interest, correspondence, etc.</a:t>
            </a:r>
          </a:p>
          <a:p>
            <a:r>
              <a:rPr lang="en-US" sz="3200" dirty="0">
                <a:latin typeface="Calibri" panose="020F0502020204030204" pitchFamily="34" charset="0"/>
                <a:ea typeface="Calibri" panose="020F0502020204030204" pitchFamily="34" charset="0"/>
                <a:cs typeface="Calibri" panose="020F0502020204030204" pitchFamily="34" charset="0"/>
              </a:rPr>
              <a:t>Applies to all types of records including texts and emails</a:t>
            </a:r>
          </a:p>
          <a:p>
            <a:r>
              <a:rPr lang="en-US" sz="3200" dirty="0">
                <a:latin typeface="Calibri" panose="020F0502020204030204" pitchFamily="34" charset="0"/>
                <a:ea typeface="Calibri" panose="020F0502020204030204" pitchFamily="34" charset="0"/>
                <a:cs typeface="Calibri" panose="020F0502020204030204" pitchFamily="34" charset="0"/>
              </a:rPr>
              <a:t>Requests can be made verbally or by someone who wishes to remain anonymous</a:t>
            </a:r>
          </a:p>
          <a:p>
            <a:r>
              <a:rPr lang="en-US" sz="3200" dirty="0">
                <a:latin typeface="Calibri" panose="020F0502020204030204" pitchFamily="34" charset="0"/>
                <a:ea typeface="Calibri" panose="020F0502020204030204" pitchFamily="34" charset="0"/>
                <a:cs typeface="Calibri" panose="020F0502020204030204" pitchFamily="34" charset="0"/>
              </a:rPr>
              <a:t>UWF has a reasonable time to respond.  We do NOT have to turn over records on the spot.</a:t>
            </a:r>
          </a:p>
          <a:p>
            <a:r>
              <a:rPr lang="en-US" sz="3200" dirty="0">
                <a:latin typeface="Calibri" panose="020F0502020204030204" pitchFamily="34" charset="0"/>
                <a:ea typeface="Calibri" panose="020F0502020204030204" pitchFamily="34" charset="0"/>
                <a:cs typeface="Calibri" panose="020F0502020204030204" pitchFamily="34" charset="0"/>
              </a:rPr>
              <a:t>UWF can charge the cost of retrieving records to the requestor that requires extensive use of UWF resources/labor</a:t>
            </a:r>
          </a:p>
          <a:p>
            <a:r>
              <a:rPr lang="en-US" sz="3200" dirty="0">
                <a:latin typeface="Calibri" panose="020F0502020204030204" pitchFamily="34" charset="0"/>
                <a:ea typeface="Calibri" panose="020F0502020204030204" pitchFamily="34" charset="0"/>
                <a:cs typeface="Calibri" panose="020F0502020204030204" pitchFamily="34" charset="0"/>
              </a:rPr>
              <a:t>Does NOT require the creation of records or provision of records in format requested</a:t>
            </a:r>
          </a:p>
          <a:p>
            <a:r>
              <a:rPr lang="en-US" sz="3200" dirty="0">
                <a:latin typeface="Calibri" panose="020F0502020204030204" pitchFamily="34" charset="0"/>
                <a:ea typeface="Calibri" panose="020F0502020204030204" pitchFamily="34" charset="0"/>
                <a:cs typeface="Calibri" panose="020F0502020204030204" pitchFamily="34" charset="0"/>
              </a:rPr>
              <a:t>Does NOT require verbal explanation of records</a:t>
            </a:r>
            <a:endParaRPr lang="en-US" sz="3200" b="1" i="1" dirty="0">
              <a:latin typeface="Calibri" panose="020F0502020204030204" pitchFamily="34" charset="0"/>
              <a:ea typeface="Calibri" panose="020F0502020204030204" pitchFamily="34" charset="0"/>
              <a:cs typeface="Calibri" panose="020F0502020204030204" pitchFamily="34" charset="0"/>
            </a:endParaRPr>
          </a:p>
          <a:p>
            <a:r>
              <a:rPr lang="en-US" sz="3200" b="1" i="1" dirty="0">
                <a:latin typeface="Calibri" panose="020F0502020204030204" pitchFamily="34" charset="0"/>
                <a:ea typeface="Calibri" panose="020F0502020204030204" pitchFamily="34" charset="0"/>
                <a:cs typeface="Calibri" panose="020F0502020204030204" pitchFamily="34" charset="0"/>
              </a:rPr>
              <a:t>If you receive a public records request, please contact </a:t>
            </a:r>
            <a:r>
              <a:rPr lang="en-US" sz="3200" b="1" i="1" dirty="0">
                <a:latin typeface="Calibri" panose="020F0502020204030204" pitchFamily="34" charset="0"/>
                <a:ea typeface="Calibri" panose="020F0502020204030204" pitchFamily="34" charset="0"/>
                <a:cs typeface="Calibri" panose="020F0502020204030204" pitchFamily="34" charset="0"/>
                <a:hlinkClick r:id="rId3"/>
              </a:rPr>
              <a:t>presidentialsearch@uwf.edu</a:t>
            </a:r>
            <a:r>
              <a:rPr lang="en-US" sz="3200" b="1" i="1" dirty="0">
                <a:latin typeface="Calibri" panose="020F0502020204030204" pitchFamily="34" charset="0"/>
                <a:ea typeface="Calibri" panose="020F0502020204030204" pitchFamily="34" charset="0"/>
                <a:cs typeface="Calibri" panose="020F0502020204030204" pitchFamily="34" charset="0"/>
              </a:rPr>
              <a:t>. </a:t>
            </a: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05203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E2DE584-EC4A-8963-9480-BCD3D6F5B6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B9930-349C-6455-4993-9647069F0221}"/>
              </a:ext>
            </a:extLst>
          </p:cNvPr>
          <p:cNvSpPr>
            <a:spLocks noGrp="1"/>
          </p:cNvSpPr>
          <p:nvPr>
            <p:ph type="title" idx="4294967295"/>
          </p:nvPr>
        </p:nvSpPr>
        <p:spPr>
          <a:xfrm>
            <a:off x="1923692" y="139476"/>
            <a:ext cx="7030528" cy="430375"/>
          </a:xfrm>
          <a:prstGeom prst="rect">
            <a:avLst/>
          </a:prstGeom>
        </p:spPr>
        <p:txBody>
          <a:bodyPr/>
          <a:lstStyle/>
          <a:p>
            <a:r>
              <a:rPr lang="en-US" dirty="0"/>
              <a:t>  Public Records Exemptions</a:t>
            </a:r>
          </a:p>
        </p:txBody>
      </p:sp>
      <p:sp>
        <p:nvSpPr>
          <p:cNvPr id="3" name="Content Placeholder 2">
            <a:extLst>
              <a:ext uri="{FF2B5EF4-FFF2-40B4-BE49-F238E27FC236}">
                <a16:creationId xmlns:a16="http://schemas.microsoft.com/office/drawing/2014/main" id="{6682DED6-3656-36D9-D417-D67D0DB142AC}"/>
              </a:ext>
            </a:extLst>
          </p:cNvPr>
          <p:cNvSpPr>
            <a:spLocks noGrp="1"/>
          </p:cNvSpPr>
          <p:nvPr>
            <p:ph idx="1"/>
          </p:nvPr>
        </p:nvSpPr>
        <p:spPr/>
        <p:txBody>
          <a:bodyPr>
            <a:normAutofit fontScale="85000" lnSpcReduction="20000"/>
          </a:bodyPr>
          <a:lstStyle/>
          <a:p>
            <a:r>
              <a:rPr lang="en-US" sz="3200" dirty="0">
                <a:latin typeface="Calibri" panose="020F0502020204030204" pitchFamily="34" charset="0"/>
                <a:ea typeface="Calibri" panose="020F0502020204030204" pitchFamily="34" charset="0"/>
                <a:cs typeface="Calibri" panose="020F0502020204030204" pitchFamily="34" charset="0"/>
              </a:rPr>
              <a:t>Section 1004.098(1), F.S.</a:t>
            </a:r>
          </a:p>
          <a:p>
            <a:r>
              <a:rPr lang="en-US" sz="3200" dirty="0">
                <a:latin typeface="Calibri" panose="020F0502020204030204" pitchFamily="34" charset="0"/>
                <a:ea typeface="Calibri" panose="020F0502020204030204" pitchFamily="34" charset="0"/>
                <a:cs typeface="Calibri" panose="020F0502020204030204" pitchFamily="34" charset="0"/>
              </a:rPr>
              <a:t>All personal identifying information of applicants for president are confidential and exempt from disclosure</a:t>
            </a:r>
          </a:p>
          <a:p>
            <a:r>
              <a:rPr lang="en-US" sz="3200" dirty="0">
                <a:latin typeface="Calibri" panose="020F0502020204030204" pitchFamily="34" charset="0"/>
                <a:ea typeface="Calibri" panose="020F0502020204030204" pitchFamily="34" charset="0"/>
                <a:cs typeface="Calibri" panose="020F0502020204030204" pitchFamily="34" charset="0"/>
              </a:rPr>
              <a:t>The age, race, and sex of applicants who met the minimum qualifications who were considered and the personal identifying information of applicants included in the final group of applicants are no longer confidential beginning at the earliest of the date that:</a:t>
            </a:r>
          </a:p>
          <a:p>
            <a:pPr marL="0" indent="0">
              <a:buNone/>
            </a:pPr>
            <a:r>
              <a:rPr lang="en-US" sz="3200" dirty="0">
                <a:latin typeface="Calibri" panose="020F0502020204030204" pitchFamily="34" charset="0"/>
                <a:ea typeface="Calibri" panose="020F0502020204030204" pitchFamily="34" charset="0"/>
                <a:cs typeface="Calibri" panose="020F0502020204030204" pitchFamily="34" charset="0"/>
              </a:rPr>
              <a:t>	&gt; the final group of applicants to be considered is 	established OR</a:t>
            </a:r>
          </a:p>
          <a:p>
            <a:pPr marL="0" indent="0">
              <a:buNone/>
            </a:pPr>
            <a:r>
              <a:rPr lang="en-US" sz="3200" dirty="0">
                <a:latin typeface="Calibri" panose="020F0502020204030204" pitchFamily="34" charset="0"/>
                <a:ea typeface="Calibri" panose="020F0502020204030204" pitchFamily="34" charset="0"/>
                <a:cs typeface="Calibri" panose="020F0502020204030204" pitchFamily="34" charset="0"/>
              </a:rPr>
              <a:t>	&gt; 21 days before the date of a meeting at which an 	interview of an applicant will be conducted, at 	which final action or a vote is to be taken on the 	offer of employment of an applicant</a:t>
            </a:r>
          </a:p>
        </p:txBody>
      </p:sp>
    </p:spTree>
    <p:extLst>
      <p:ext uri="{BB962C8B-B14F-4D97-AF65-F5344CB8AC3E}">
        <p14:creationId xmlns:p14="http://schemas.microsoft.com/office/powerpoint/2010/main" val="558131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09A8DE0-7E02-8D67-AB13-095EE9EF5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219EFD-FA48-AEA6-2F1B-4ECDC12DBFB1}"/>
              </a:ext>
            </a:extLst>
          </p:cNvPr>
          <p:cNvSpPr>
            <a:spLocks noGrp="1"/>
          </p:cNvSpPr>
          <p:nvPr>
            <p:ph type="title" idx="4294967295"/>
          </p:nvPr>
        </p:nvSpPr>
        <p:spPr>
          <a:xfrm>
            <a:off x="1923692" y="139476"/>
            <a:ext cx="7030528" cy="430375"/>
          </a:xfrm>
          <a:prstGeom prst="rect">
            <a:avLst/>
          </a:prstGeom>
        </p:spPr>
        <p:txBody>
          <a:bodyPr/>
          <a:lstStyle/>
          <a:p>
            <a:r>
              <a:rPr lang="en-US" dirty="0"/>
              <a:t>  Summary and Questions</a:t>
            </a:r>
          </a:p>
        </p:txBody>
      </p:sp>
      <p:sp>
        <p:nvSpPr>
          <p:cNvPr id="3" name="Content Placeholder 2">
            <a:extLst>
              <a:ext uri="{FF2B5EF4-FFF2-40B4-BE49-F238E27FC236}">
                <a16:creationId xmlns:a16="http://schemas.microsoft.com/office/drawing/2014/main" id="{97946DAD-0BD2-BB14-72A9-F00E4F34E724}"/>
              </a:ext>
            </a:extLst>
          </p:cNvPr>
          <p:cNvSpPr>
            <a:spLocks noGrp="1"/>
          </p:cNvSpPr>
          <p:nvPr>
            <p:ph idx="1"/>
          </p:nvPr>
        </p:nvSpPr>
        <p:spPr/>
        <p:txBody>
          <a:bodyPr>
            <a:normAutofit fontScale="92500" lnSpcReduction="10000"/>
          </a:bodyPr>
          <a:lstStyle/>
          <a:p>
            <a:r>
              <a:rPr lang="en-US" sz="3200" dirty="0">
                <a:latin typeface="Calibri" panose="020F0502020204030204" pitchFamily="34" charset="0"/>
                <a:ea typeface="Calibri" panose="020F0502020204030204" pitchFamily="34" charset="0"/>
                <a:cs typeface="Calibri" panose="020F0502020204030204" pitchFamily="34" charset="0"/>
              </a:rPr>
              <a:t>Point person for logistics</a:t>
            </a:r>
          </a:p>
          <a:p>
            <a:r>
              <a:rPr lang="en-US" sz="3200" dirty="0">
                <a:latin typeface="Calibri" panose="020F0502020204030204" pitchFamily="34" charset="0"/>
                <a:ea typeface="Calibri" panose="020F0502020204030204" pitchFamily="34" charset="0"/>
                <a:cs typeface="Calibri" panose="020F0502020204030204" pitchFamily="34" charset="0"/>
              </a:rPr>
              <a:t>Sunshine Law applies when using an outside search firm</a:t>
            </a:r>
          </a:p>
          <a:p>
            <a:r>
              <a:rPr lang="en-US" sz="3200" dirty="0">
                <a:latin typeface="Calibri" panose="020F0502020204030204" pitchFamily="34" charset="0"/>
                <a:ea typeface="Calibri" panose="020F0502020204030204" pitchFamily="34" charset="0"/>
                <a:cs typeface="Calibri" panose="020F0502020204030204" pitchFamily="34" charset="0"/>
              </a:rPr>
              <a:t>Sunshine Law applies to all search committee members unless an exemption applies</a:t>
            </a:r>
          </a:p>
          <a:p>
            <a:r>
              <a:rPr lang="en-US" sz="3200" dirty="0">
                <a:latin typeface="Calibri" panose="020F0502020204030204" pitchFamily="34" charset="0"/>
                <a:ea typeface="Calibri" panose="020F0502020204030204" pitchFamily="34" charset="0"/>
                <a:cs typeface="Calibri" panose="020F0502020204030204" pitchFamily="34" charset="0"/>
              </a:rPr>
              <a:t>Public Records Law applies to all records maintained by UWF, the UWF Search Firm, and the UWF Search Committee unless an exemption applies</a:t>
            </a:r>
          </a:p>
          <a:p>
            <a:r>
              <a:rPr lang="en-US" sz="3200" dirty="0">
                <a:latin typeface="Calibri" panose="020F0502020204030204" pitchFamily="34" charset="0"/>
                <a:ea typeface="Calibri" panose="020F0502020204030204" pitchFamily="34" charset="0"/>
                <a:cs typeface="Calibri" panose="020F0502020204030204" pitchFamily="34" charset="0"/>
              </a:rPr>
              <a:t>Contact:  Jamie C Sprague, Sr. Associate Vice President Human Resources, </a:t>
            </a:r>
            <a:r>
              <a:rPr lang="en-US" sz="3200" dirty="0">
                <a:latin typeface="Calibri" panose="020F0502020204030204" pitchFamily="34" charset="0"/>
                <a:ea typeface="Calibri" panose="020F0502020204030204" pitchFamily="34" charset="0"/>
                <a:cs typeface="Calibri" panose="020F0502020204030204" pitchFamily="34" charset="0"/>
                <a:hlinkClick r:id="rId3"/>
              </a:rPr>
              <a:t>jsprague@uwf.edu</a:t>
            </a:r>
            <a:r>
              <a:rPr lang="en-US" sz="3200" dirty="0">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76165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70846" y="268872"/>
            <a:ext cx="6591889" cy="430375"/>
          </a:xfrm>
          <a:prstGeom prst="rect">
            <a:avLst/>
          </a:prstGeom>
        </p:spPr>
        <p:txBody>
          <a:bodyPr/>
          <a:lstStyle/>
          <a:p>
            <a:r>
              <a:rPr lang="en-US" dirty="0"/>
              <a:t>Open Meetings</a:t>
            </a:r>
          </a:p>
        </p:txBody>
      </p:sp>
      <p:sp>
        <p:nvSpPr>
          <p:cNvPr id="3" name="Content Placeholder 2"/>
          <p:cNvSpPr>
            <a:spLocks noGrp="1"/>
          </p:cNvSpPr>
          <p:nvPr>
            <p:ph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Referred to as “Open Government” or “Sunshine Law” meetings</a:t>
            </a:r>
          </a:p>
          <a:p>
            <a:r>
              <a:rPr lang="en-US" dirty="0">
                <a:latin typeface="Calibri" panose="020F0502020204030204" pitchFamily="34" charset="0"/>
                <a:ea typeface="Calibri" panose="020F0502020204030204" pitchFamily="34" charset="0"/>
                <a:cs typeface="Calibri" panose="020F0502020204030204" pitchFamily="34" charset="0"/>
              </a:rPr>
              <a:t>Florida Statute Chapter 286, the open meetings law, protects </a:t>
            </a:r>
            <a:r>
              <a:rPr lang="en-US">
                <a:latin typeface="Calibri" panose="020F0502020204030204" pitchFamily="34" charset="0"/>
                <a:ea typeface="Calibri" panose="020F0502020204030204" pitchFamily="34" charset="0"/>
                <a:cs typeface="Calibri" panose="020F0502020204030204" pitchFamily="34" charset="0"/>
              </a:rPr>
              <a:t>the public </a:t>
            </a:r>
            <a:r>
              <a:rPr lang="en-US" dirty="0">
                <a:latin typeface="Calibri" panose="020F0502020204030204" pitchFamily="34" charset="0"/>
                <a:ea typeface="Calibri" panose="020F0502020204030204" pitchFamily="34" charset="0"/>
                <a:cs typeface="Calibri" panose="020F0502020204030204" pitchFamily="34" charset="0"/>
              </a:rPr>
              <a:t>from closed door decision making and provides a right of access to governmental meetings.</a:t>
            </a:r>
          </a:p>
          <a:p>
            <a:r>
              <a:rPr lang="en-US" dirty="0">
                <a:latin typeface="Calibri" panose="020F0502020204030204" pitchFamily="34" charset="0"/>
                <a:ea typeface="Calibri" panose="020F0502020204030204" pitchFamily="34" charset="0"/>
                <a:cs typeface="Calibri" panose="020F0502020204030204" pitchFamily="34" charset="0"/>
              </a:rPr>
              <a:t>Florida Statute Chapter 286 applies to all meetings of any board or commission of any state agency or authority.  This includes University search committees.</a:t>
            </a:r>
          </a:p>
        </p:txBody>
      </p:sp>
    </p:spTree>
    <p:extLst>
      <p:ext uri="{BB962C8B-B14F-4D97-AF65-F5344CB8AC3E}">
        <p14:creationId xmlns:p14="http://schemas.microsoft.com/office/powerpoint/2010/main" val="172319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070846" y="268872"/>
            <a:ext cx="6591889" cy="430375"/>
          </a:xfrm>
          <a:prstGeom prst="rect">
            <a:avLst/>
          </a:prstGeom>
        </p:spPr>
        <p:txBody>
          <a:bodyPr/>
          <a:lstStyle/>
          <a:p>
            <a:r>
              <a:rPr lang="en-US" dirty="0"/>
              <a:t>Open Meeting Guidance</a:t>
            </a:r>
          </a:p>
        </p:txBody>
      </p:sp>
      <p:sp>
        <p:nvSpPr>
          <p:cNvPr id="3" name="Content Placeholder 2"/>
          <p:cNvSpPr>
            <a:spLocks noGrp="1"/>
          </p:cNvSpPr>
          <p:nvPr>
            <p:ph idx="1"/>
          </p:nvPr>
        </p:nvSpPr>
        <p:spPr/>
        <p:txBody>
          <a:bodyPr>
            <a:normAutofit fontScale="70000" lnSpcReduction="20000"/>
          </a:bodyPr>
          <a:lstStyle/>
          <a:p>
            <a:r>
              <a:rPr lang="en-US" sz="3400" dirty="0">
                <a:latin typeface="Calibri" panose="020F0502020204030204" pitchFamily="34" charset="0"/>
                <a:ea typeface="Calibri" panose="020F0502020204030204" pitchFamily="34" charset="0"/>
                <a:cs typeface="Calibri" panose="020F0502020204030204" pitchFamily="34" charset="0"/>
              </a:rPr>
              <a:t>All meetings must be open to the public (unless exempted) to attend and observe - virtual or in-person. </a:t>
            </a:r>
          </a:p>
          <a:p>
            <a:r>
              <a:rPr lang="en-US" sz="3400" dirty="0">
                <a:latin typeface="Calibri" panose="020F0502020204030204" pitchFamily="34" charset="0"/>
                <a:ea typeface="Calibri" panose="020F0502020204030204" pitchFamily="34" charset="0"/>
                <a:cs typeface="Calibri" panose="020F0502020204030204" pitchFamily="34" charset="0"/>
              </a:rPr>
              <a:t>All meetings must be reasonably noticed at least seven days in advance (President Search open meetings will be posted on the UWF events calendar and the UWF Presidential website).</a:t>
            </a:r>
          </a:p>
          <a:p>
            <a:r>
              <a:rPr lang="en-US" sz="3400" dirty="0">
                <a:latin typeface="Calibri" panose="020F0502020204030204" pitchFamily="34" charset="0"/>
                <a:ea typeface="Calibri" panose="020F0502020204030204" pitchFamily="34" charset="0"/>
                <a:cs typeface="Calibri" panose="020F0502020204030204" pitchFamily="34" charset="0"/>
              </a:rPr>
              <a:t>Meetings may not be held at a facility/location inaccessible to the public.</a:t>
            </a:r>
          </a:p>
          <a:p>
            <a:r>
              <a:rPr lang="en-US" sz="3400" dirty="0">
                <a:latin typeface="Calibri" panose="020F0502020204030204" pitchFamily="34" charset="0"/>
                <a:ea typeface="Calibri" panose="020F0502020204030204" pitchFamily="34" charset="0"/>
                <a:cs typeface="Calibri" panose="020F0502020204030204" pitchFamily="34" charset="0"/>
              </a:rPr>
              <a:t>The publicly noticed meeting must include any discussions or deliberations, formal or casual, between two or more search committee members about a matter on which the Board/committee might foreseeably take action. </a:t>
            </a:r>
          </a:p>
          <a:p>
            <a:pPr marL="0" indent="0">
              <a:buNone/>
            </a:pPr>
            <a:r>
              <a:rPr lang="en-US" sz="3400" dirty="0">
                <a:latin typeface="Calibri" panose="020F0502020204030204" pitchFamily="34" charset="0"/>
                <a:ea typeface="Calibri" panose="020F0502020204030204" pitchFamily="34" charset="0"/>
                <a:cs typeface="Calibri" panose="020F0502020204030204" pitchFamily="34" charset="0"/>
              </a:rPr>
              <a:t>	&gt; This includes workshops, telephone conversations, 	texts, email communications, off-campus conversations 	(even if at a social function or another committee where 	business is discussed), etc.  </a:t>
            </a:r>
          </a:p>
          <a:p>
            <a:pPr marL="457200" lvl="1" indent="0">
              <a:buNone/>
            </a:pPr>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633543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C95071A-7CC1-EA93-2E6A-1DA7C5FF83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0DD8B-A9F4-6C8E-A632-EB5683CC98BD}"/>
              </a:ext>
            </a:extLst>
          </p:cNvPr>
          <p:cNvSpPr>
            <a:spLocks noGrp="1"/>
          </p:cNvSpPr>
          <p:nvPr>
            <p:ph type="title" idx="4294967295"/>
          </p:nvPr>
        </p:nvSpPr>
        <p:spPr>
          <a:xfrm>
            <a:off x="1923692" y="122223"/>
            <a:ext cx="7030528" cy="430375"/>
          </a:xfrm>
          <a:prstGeom prst="rect">
            <a:avLst/>
          </a:prstGeom>
        </p:spPr>
        <p:txBody>
          <a:bodyPr/>
          <a:lstStyle/>
          <a:p>
            <a:r>
              <a:rPr lang="en-US" dirty="0"/>
              <a:t>What Types of Discussions are Required to be in the Open</a:t>
            </a:r>
          </a:p>
        </p:txBody>
      </p:sp>
      <p:sp>
        <p:nvSpPr>
          <p:cNvPr id="3" name="Content Placeholder 2">
            <a:extLst>
              <a:ext uri="{FF2B5EF4-FFF2-40B4-BE49-F238E27FC236}">
                <a16:creationId xmlns:a16="http://schemas.microsoft.com/office/drawing/2014/main" id="{412760FC-6834-45C6-7013-2251ED486DD5}"/>
              </a:ext>
            </a:extLst>
          </p:cNvPr>
          <p:cNvSpPr>
            <a:spLocks noGrp="1"/>
          </p:cNvSpPr>
          <p:nvPr>
            <p:ph idx="1"/>
          </p:nvPr>
        </p:nvSpPr>
        <p:spPr>
          <a:xfrm>
            <a:off x="487579" y="1104942"/>
            <a:ext cx="8466641" cy="5347616"/>
          </a:xfrm>
        </p:spPr>
        <p:txBody>
          <a:bodyPr>
            <a:normAutofit fontScale="25000" lnSpcReduction="20000"/>
          </a:bodyPr>
          <a:lstStyle/>
          <a:p>
            <a:endParaRPr lang="en-US" dirty="0"/>
          </a:p>
          <a:p>
            <a:r>
              <a:rPr lang="en-US" sz="8000" b="1" i="1" dirty="0">
                <a:latin typeface="+mn-lt"/>
              </a:rPr>
              <a:t>Any of the following types of discussions of any matter that may foreseeably come before the board. (not inclusive)</a:t>
            </a:r>
            <a:endParaRPr lang="en-US" sz="8000" dirty="0">
              <a:latin typeface="+mn-lt"/>
            </a:endParaRPr>
          </a:p>
          <a:p>
            <a:pPr marL="0" indent="0">
              <a:buNone/>
            </a:pPr>
            <a:r>
              <a:rPr lang="en-US" sz="8000" dirty="0">
                <a:latin typeface="+mn-lt"/>
              </a:rPr>
              <a:t>	&gt;  Email discussions between any two or more search committee 	members. </a:t>
            </a:r>
          </a:p>
          <a:p>
            <a:pPr marL="0" indent="0">
              <a:buNone/>
            </a:pPr>
            <a:r>
              <a:rPr lang="en-US" sz="8000" dirty="0">
                <a:latin typeface="+mn-lt"/>
              </a:rPr>
              <a:t>	&gt; Telephone conversations between any two or more search 	committee members. </a:t>
            </a:r>
          </a:p>
          <a:p>
            <a:pPr marL="0" indent="0">
              <a:buNone/>
            </a:pPr>
            <a:r>
              <a:rPr lang="en-US" sz="8000" dirty="0">
                <a:latin typeface="+mn-lt"/>
              </a:rPr>
              <a:t>	&gt; Internet discussions between any two or more search committee 	members (</a:t>
            </a:r>
            <a:r>
              <a:rPr lang="en-US" sz="8000" i="1" dirty="0">
                <a:latin typeface="+mn-lt"/>
              </a:rPr>
              <a:t>e.g</a:t>
            </a:r>
            <a:r>
              <a:rPr lang="en-US" sz="8000" dirty="0">
                <a:latin typeface="+mn-lt"/>
              </a:rPr>
              <a:t>., chat rooms, blogs, comments, etc.). </a:t>
            </a:r>
          </a:p>
          <a:p>
            <a:pPr marL="0" indent="0">
              <a:buNone/>
            </a:pPr>
            <a:r>
              <a:rPr lang="en-US" sz="8000" b="1" dirty="0">
                <a:latin typeface="+mn-lt"/>
              </a:rPr>
              <a:t>	</a:t>
            </a:r>
            <a:r>
              <a:rPr lang="en-US" sz="8000" dirty="0">
                <a:latin typeface="+mn-lt"/>
              </a:rPr>
              <a:t>&gt; Text messages! </a:t>
            </a:r>
          </a:p>
          <a:p>
            <a:pPr>
              <a:buFont typeface="Arial" panose="020B0604020202020204" pitchFamily="34" charset="0"/>
              <a:buChar char="•"/>
            </a:pPr>
            <a:r>
              <a:rPr lang="en-US" sz="8000" b="1" i="1" dirty="0">
                <a:latin typeface="+mn-lt"/>
              </a:rPr>
              <a:t>What could violate the Sunshine Law?</a:t>
            </a:r>
          </a:p>
          <a:p>
            <a:pPr marL="0" indent="0">
              <a:buNone/>
            </a:pPr>
            <a:r>
              <a:rPr lang="en-US" sz="8000" dirty="0">
                <a:latin typeface="+mn-lt"/>
              </a:rPr>
              <a:t>	&gt; Inaudible discussions (discussions that occur between search 	committee members in an open meeting that cannot be heard by 	others). </a:t>
            </a:r>
          </a:p>
          <a:p>
            <a:pPr marL="0" indent="0">
              <a:buNone/>
            </a:pPr>
            <a:r>
              <a:rPr lang="en-US" sz="8000" dirty="0">
                <a:latin typeface="+mn-lt"/>
              </a:rPr>
              <a:t>	&gt; Discussions during breaks or after adjournment (when the public 	meeting is not in session, search committee members must refrain 	from discussing matters until the next meeting or until the current 	meeting is recommenced). </a:t>
            </a:r>
          </a:p>
          <a:p>
            <a:pPr marL="0" indent="0">
              <a:buNone/>
            </a:pPr>
            <a:r>
              <a:rPr lang="en-US" sz="8000" dirty="0">
                <a:latin typeface="Calibri" panose="020F0502020204030204" pitchFamily="34" charset="0"/>
                <a:ea typeface="Calibri" panose="020F0502020204030204" pitchFamily="34" charset="0"/>
                <a:cs typeface="Calibri" panose="020F0502020204030204" pitchFamily="34" charset="0"/>
              </a:rPr>
              <a:t>	&gt; Use of evasive devices - Circulation of written reports.</a:t>
            </a:r>
          </a:p>
          <a:p>
            <a:pPr marL="0" indent="0">
              <a:buNone/>
            </a:pPr>
            <a:r>
              <a:rPr lang="en-US" sz="8000" dirty="0">
                <a:latin typeface="Calibri" panose="020F0502020204030204" pitchFamily="34" charset="0"/>
                <a:ea typeface="Calibri" panose="020F0502020204030204" pitchFamily="34" charset="0"/>
                <a:cs typeface="Calibri" panose="020F0502020204030204" pitchFamily="34" charset="0"/>
              </a:rPr>
              <a:t>	     </a:t>
            </a:r>
            <a:endParaRPr lang="en-US" sz="8000" dirty="0">
              <a:latin typeface="+mn-lt"/>
            </a:endParaRPr>
          </a:p>
          <a:p>
            <a:pPr marL="457200" lvl="1" indent="0">
              <a:buNone/>
            </a:pPr>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76903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6F172F7-0F40-7D67-138D-69699CF2FA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08847B-69F2-4E39-96C1-B391227E5A46}"/>
              </a:ext>
            </a:extLst>
          </p:cNvPr>
          <p:cNvSpPr>
            <a:spLocks noGrp="1"/>
          </p:cNvSpPr>
          <p:nvPr>
            <p:ph type="title" idx="4294967295"/>
          </p:nvPr>
        </p:nvSpPr>
        <p:spPr>
          <a:xfrm>
            <a:off x="2070846" y="268872"/>
            <a:ext cx="6591889" cy="430375"/>
          </a:xfrm>
          <a:prstGeom prst="rect">
            <a:avLst/>
          </a:prstGeom>
        </p:spPr>
        <p:txBody>
          <a:bodyPr/>
          <a:lstStyle/>
          <a:p>
            <a:r>
              <a:rPr lang="en-US" dirty="0"/>
              <a:t>	Liaison Rule</a:t>
            </a:r>
          </a:p>
        </p:txBody>
      </p:sp>
      <p:sp>
        <p:nvSpPr>
          <p:cNvPr id="3" name="Content Placeholder 2">
            <a:extLst>
              <a:ext uri="{FF2B5EF4-FFF2-40B4-BE49-F238E27FC236}">
                <a16:creationId xmlns:a16="http://schemas.microsoft.com/office/drawing/2014/main" id="{71CFFA68-8420-3DF9-C810-C4E942FCBFD0}"/>
              </a:ext>
            </a:extLst>
          </p:cNvPr>
          <p:cNvSpPr>
            <a:spLocks noGrp="1"/>
          </p:cNvSpPr>
          <p:nvPr>
            <p:ph idx="1"/>
          </p:nvPr>
        </p:nvSpPr>
        <p:spPr/>
        <p:txBody>
          <a:bodyPr>
            <a:normAutofit fontScale="92500"/>
          </a:bodyPr>
          <a:lstStyle/>
          <a:p>
            <a:r>
              <a:rPr lang="en-US" sz="3400" dirty="0">
                <a:latin typeface="Calibri" panose="020F0502020204030204" pitchFamily="34" charset="0"/>
                <a:ea typeface="Calibri" panose="020F0502020204030204" pitchFamily="34" charset="0"/>
                <a:cs typeface="Calibri" panose="020F0502020204030204" pitchFamily="34" charset="0"/>
              </a:rPr>
              <a:t>Individual search committee members may call upon search committee staff members for factual information and advice without being subject to the Sunshine Law.  Staff members are NOT a part of the search committee.</a:t>
            </a:r>
          </a:p>
          <a:p>
            <a:r>
              <a:rPr lang="en-US" sz="3400" dirty="0">
                <a:latin typeface="Calibri" panose="020F0502020204030204" pitchFamily="34" charset="0"/>
                <a:ea typeface="Calibri" panose="020F0502020204030204" pitchFamily="34" charset="0"/>
                <a:cs typeface="Calibri" panose="020F0502020204030204" pitchFamily="34" charset="0"/>
              </a:rPr>
              <a:t>The search committee may NOT use one or more staff members (or anyone else) to act as a go between (liaison) to discuss matters that may foreseeably come before the search committee.</a:t>
            </a:r>
          </a:p>
          <a:p>
            <a:pPr marL="457200" lvl="1" indent="0">
              <a:buNone/>
            </a:pPr>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647816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D6BB4FE-BCA9-89D1-4FEF-80FCF4A978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3074B7-6B57-2D60-C149-DD1F3CB26871}"/>
              </a:ext>
            </a:extLst>
          </p:cNvPr>
          <p:cNvSpPr>
            <a:spLocks noGrp="1"/>
          </p:cNvSpPr>
          <p:nvPr>
            <p:ph type="title" idx="4294967295"/>
          </p:nvPr>
        </p:nvSpPr>
        <p:spPr>
          <a:xfrm>
            <a:off x="2070846" y="268872"/>
            <a:ext cx="6591889" cy="430375"/>
          </a:xfrm>
          <a:prstGeom prst="rect">
            <a:avLst/>
          </a:prstGeom>
        </p:spPr>
        <p:txBody>
          <a:bodyPr/>
          <a:lstStyle/>
          <a:p>
            <a:r>
              <a:rPr lang="en-US"/>
              <a:t>Search Committee Minutes</a:t>
            </a:r>
            <a:endParaRPr lang="en-US" dirty="0"/>
          </a:p>
        </p:txBody>
      </p:sp>
      <p:graphicFrame>
        <p:nvGraphicFramePr>
          <p:cNvPr id="10" name="Content Placeholder 7" descr="A visual summary of Search Committee Minutes with five key points: 1) Minutes will be taken by UWF staff, 2) They must be publicly available, 3) Summaries are acceptable instead of verbatim text, 4) Sound recordings may supplement written minutes, and 5) All materials will be posted on the Presidential Search website.">
            <a:extLst>
              <a:ext uri="{FF2B5EF4-FFF2-40B4-BE49-F238E27FC236}">
                <a16:creationId xmlns:a16="http://schemas.microsoft.com/office/drawing/2014/main" id="{23DCB953-8E83-FD80-D2A9-1B4E230AA1A6}"/>
              </a:ext>
            </a:extLst>
          </p:cNvPr>
          <p:cNvGraphicFramePr>
            <a:graphicFrameLocks noGrp="1"/>
          </p:cNvGraphicFramePr>
          <p:nvPr>
            <p:ph idx="1"/>
            <p:extLst>
              <p:ext uri="{D42A27DB-BD31-4B8C-83A1-F6EECF244321}">
                <p14:modId xmlns:p14="http://schemas.microsoft.com/office/powerpoint/2010/main" val="1337282748"/>
              </p:ext>
            </p:extLst>
          </p:nvPr>
        </p:nvGraphicFramePr>
        <p:xfrm>
          <a:off x="493713" y="1277938"/>
          <a:ext cx="8169275" cy="48053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8910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FDB4E97-EA81-F002-16B3-E02A994F4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F6B55-C027-55DE-DD17-8D2371528C9E}"/>
              </a:ext>
            </a:extLst>
          </p:cNvPr>
          <p:cNvSpPr>
            <a:spLocks noGrp="1"/>
          </p:cNvSpPr>
          <p:nvPr>
            <p:ph type="title" idx="4294967295"/>
          </p:nvPr>
        </p:nvSpPr>
        <p:spPr>
          <a:xfrm>
            <a:off x="2070846" y="268872"/>
            <a:ext cx="6822988" cy="430375"/>
          </a:xfrm>
          <a:prstGeom prst="rect">
            <a:avLst/>
          </a:prstGeom>
        </p:spPr>
        <p:txBody>
          <a:bodyPr/>
          <a:lstStyle/>
          <a:p>
            <a:r>
              <a:rPr lang="en-US" dirty="0"/>
              <a:t>Right of the Public to Participate</a:t>
            </a:r>
          </a:p>
        </p:txBody>
      </p:sp>
      <p:sp>
        <p:nvSpPr>
          <p:cNvPr id="3" name="Content Placeholder 2">
            <a:extLst>
              <a:ext uri="{FF2B5EF4-FFF2-40B4-BE49-F238E27FC236}">
                <a16:creationId xmlns:a16="http://schemas.microsoft.com/office/drawing/2014/main" id="{254F1948-A28E-9DC1-A5E1-67F7693E3155}"/>
              </a:ext>
            </a:extLst>
          </p:cNvPr>
          <p:cNvSpPr>
            <a:spLocks noGrp="1"/>
          </p:cNvSpPr>
          <p:nvPr>
            <p:ph idx="1"/>
          </p:nvPr>
        </p:nvSpPr>
        <p:spPr/>
        <p:txBody>
          <a:bodyPr>
            <a:normAutofit/>
          </a:bodyPr>
          <a:lstStyle/>
          <a:p>
            <a:r>
              <a:rPr lang="en-US" sz="3400" dirty="0">
                <a:latin typeface="Calibri" panose="020F0502020204030204" pitchFamily="34" charset="0"/>
                <a:ea typeface="Calibri" panose="020F0502020204030204" pitchFamily="34" charset="0"/>
                <a:cs typeface="Calibri" panose="020F0502020204030204" pitchFamily="34" charset="0"/>
              </a:rPr>
              <a:t>Members of the public must be given a reasonable opportunity to be heard on any search committee agenda item for an open meeting.</a:t>
            </a:r>
          </a:p>
          <a:p>
            <a:r>
              <a:rPr lang="en-US" sz="3400" dirty="0">
                <a:latin typeface="Calibri" panose="020F0502020204030204" pitchFamily="34" charset="0"/>
                <a:ea typeface="Calibri" panose="020F0502020204030204" pitchFamily="34" charset="0"/>
                <a:cs typeface="Calibri" panose="020F0502020204030204" pitchFamily="34" charset="0"/>
              </a:rPr>
              <a:t>UWF refers to this as Public Comment.</a:t>
            </a:r>
          </a:p>
          <a:p>
            <a:r>
              <a:rPr lang="en-US" sz="3400" dirty="0">
                <a:latin typeface="Calibri" panose="020F0502020204030204" pitchFamily="34" charset="0"/>
                <a:ea typeface="Calibri" panose="020F0502020204030204" pitchFamily="34" charset="0"/>
                <a:cs typeface="Calibri" panose="020F0502020204030204" pitchFamily="34" charset="0"/>
              </a:rPr>
              <a:t>The search committee may maintain standards of conduct and decorum and set time limits for public comment.</a:t>
            </a:r>
          </a:p>
          <a:p>
            <a:pPr marL="457200" lvl="1" indent="0">
              <a:buNone/>
            </a:pPr>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292931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938E28B-608B-2318-F988-F6F90AB5C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242A87-078C-DCED-2CC9-130C4648616C}"/>
              </a:ext>
            </a:extLst>
          </p:cNvPr>
          <p:cNvSpPr>
            <a:spLocks noGrp="1"/>
          </p:cNvSpPr>
          <p:nvPr>
            <p:ph type="title" idx="4294967295"/>
          </p:nvPr>
        </p:nvSpPr>
        <p:spPr>
          <a:xfrm>
            <a:off x="1923692" y="268872"/>
            <a:ext cx="7030528" cy="430375"/>
          </a:xfrm>
          <a:prstGeom prst="rect">
            <a:avLst/>
          </a:prstGeom>
        </p:spPr>
        <p:txBody>
          <a:bodyPr/>
          <a:lstStyle/>
          <a:p>
            <a:r>
              <a:rPr lang="en-US" dirty="0"/>
              <a:t>Public Meeting Exemptions</a:t>
            </a:r>
          </a:p>
        </p:txBody>
      </p:sp>
      <p:sp>
        <p:nvSpPr>
          <p:cNvPr id="3" name="Content Placeholder 2">
            <a:extLst>
              <a:ext uri="{FF2B5EF4-FFF2-40B4-BE49-F238E27FC236}">
                <a16:creationId xmlns:a16="http://schemas.microsoft.com/office/drawing/2014/main" id="{19DE1BA2-5AA6-1E42-0AED-1E3EE801F42C}"/>
              </a:ext>
            </a:extLst>
          </p:cNvPr>
          <p:cNvSpPr>
            <a:spLocks noGrp="1"/>
          </p:cNvSpPr>
          <p:nvPr>
            <p:ph idx="1"/>
          </p:nvPr>
        </p:nvSpPr>
        <p:spPr/>
        <p:txBody>
          <a:bodyPr>
            <a:normAutofit fontScale="92500" lnSpcReduction="10000"/>
          </a:bodyPr>
          <a:lstStyle/>
          <a:p>
            <a:r>
              <a:rPr lang="en-US" sz="3400" dirty="0">
                <a:latin typeface="Calibri" panose="020F0502020204030204" pitchFamily="34" charset="0"/>
                <a:ea typeface="Calibri" panose="020F0502020204030204" pitchFamily="34" charset="0"/>
                <a:cs typeface="Calibri" panose="020F0502020204030204" pitchFamily="34" charset="0"/>
              </a:rPr>
              <a:t>Section 1004.098(2), F.S.</a:t>
            </a:r>
          </a:p>
          <a:p>
            <a:r>
              <a:rPr lang="en-US" sz="3400" dirty="0">
                <a:latin typeface="Calibri" panose="020F0502020204030204" pitchFamily="34" charset="0"/>
                <a:ea typeface="Calibri" panose="020F0502020204030204" pitchFamily="34" charset="0"/>
                <a:cs typeface="Calibri" panose="020F0502020204030204" pitchFamily="34" charset="0"/>
              </a:rPr>
              <a:t>Any portion of a search committee meeting held for the purpose of identifying or vetting applicants for the role of President is confidential and exempt from public meeting requirements provided that:</a:t>
            </a:r>
          </a:p>
          <a:p>
            <a:pPr lvl="1">
              <a:buFont typeface="Wingdings" panose="05000000000000000000" pitchFamily="2" charset="2"/>
              <a:buChar char="Ø"/>
            </a:pPr>
            <a:r>
              <a:rPr lang="en-US" sz="3000" dirty="0">
                <a:latin typeface="Calibri" panose="020F0502020204030204" pitchFamily="34" charset="0"/>
                <a:ea typeface="Calibri" panose="020F0502020204030204" pitchFamily="34" charset="0"/>
                <a:cs typeface="Calibri" panose="020F0502020204030204" pitchFamily="34" charset="0"/>
              </a:rPr>
              <a:t>A recording is made of the entire portion of the closed meeting</a:t>
            </a:r>
          </a:p>
          <a:p>
            <a:pPr lvl="1">
              <a:buFont typeface="Wingdings" panose="05000000000000000000" pitchFamily="2" charset="2"/>
              <a:buChar char="Ø"/>
            </a:pPr>
            <a:r>
              <a:rPr lang="en-US" sz="3000" dirty="0">
                <a:latin typeface="Calibri" panose="020F0502020204030204" pitchFamily="34" charset="0"/>
                <a:ea typeface="Calibri" panose="020F0502020204030204" pitchFamily="34" charset="0"/>
                <a:cs typeface="Calibri" panose="020F0502020204030204" pitchFamily="34" charset="0"/>
              </a:rPr>
              <a:t>Any closed portion may not be held off record</a:t>
            </a:r>
          </a:p>
          <a:p>
            <a:pPr lvl="1">
              <a:buFont typeface="Wingdings" panose="05000000000000000000" pitchFamily="2" charset="2"/>
              <a:buChar char="Ø"/>
            </a:pPr>
            <a:r>
              <a:rPr lang="en-US" sz="3000" dirty="0">
                <a:latin typeface="Calibri" panose="020F0502020204030204" pitchFamily="34" charset="0"/>
                <a:ea typeface="Calibri" panose="020F0502020204030204" pitchFamily="34" charset="0"/>
                <a:cs typeface="Calibri" panose="020F0502020204030204" pitchFamily="34" charset="0"/>
              </a:rPr>
              <a:t>Recording is exempt from public record disclosure</a:t>
            </a:r>
          </a:p>
          <a:p>
            <a:pPr marL="457200" lvl="1" indent="0">
              <a:buNone/>
            </a:pPr>
            <a:r>
              <a:rPr lang="en-US"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985607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208C027-3BEC-4767-BC1B-A357848A21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448B19-7DD1-AF72-686F-18878FD0F1BD}"/>
              </a:ext>
            </a:extLst>
          </p:cNvPr>
          <p:cNvSpPr>
            <a:spLocks noGrp="1"/>
          </p:cNvSpPr>
          <p:nvPr>
            <p:ph type="title" idx="4294967295"/>
          </p:nvPr>
        </p:nvSpPr>
        <p:spPr>
          <a:xfrm>
            <a:off x="1923692" y="268872"/>
            <a:ext cx="7030528" cy="430375"/>
          </a:xfrm>
          <a:prstGeom prst="rect">
            <a:avLst/>
          </a:prstGeom>
        </p:spPr>
        <p:txBody>
          <a:bodyPr/>
          <a:lstStyle/>
          <a:p>
            <a:r>
              <a:rPr lang="en-US"/>
              <a:t>          Voting</a:t>
            </a:r>
            <a:endParaRPr lang="en-US" dirty="0"/>
          </a:p>
        </p:txBody>
      </p:sp>
      <p:sp>
        <p:nvSpPr>
          <p:cNvPr id="3" name="Content Placeholder 2">
            <a:extLst>
              <a:ext uri="{FF2B5EF4-FFF2-40B4-BE49-F238E27FC236}">
                <a16:creationId xmlns:a16="http://schemas.microsoft.com/office/drawing/2014/main" id="{093F2C4A-38E7-735C-9920-0541B5D13A13}"/>
              </a:ext>
            </a:extLst>
          </p:cNvPr>
          <p:cNvSpPr>
            <a:spLocks noGrp="1"/>
          </p:cNvSpPr>
          <p:nvPr>
            <p:ph idx="1"/>
          </p:nvPr>
        </p:nvSpPr>
        <p:spPr/>
        <p:txBody>
          <a:bodyPr>
            <a:normAutofit/>
          </a:bodyPr>
          <a:lstStyle/>
          <a:p>
            <a:r>
              <a:rPr lang="en-US" sz="3200" dirty="0">
                <a:latin typeface="Calibri" panose="020F0502020204030204" pitchFamily="34" charset="0"/>
                <a:ea typeface="Calibri" panose="020F0502020204030204" pitchFamily="34" charset="0"/>
                <a:cs typeface="Calibri" panose="020F0502020204030204" pitchFamily="34" charset="0"/>
              </a:rPr>
              <a:t>If a vote is taken in an open meeting</a:t>
            </a:r>
          </a:p>
          <a:p>
            <a:pPr lvl="1">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The vote must be publicly taken.</a:t>
            </a:r>
          </a:p>
          <a:p>
            <a:pPr lvl="1">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 No secret ballots.</a:t>
            </a:r>
          </a:p>
          <a:p>
            <a:pPr lvl="1">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 Roll call vote is not required, but can occur.</a:t>
            </a:r>
          </a:p>
          <a:p>
            <a:pPr lvl="1">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 All members of the search committee must vote (unless they have a conflict of interest which has been already disclosed).</a:t>
            </a:r>
          </a:p>
          <a:p>
            <a:pPr lvl="1">
              <a:buFont typeface="Wingdings" panose="05000000000000000000" pitchFamily="2" charset="2"/>
              <a:buChar char="Ø"/>
            </a:pPr>
            <a:r>
              <a:rPr lang="en-US" sz="3200" dirty="0">
                <a:latin typeface="Calibri" panose="020F0502020204030204" pitchFamily="34" charset="0"/>
                <a:ea typeface="Calibri" panose="020F0502020204030204" pitchFamily="34" charset="0"/>
                <a:cs typeface="Calibri" panose="020F0502020204030204" pitchFamily="34" charset="0"/>
              </a:rPr>
              <a:t> Minutes must reflect by recording of the vote or counting a vote for each member.	</a:t>
            </a:r>
          </a:p>
        </p:txBody>
      </p:sp>
    </p:spTree>
    <p:extLst>
      <p:ext uri="{BB962C8B-B14F-4D97-AF65-F5344CB8AC3E}">
        <p14:creationId xmlns:p14="http://schemas.microsoft.com/office/powerpoint/2010/main" val="21230635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867</TotalTime>
  <Words>1209</Words>
  <Application>Microsoft Macintosh PowerPoint</Application>
  <PresentationFormat>On-screen Show (4:3)</PresentationFormat>
  <Paragraphs>91</Paragraphs>
  <Slides>14</Slides>
  <Notes>0</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14</vt:i4>
      </vt:variant>
    </vt:vector>
  </HeadingPairs>
  <TitlesOfParts>
    <vt:vector size="25" baseType="lpstr">
      <vt:lpstr>Arial</vt:lpstr>
      <vt:lpstr>Calibri</vt:lpstr>
      <vt:lpstr>Calibri Light</vt:lpstr>
      <vt:lpstr>Wingdings</vt:lpstr>
      <vt:lpstr>Office Theme</vt:lpstr>
      <vt:lpstr>1_Office Theme</vt:lpstr>
      <vt:lpstr>2_Office Theme</vt:lpstr>
      <vt:lpstr>3_Office Theme</vt:lpstr>
      <vt:lpstr>2_Custom Design</vt:lpstr>
      <vt:lpstr>Custom Design</vt:lpstr>
      <vt:lpstr>1_Custom Design</vt:lpstr>
      <vt:lpstr>2025 Presidential Search Committee</vt:lpstr>
      <vt:lpstr>Open Meetings</vt:lpstr>
      <vt:lpstr>Open Meeting Guidance</vt:lpstr>
      <vt:lpstr>What Types of Discussions are Required to be in the Open</vt:lpstr>
      <vt:lpstr> Liaison Rule</vt:lpstr>
      <vt:lpstr>Search Committee Minutes</vt:lpstr>
      <vt:lpstr>Right of the Public to Participate</vt:lpstr>
      <vt:lpstr>Public Meeting Exemptions</vt:lpstr>
      <vt:lpstr>          Voting</vt:lpstr>
      <vt:lpstr>    Penalties for Noncompliance</vt:lpstr>
      <vt:lpstr>  Chapter 119, Public Records Law</vt:lpstr>
      <vt:lpstr>  Public Records Law- Highlights</vt:lpstr>
      <vt:lpstr>  Public Records Exemptions</vt:lpstr>
      <vt:lpstr>  Summary and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Michael LeFevre</cp:lastModifiedBy>
  <cp:revision>21</cp:revision>
  <cp:lastPrinted>2025-08-22T17:06:07Z</cp:lastPrinted>
  <dcterms:created xsi:type="dcterms:W3CDTF">2016-08-03T17:54:22Z</dcterms:created>
  <dcterms:modified xsi:type="dcterms:W3CDTF">2025-08-22T21:36:36Z</dcterms:modified>
</cp:coreProperties>
</file>