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slideLayouts/slideLayout3.xml" ContentType="application/vnd.openxmlformats-officedocument.presentationml.slideLayout+xml"/>
  <Override PartName="/ppt/theme/theme3.xml" ContentType="application/vnd.openxmlformats-officedocument.theme+xml"/>
  <Override PartName="/ppt/slideLayouts/slideLayout4.xml" ContentType="application/vnd.openxmlformats-officedocument.presentationml.slideLayout+xml"/>
  <Override PartName="/ppt/theme/theme4.xml" ContentType="application/vnd.openxmlformats-officedocument.theme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  <p:sldMasterId id="2147483674" r:id="rId2"/>
    <p:sldMasterId id="2147483662" r:id="rId3"/>
    <p:sldMasterId id="2147483684" r:id="rId4"/>
    <p:sldMasterId id="2147483676" r:id="rId5"/>
  </p:sldMasterIdLst>
  <p:notesMasterIdLst>
    <p:notesMasterId r:id="rId24"/>
  </p:notesMasterIdLst>
  <p:sldIdLst>
    <p:sldId id="256" r:id="rId6"/>
    <p:sldId id="260" r:id="rId7"/>
    <p:sldId id="261" r:id="rId8"/>
    <p:sldId id="259" r:id="rId9"/>
    <p:sldId id="264" r:id="rId10"/>
    <p:sldId id="265" r:id="rId11"/>
    <p:sldId id="262" r:id="rId12"/>
    <p:sldId id="263" r:id="rId13"/>
    <p:sldId id="266" r:id="rId14"/>
    <p:sldId id="267" r:id="rId15"/>
    <p:sldId id="268" r:id="rId16"/>
    <p:sldId id="269" r:id="rId17"/>
    <p:sldId id="270" r:id="rId18"/>
    <p:sldId id="271" r:id="rId19"/>
    <p:sldId id="272" r:id="rId20"/>
    <p:sldId id="273" r:id="rId21"/>
    <p:sldId id="274" r:id="rId22"/>
    <p:sldId id="275" r:id="rId2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9A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122"/>
    <p:restoredTop sz="94542" autoAdjust="0"/>
  </p:normalViewPr>
  <p:slideViewPr>
    <p:cSldViewPr snapToGrid="0" snapToObjects="1">
      <p:cViewPr varScale="1">
        <p:scale>
          <a:sx n="68" d="100"/>
          <a:sy n="68" d="100"/>
        </p:scale>
        <p:origin x="810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notesMaster" Target="notesMasters/notesMaster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tableStyles" Target="tableStyle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0114702-D54D-314B-A2C4-B1869AA6BC1B}" type="datetimeFigureOut">
              <a:rPr lang="en-US" smtClean="0"/>
              <a:t>3/15/2025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3605ED1-EA99-4546-8E04-405ED348A6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53142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11556" y="2549386"/>
            <a:ext cx="5535678" cy="1202635"/>
          </a:xfrm>
          <a:prstGeom prst="rect">
            <a:avLst/>
          </a:prstGeom>
        </p:spPr>
        <p:txBody>
          <a:bodyPr anchor="b"/>
          <a:lstStyle>
            <a:lvl1pPr algn="ctr">
              <a:defRPr sz="4000" b="1" i="0">
                <a:solidFill>
                  <a:srgbClr val="0069AA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198254" y="3927466"/>
            <a:ext cx="4919452" cy="411697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 b="0" i="1">
                <a:solidFill>
                  <a:srgbClr val="0069AA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5000434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FCBD594E-D6AF-CC46-8E40-1BBA7705DAD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011556" y="2549386"/>
            <a:ext cx="5535678" cy="1202635"/>
          </a:xfrm>
          <a:prstGeom prst="rect">
            <a:avLst/>
          </a:prstGeom>
        </p:spPr>
        <p:txBody>
          <a:bodyPr anchor="b"/>
          <a:lstStyle>
            <a:lvl1pPr algn="ctr">
              <a:defRPr sz="4000" b="1" i="0">
                <a:solidFill>
                  <a:srgbClr val="0069AA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Subtitle 2">
            <a:extLst>
              <a:ext uri="{FF2B5EF4-FFF2-40B4-BE49-F238E27FC236}">
                <a16:creationId xmlns:a16="http://schemas.microsoft.com/office/drawing/2014/main" id="{CF2AA3C4-9251-974F-B738-717EAC2B62D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198254" y="3927466"/>
            <a:ext cx="4919452" cy="411697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 b="0" i="1">
                <a:solidFill>
                  <a:srgbClr val="0069AA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0644108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3895" y="1277470"/>
            <a:ext cx="8168841" cy="480569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itle Placeholder 1">
            <a:extLst>
              <a:ext uri="{FF2B5EF4-FFF2-40B4-BE49-F238E27FC236}">
                <a16:creationId xmlns:a16="http://schemas.microsoft.com/office/drawing/2014/main" id="{5129F6C9-76D5-4A42-86BF-5847100169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97158" y="155885"/>
            <a:ext cx="6565578" cy="46264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0972235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3895" y="1277470"/>
            <a:ext cx="8168841" cy="480569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itle Placeholder 1">
            <a:extLst>
              <a:ext uri="{FF2B5EF4-FFF2-40B4-BE49-F238E27FC236}">
                <a16:creationId xmlns:a16="http://schemas.microsoft.com/office/drawing/2014/main" id="{4059E5A5-521F-784C-BF23-145540C368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97158" y="155885"/>
            <a:ext cx="6565578" cy="46264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5390309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5673573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00475" y="457200"/>
            <a:ext cx="4629150" cy="5411788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204184"/>
            <a:ext cx="2949575" cy="3664803"/>
          </a:xfrm>
        </p:spPr>
        <p:txBody>
          <a:bodyPr/>
          <a:lstStyle>
            <a:lvl1pPr marL="0" indent="0">
              <a:buNone/>
              <a:defRPr sz="1600" b="0" i="0">
                <a:latin typeface="Arial" charset="0"/>
                <a:ea typeface="Arial" charset="0"/>
                <a:cs typeface="Arial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8435521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805070"/>
            <a:ext cx="9144000" cy="6052929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53983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3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4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5.jpg"/><Relationship Id="rId4" Type="http://schemas.openxmlformats.org/officeDocument/2006/relationships/theme" Target="../theme/theme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891805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903555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748257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i="0" kern="1200">
          <a:solidFill>
            <a:schemeClr val="bg1"/>
          </a:solidFill>
          <a:latin typeface="Arial" charset="0"/>
          <a:ea typeface="Arial" charset="0"/>
          <a:cs typeface="Arial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b="0" i="0" kern="1200">
          <a:solidFill>
            <a:schemeClr val="tx1"/>
          </a:solidFill>
          <a:latin typeface="Arial" charset="0"/>
          <a:ea typeface="Arial" charset="0"/>
          <a:cs typeface="Arial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b="0" i="0" kern="1200">
          <a:solidFill>
            <a:schemeClr val="tx1"/>
          </a:solidFill>
          <a:latin typeface="Arial" charset="0"/>
          <a:ea typeface="Arial" charset="0"/>
          <a:cs typeface="Arial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b="0" i="0" kern="1200">
          <a:solidFill>
            <a:schemeClr val="tx1"/>
          </a:solidFill>
          <a:latin typeface="Arial" charset="0"/>
          <a:ea typeface="Arial" charset="0"/>
          <a:cs typeface="Arial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b="0" i="0" kern="1200">
          <a:solidFill>
            <a:schemeClr val="tx1"/>
          </a:solidFill>
          <a:latin typeface="Arial" charset="0"/>
          <a:ea typeface="Arial" charset="0"/>
          <a:cs typeface="Arial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b="0" i="0" kern="1200">
          <a:solidFill>
            <a:schemeClr val="tx1"/>
          </a:solidFill>
          <a:latin typeface="Arial" charset="0"/>
          <a:ea typeface="Arial" charset="0"/>
          <a:cs typeface="Arial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503498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i="0" kern="1200">
          <a:solidFill>
            <a:schemeClr val="bg1"/>
          </a:solidFill>
          <a:latin typeface="Arial" charset="0"/>
          <a:ea typeface="Arial" charset="0"/>
          <a:cs typeface="Arial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b="0" i="0" kern="1200">
          <a:solidFill>
            <a:schemeClr val="tx1"/>
          </a:solidFill>
          <a:latin typeface="Arial" charset="0"/>
          <a:ea typeface="Arial" charset="0"/>
          <a:cs typeface="Arial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b="0" i="0" kern="1200">
          <a:solidFill>
            <a:schemeClr val="tx1"/>
          </a:solidFill>
          <a:latin typeface="Arial" charset="0"/>
          <a:ea typeface="Arial" charset="0"/>
          <a:cs typeface="Arial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b="0" i="0" kern="1200">
          <a:solidFill>
            <a:schemeClr val="tx1"/>
          </a:solidFill>
          <a:latin typeface="Arial" charset="0"/>
          <a:ea typeface="Arial" charset="0"/>
          <a:cs typeface="Arial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b="0" i="0" kern="1200">
          <a:solidFill>
            <a:schemeClr val="tx1"/>
          </a:solidFill>
          <a:latin typeface="Arial" charset="0"/>
          <a:ea typeface="Arial" charset="0"/>
          <a:cs typeface="Arial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b="0" i="0" kern="1200">
          <a:solidFill>
            <a:schemeClr val="tx1"/>
          </a:solidFill>
          <a:latin typeface="Arial" charset="0"/>
          <a:ea typeface="Arial" charset="0"/>
          <a:cs typeface="Arial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93896" y="268872"/>
            <a:ext cx="8168840" cy="46264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3895" y="1002506"/>
            <a:ext cx="8168841" cy="50806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575679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78" r:id="rId2"/>
    <p:sldLayoutId id="2147483679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i="0" kern="1200">
          <a:solidFill>
            <a:srgbClr val="0069AA"/>
          </a:solidFill>
          <a:latin typeface="Arial" charset="0"/>
          <a:ea typeface="Arial" charset="0"/>
          <a:cs typeface="Arial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b="0" i="0" kern="1200">
          <a:solidFill>
            <a:schemeClr val="tx1"/>
          </a:solidFill>
          <a:latin typeface="Arial" charset="0"/>
          <a:ea typeface="Arial" charset="0"/>
          <a:cs typeface="Arial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b="0" i="0" kern="1200">
          <a:solidFill>
            <a:schemeClr val="tx1"/>
          </a:solidFill>
          <a:latin typeface="Arial" charset="0"/>
          <a:ea typeface="Arial" charset="0"/>
          <a:cs typeface="Arial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b="0" i="0" kern="1200">
          <a:solidFill>
            <a:schemeClr val="tx1"/>
          </a:solidFill>
          <a:latin typeface="Arial" charset="0"/>
          <a:ea typeface="Arial" charset="0"/>
          <a:cs typeface="Arial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b="0" i="0" kern="1200">
          <a:solidFill>
            <a:schemeClr val="tx1"/>
          </a:solidFill>
          <a:latin typeface="Arial" charset="0"/>
          <a:ea typeface="Arial" charset="0"/>
          <a:cs typeface="Arial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b="0" i="0" kern="1200">
          <a:solidFill>
            <a:schemeClr val="tx1"/>
          </a:solidFill>
          <a:latin typeface="Arial" charset="0"/>
          <a:ea typeface="Arial" charset="0"/>
          <a:cs typeface="Arial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mailto:kpeppers@uwf.edu" TargetMode="External"/><Relationship Id="rId2" Type="http://schemas.openxmlformats.org/officeDocument/2006/relationships/hyperlink" Target="mailto:tlindberg@uwf.edu" TargetMode="Externa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11556" y="1948070"/>
            <a:ext cx="5535678" cy="1803951"/>
          </a:xfrm>
        </p:spPr>
        <p:txBody>
          <a:bodyPr/>
          <a:lstStyle/>
          <a:p>
            <a:r>
              <a:rPr lang="en-US" dirty="0"/>
              <a:t>9- Month Faculty Deferred Pay</a:t>
            </a:r>
            <a:br>
              <a:rPr lang="en-US" dirty="0"/>
            </a:br>
            <a:r>
              <a:rPr lang="en-US" dirty="0"/>
              <a:t>(9-Over 12)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198254" y="3927466"/>
            <a:ext cx="4919452" cy="790308"/>
          </a:xfrm>
        </p:spPr>
        <p:txBody>
          <a:bodyPr/>
          <a:lstStyle/>
          <a:p>
            <a:r>
              <a:rPr lang="en-US" dirty="0"/>
              <a:t>Effects on Pay and Benefits Information Session</a:t>
            </a:r>
          </a:p>
        </p:txBody>
      </p:sp>
    </p:spTree>
    <p:extLst>
      <p:ext uri="{BB962C8B-B14F-4D97-AF65-F5344CB8AC3E}">
        <p14:creationId xmlns:p14="http://schemas.microsoft.com/office/powerpoint/2010/main" val="95004086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2">
            <a:extLst>
              <a:ext uri="{FF2B5EF4-FFF2-40B4-BE49-F238E27FC236}">
                <a16:creationId xmlns:a16="http://schemas.microsoft.com/office/drawing/2014/main" id="{741BCE36-6B2A-CC45-9F54-87443053AA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97158" y="155885"/>
            <a:ext cx="6565578" cy="462647"/>
          </a:xfrm>
        </p:spPr>
        <p:txBody>
          <a:bodyPr/>
          <a:lstStyle/>
          <a:p>
            <a:r>
              <a:rPr lang="en-US" dirty="0"/>
              <a:t>Separation from Employment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39C5868C-1604-8443-8317-8DF6FE50DB1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54965" marR="5080" indent="-342900">
              <a:lnSpc>
                <a:spcPct val="100000"/>
              </a:lnSpc>
              <a:spcBef>
                <a:spcPts val="100"/>
              </a:spcBef>
              <a:buClr>
                <a:srgbClr val="0F6FC6"/>
              </a:buClr>
              <a:buSzPct val="68750"/>
              <a:buFont typeface="Courier New" panose="02070309020205020404" pitchFamily="49" charset="0"/>
              <a:buChar char="o"/>
              <a:tabLst>
                <a:tab pos="285750" algn="l"/>
              </a:tabLst>
            </a:pPr>
            <a:r>
              <a:rPr lang="en-US" sz="2400" spc="-5" dirty="0">
                <a:latin typeface="Arial" panose="020B0604020202020204" pitchFamily="34" charset="0"/>
                <a:cs typeface="Arial" panose="020B0604020202020204" pitchFamily="34" charset="0"/>
              </a:rPr>
              <a:t>Employees separating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from </a:t>
            </a:r>
            <a:r>
              <a:rPr lang="en-US" sz="2400" spc="-5" dirty="0">
                <a:latin typeface="Arial" panose="020B0604020202020204" pitchFamily="34" charset="0"/>
                <a:cs typeface="Arial" panose="020B0604020202020204" pitchFamily="34" charset="0"/>
              </a:rPr>
              <a:t>the University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would  </a:t>
            </a:r>
            <a:r>
              <a:rPr lang="en-US" sz="2400" spc="-5" dirty="0">
                <a:latin typeface="Arial" panose="020B0604020202020204" pitchFamily="34" charset="0"/>
                <a:cs typeface="Arial" panose="020B0604020202020204" pitchFamily="34" charset="0"/>
              </a:rPr>
              <a:t>receive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a </a:t>
            </a:r>
            <a:r>
              <a:rPr lang="en-US" sz="2400" spc="-5" dirty="0">
                <a:latin typeface="Arial" panose="020B0604020202020204" pitchFamily="34" charset="0"/>
                <a:cs typeface="Arial" panose="020B0604020202020204" pitchFamily="34" charset="0"/>
              </a:rPr>
              <a:t>lump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sum for </a:t>
            </a:r>
            <a:r>
              <a:rPr lang="en-US" sz="2400" spc="-5" dirty="0">
                <a:latin typeface="Arial" panose="020B0604020202020204" pitchFamily="34" charset="0"/>
                <a:cs typeface="Arial" panose="020B0604020202020204" pitchFamily="34" charset="0"/>
              </a:rPr>
              <a:t>their deferred pay amount.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54965" marR="72390" indent="-342900">
              <a:lnSpc>
                <a:spcPct val="100000"/>
              </a:lnSpc>
              <a:spcBef>
                <a:spcPts val="600"/>
              </a:spcBef>
              <a:buClr>
                <a:srgbClr val="0F6FC6"/>
              </a:buClr>
              <a:buSzPct val="68750"/>
              <a:buFont typeface="Courier New" panose="02070309020205020404" pitchFamily="49" charset="0"/>
              <a:buChar char="o"/>
              <a:tabLst>
                <a:tab pos="285750" algn="l"/>
              </a:tabLst>
            </a:pPr>
            <a:r>
              <a:rPr lang="en-US" sz="2400" spc="-5" dirty="0">
                <a:latin typeface="Arial" panose="020B0604020202020204" pitchFamily="34" charset="0"/>
                <a:cs typeface="Arial" panose="020B0604020202020204" pitchFamily="34" charset="0"/>
              </a:rPr>
              <a:t>Separations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would </a:t>
            </a:r>
            <a:r>
              <a:rPr lang="en-US" sz="2400" spc="-5" dirty="0">
                <a:latin typeface="Arial" panose="020B0604020202020204" pitchFamily="34" charset="0"/>
                <a:cs typeface="Arial" panose="020B0604020202020204" pitchFamily="34" charset="0"/>
              </a:rPr>
              <a:t>change the benefits matching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to </a:t>
            </a:r>
            <a:r>
              <a:rPr lang="en-US" sz="2400" spc="-5" dirty="0">
                <a:latin typeface="Arial" panose="020B0604020202020204" pitchFamily="34" charset="0"/>
                <a:cs typeface="Arial" panose="020B0604020202020204" pitchFamily="34" charset="0"/>
              </a:rPr>
              <a:t>allow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for </a:t>
            </a:r>
            <a:r>
              <a:rPr lang="en-US" sz="2400" spc="-5" dirty="0">
                <a:latin typeface="Arial" panose="020B0604020202020204" pitchFamily="34" charset="0"/>
                <a:cs typeface="Arial" panose="020B0604020202020204" pitchFamily="34" charset="0"/>
              </a:rPr>
              <a:t>only one month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of </a:t>
            </a:r>
            <a:r>
              <a:rPr lang="en-US" sz="2400" spc="-5" dirty="0">
                <a:latin typeface="Arial" panose="020B0604020202020204" pitchFamily="34" charset="0"/>
                <a:cs typeface="Arial" panose="020B0604020202020204" pitchFamily="34" charset="0"/>
              </a:rPr>
              <a:t>coverage beyond  separation. (Example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if </a:t>
            </a:r>
            <a:r>
              <a:rPr lang="en-US" sz="2400" spc="-5" dirty="0">
                <a:latin typeface="Arial" panose="020B0604020202020204" pitchFamily="34" charset="0"/>
                <a:cs typeface="Arial" panose="020B0604020202020204" pitchFamily="34" charset="0"/>
              </a:rPr>
              <a:t>you separate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from </a:t>
            </a:r>
            <a:r>
              <a:rPr lang="en-US" sz="2400" spc="-5" dirty="0">
                <a:latin typeface="Arial" panose="020B0604020202020204" pitchFamily="34" charset="0"/>
                <a:cs typeface="Arial" panose="020B0604020202020204" pitchFamily="34" charset="0"/>
              </a:rPr>
              <a:t>employment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in </a:t>
            </a:r>
            <a:r>
              <a:rPr lang="en-US" sz="2400" spc="-5" dirty="0">
                <a:latin typeface="Arial" panose="020B0604020202020204" pitchFamily="34" charset="0"/>
                <a:cs typeface="Arial" panose="020B0604020202020204" pitchFamily="34" charset="0"/>
              </a:rPr>
              <a:t>May your coverage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would </a:t>
            </a:r>
            <a:r>
              <a:rPr lang="en-US" sz="2400" spc="-5" dirty="0">
                <a:latin typeface="Arial" panose="020B0604020202020204" pitchFamily="34" charset="0"/>
                <a:cs typeface="Arial" panose="020B0604020202020204" pitchFamily="34" charset="0"/>
              </a:rPr>
              <a:t>now end June 30, rather than September</a:t>
            </a:r>
            <a:r>
              <a:rPr lang="en-US" sz="2400" spc="-1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spc="-5" dirty="0">
                <a:latin typeface="Arial" panose="020B0604020202020204" pitchFamily="34" charset="0"/>
                <a:cs typeface="Arial" panose="020B0604020202020204" pitchFamily="34" charset="0"/>
              </a:rPr>
              <a:t>30.)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5890291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A09FCC65-6AE6-1545-BBF4-008427444B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Exceptions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C966D755-EFF5-3347-A82D-477D5F2FE24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3895" y="1277470"/>
            <a:ext cx="8168841" cy="5136582"/>
          </a:xfrm>
        </p:spPr>
        <p:txBody>
          <a:bodyPr/>
          <a:lstStyle/>
          <a:p>
            <a:pPr marL="354965" marR="5080" indent="-342900">
              <a:lnSpc>
                <a:spcPct val="100000"/>
              </a:lnSpc>
              <a:spcBef>
                <a:spcPts val="100"/>
              </a:spcBef>
              <a:buClr>
                <a:srgbClr val="0F6FC6"/>
              </a:buClr>
              <a:buSzPct val="68750"/>
              <a:buFont typeface="Courier New" panose="02070309020205020404" pitchFamily="49" charset="0"/>
              <a:buChar char="o"/>
              <a:tabLst>
                <a:tab pos="285750" algn="l"/>
              </a:tabLst>
            </a:pPr>
            <a:r>
              <a:rPr lang="en-US" sz="2400" spc="-5" dirty="0">
                <a:latin typeface="Arial" panose="020B0604020202020204" pitchFamily="34" charset="0"/>
                <a:cs typeface="Arial" panose="020B0604020202020204" pitchFamily="34" charset="0"/>
              </a:rPr>
              <a:t>Employees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in </a:t>
            </a:r>
            <a:r>
              <a:rPr lang="en-US" sz="2400" spc="-5" dirty="0"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Deferred </a:t>
            </a:r>
            <a:r>
              <a:rPr lang="en-US" sz="2400" spc="-5" dirty="0">
                <a:latin typeface="Arial" panose="020B0604020202020204" pitchFamily="34" charset="0"/>
                <a:cs typeface="Arial" panose="020B0604020202020204" pitchFamily="34" charset="0"/>
              </a:rPr>
              <a:t>Retirement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Option </a:t>
            </a:r>
            <a:r>
              <a:rPr lang="en-US" sz="2400" spc="-5" dirty="0">
                <a:latin typeface="Arial" panose="020B0604020202020204" pitchFamily="34" charset="0"/>
                <a:cs typeface="Arial" panose="020B0604020202020204" pitchFamily="34" charset="0"/>
              </a:rPr>
              <a:t>Program (DROP)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would </a:t>
            </a:r>
            <a:r>
              <a:rPr lang="en-US" sz="2400" spc="-5" dirty="0">
                <a:latin typeface="Arial" panose="020B0604020202020204" pitchFamily="34" charset="0"/>
                <a:cs typeface="Arial" panose="020B0604020202020204" pitchFamily="34" charset="0"/>
              </a:rPr>
              <a:t>not be able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to </a:t>
            </a:r>
            <a:r>
              <a:rPr lang="en-US" sz="2400" spc="-5" dirty="0">
                <a:latin typeface="Arial" panose="020B0604020202020204" pitchFamily="34" charset="0"/>
                <a:cs typeface="Arial" panose="020B0604020202020204" pitchFamily="34" charset="0"/>
              </a:rPr>
              <a:t>participate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in deferred </a:t>
            </a:r>
            <a:r>
              <a:rPr lang="en-US" sz="2400" spc="-5" dirty="0">
                <a:latin typeface="Arial" panose="020B0604020202020204" pitchFamily="34" charset="0"/>
                <a:cs typeface="Arial" panose="020B0604020202020204" pitchFamily="34" charset="0"/>
              </a:rPr>
              <a:t>pay during their final year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of </a:t>
            </a:r>
            <a:r>
              <a:rPr lang="en-US" sz="2400" spc="-5" dirty="0">
                <a:latin typeface="Arial" panose="020B0604020202020204" pitchFamily="34" charset="0"/>
                <a:cs typeface="Arial" panose="020B0604020202020204" pitchFamily="34" charset="0"/>
              </a:rPr>
              <a:t>employment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54965" marR="212725" indent="-342900">
              <a:lnSpc>
                <a:spcPct val="100000"/>
              </a:lnSpc>
              <a:spcBef>
                <a:spcPts val="600"/>
              </a:spcBef>
              <a:buClr>
                <a:srgbClr val="0F6FC6"/>
              </a:buClr>
              <a:buSzPct val="68750"/>
              <a:buFont typeface="Courier New" panose="02070309020205020404" pitchFamily="49" charset="0"/>
              <a:buChar char="o"/>
              <a:tabLst>
                <a:tab pos="285750" algn="l"/>
              </a:tabLst>
            </a:pPr>
            <a:r>
              <a:rPr lang="en-US" sz="2400" spc="-5" dirty="0">
                <a:latin typeface="Arial" panose="020B0604020202020204" pitchFamily="34" charset="0"/>
                <a:cs typeface="Arial" panose="020B0604020202020204" pitchFamily="34" charset="0"/>
              </a:rPr>
              <a:t>In the year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in which </a:t>
            </a:r>
            <a:r>
              <a:rPr lang="en-US" sz="2400" spc="-5" dirty="0">
                <a:latin typeface="Arial" panose="020B0604020202020204" pitchFamily="34" charset="0"/>
                <a:cs typeface="Arial" panose="020B0604020202020204" pitchFamily="34" charset="0"/>
              </a:rPr>
              <a:t>an employee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is </a:t>
            </a:r>
            <a:r>
              <a:rPr lang="en-US" sz="2400" spc="-5" dirty="0">
                <a:latin typeface="Arial" panose="020B0604020202020204" pitchFamily="34" charset="0"/>
                <a:cs typeface="Arial" panose="020B0604020202020204" pitchFamily="34" charset="0"/>
              </a:rPr>
              <a:t>retiring,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or on </a:t>
            </a:r>
            <a:r>
              <a:rPr lang="en-US" sz="2400" spc="-5" dirty="0">
                <a:latin typeface="Arial" panose="020B0604020202020204" pitchFamily="34" charset="0"/>
                <a:cs typeface="Arial" panose="020B0604020202020204" pitchFamily="34" charset="0"/>
              </a:rPr>
              <a:t>full year sabbaticals,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or on </a:t>
            </a:r>
            <a:r>
              <a:rPr lang="en-US" sz="2400" spc="-5" dirty="0">
                <a:latin typeface="Arial" panose="020B0604020202020204" pitchFamily="34" charset="0"/>
                <a:cs typeface="Arial" panose="020B0604020202020204" pitchFamily="34" charset="0"/>
              </a:rPr>
              <a:t>unpaid leave they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would </a:t>
            </a:r>
            <a:r>
              <a:rPr lang="en-US" sz="2400" spc="-5" dirty="0">
                <a:latin typeface="Arial" panose="020B0604020202020204" pitchFamily="34" charset="0"/>
                <a:cs typeface="Arial" panose="020B0604020202020204" pitchFamily="34" charset="0"/>
              </a:rPr>
              <a:t>not be eligible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to</a:t>
            </a:r>
            <a:r>
              <a:rPr lang="en-US" sz="2400" spc="-4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spc="-5" dirty="0">
                <a:latin typeface="Arial" panose="020B0604020202020204" pitchFamily="34" charset="0"/>
                <a:cs typeface="Arial" panose="020B0604020202020204" pitchFamily="34" charset="0"/>
              </a:rPr>
              <a:t>participate.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2663894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2">
            <a:extLst>
              <a:ext uri="{FF2B5EF4-FFF2-40B4-BE49-F238E27FC236}">
                <a16:creationId xmlns:a16="http://schemas.microsoft.com/office/drawing/2014/main" id="{741BCE36-6B2A-CC45-9F54-87443053AA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97158" y="155885"/>
            <a:ext cx="6565578" cy="462647"/>
          </a:xfrm>
        </p:spPr>
        <p:txBody>
          <a:bodyPr/>
          <a:lstStyle/>
          <a:p>
            <a:r>
              <a:rPr lang="en-US" dirty="0"/>
              <a:t>Issues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39C5868C-1604-8443-8317-8DF6FE50DB1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54965" marR="41910" indent="-342900">
              <a:lnSpc>
                <a:spcPct val="100000"/>
              </a:lnSpc>
              <a:spcBef>
                <a:spcPts val="100"/>
              </a:spcBef>
              <a:buClr>
                <a:srgbClr val="0F6FC6"/>
              </a:buClr>
              <a:buSzPct val="68750"/>
              <a:buFont typeface="Courier New" panose="02070309020205020404" pitchFamily="49" charset="0"/>
              <a:buChar char="o"/>
              <a:tabLst>
                <a:tab pos="285750" algn="l"/>
              </a:tabLst>
            </a:pPr>
            <a:r>
              <a:rPr lang="en-US" sz="2400" spc="-5" dirty="0">
                <a:latin typeface="Arial" panose="020B0604020202020204" pitchFamily="34" charset="0"/>
                <a:cs typeface="Arial" panose="020B0604020202020204" pitchFamily="34" charset="0"/>
              </a:rPr>
              <a:t>Employee has no access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to </a:t>
            </a:r>
            <a:r>
              <a:rPr lang="en-US" sz="2400" spc="-5" dirty="0"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deferred </a:t>
            </a:r>
            <a:r>
              <a:rPr lang="en-US" sz="2400" spc="-5" dirty="0">
                <a:latin typeface="Arial" panose="020B0604020202020204" pitchFamily="34" charset="0"/>
                <a:cs typeface="Arial" panose="020B0604020202020204" pitchFamily="34" charset="0"/>
              </a:rPr>
              <a:t>money until the payout</a:t>
            </a:r>
            <a:r>
              <a:rPr lang="en-US" sz="2400" spc="-2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period.</a:t>
            </a:r>
          </a:p>
          <a:p>
            <a:pPr marL="354965" indent="-342900">
              <a:lnSpc>
                <a:spcPct val="100000"/>
              </a:lnSpc>
              <a:spcBef>
                <a:spcPts val="600"/>
              </a:spcBef>
              <a:buClr>
                <a:srgbClr val="0F6FC6"/>
              </a:buClr>
              <a:buSzPct val="68750"/>
              <a:buFont typeface="Courier New" panose="02070309020205020404" pitchFamily="49" charset="0"/>
              <a:buChar char="o"/>
              <a:tabLst>
                <a:tab pos="285750" algn="l"/>
              </a:tabLst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No </a:t>
            </a:r>
            <a:r>
              <a:rPr lang="en-US" sz="2400" spc="-5" dirty="0">
                <a:latin typeface="Arial" panose="020B0604020202020204" pitchFamily="34" charset="0"/>
                <a:cs typeface="Arial" panose="020B0604020202020204" pitchFamily="34" charset="0"/>
              </a:rPr>
              <a:t>interest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is </a:t>
            </a:r>
            <a:r>
              <a:rPr lang="en-US" sz="2400" spc="-5" dirty="0">
                <a:latin typeface="Arial" panose="020B0604020202020204" pitchFamily="34" charset="0"/>
                <a:cs typeface="Arial" panose="020B0604020202020204" pitchFamily="34" charset="0"/>
              </a:rPr>
              <a:t>earned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on </a:t>
            </a:r>
            <a:r>
              <a:rPr lang="en-US" sz="2400" spc="-5" dirty="0"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deferred</a:t>
            </a:r>
            <a:r>
              <a:rPr lang="en-US" sz="2400" spc="-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spc="-5" dirty="0">
                <a:latin typeface="Arial" panose="020B0604020202020204" pitchFamily="34" charset="0"/>
                <a:cs typeface="Arial" panose="020B0604020202020204" pitchFamily="34" charset="0"/>
              </a:rPr>
              <a:t>pay.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54965" marR="421005" indent="-342900">
              <a:lnSpc>
                <a:spcPct val="100000"/>
              </a:lnSpc>
              <a:spcBef>
                <a:spcPts val="600"/>
              </a:spcBef>
              <a:buClr>
                <a:srgbClr val="0F6FC6"/>
              </a:buClr>
              <a:buSzPct val="68750"/>
              <a:buFont typeface="Courier New" panose="02070309020205020404" pitchFamily="49" charset="0"/>
              <a:buChar char="o"/>
              <a:tabLst>
                <a:tab pos="285750" algn="l"/>
              </a:tabLst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Worker’s </a:t>
            </a:r>
            <a:r>
              <a:rPr lang="en-US" sz="2400" spc="-5" dirty="0">
                <a:latin typeface="Arial" panose="020B0604020202020204" pitchFamily="34" charset="0"/>
                <a:cs typeface="Arial" panose="020B0604020202020204" pitchFamily="34" charset="0"/>
              </a:rPr>
              <a:t>compensation calculations may be  affected.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54965" marR="5080" indent="-342900">
              <a:lnSpc>
                <a:spcPct val="100000"/>
              </a:lnSpc>
              <a:spcBef>
                <a:spcPts val="600"/>
              </a:spcBef>
              <a:buClr>
                <a:srgbClr val="0F6FC6"/>
              </a:buClr>
              <a:buSzPct val="68750"/>
              <a:buFont typeface="Courier New" panose="02070309020205020404" pitchFamily="49" charset="0"/>
              <a:buChar char="o"/>
              <a:tabLst>
                <a:tab pos="285750" algn="l"/>
              </a:tabLst>
            </a:pPr>
            <a:r>
              <a:rPr lang="en-US" sz="2400" spc="-5" dirty="0">
                <a:latin typeface="Arial" panose="020B0604020202020204" pitchFamily="34" charset="0"/>
                <a:cs typeface="Arial" panose="020B0604020202020204" pitchFamily="34" charset="0"/>
              </a:rPr>
              <a:t>Basis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for </a:t>
            </a:r>
            <a:r>
              <a:rPr lang="en-US" sz="2400" spc="-5" dirty="0">
                <a:latin typeface="Arial" panose="020B0604020202020204" pitchFamily="34" charset="0"/>
                <a:cs typeface="Arial" panose="020B0604020202020204" pitchFamily="34" charset="0"/>
              </a:rPr>
              <a:t>ORP employer contributions over the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period of</a:t>
            </a:r>
            <a:r>
              <a:rPr lang="en-US" sz="2400" spc="-4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spc="-5" dirty="0">
                <a:latin typeface="Arial" panose="020B0604020202020204" pitchFamily="34" charset="0"/>
                <a:cs typeface="Arial" panose="020B0604020202020204" pitchFamily="34" charset="0"/>
              </a:rPr>
              <a:t>earnings.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54965" indent="-342900">
              <a:lnSpc>
                <a:spcPct val="100000"/>
              </a:lnSpc>
              <a:spcBef>
                <a:spcPts val="600"/>
              </a:spcBef>
              <a:buClr>
                <a:srgbClr val="0F6FC6"/>
              </a:buClr>
              <a:buSzPct val="68750"/>
              <a:buFont typeface="Courier New" panose="02070309020205020404" pitchFamily="49" charset="0"/>
              <a:buChar char="o"/>
              <a:tabLst>
                <a:tab pos="285750" algn="l"/>
              </a:tabLst>
            </a:pPr>
            <a:r>
              <a:rPr lang="en-US" sz="2400" spc="-5" dirty="0">
                <a:latin typeface="Arial" panose="020B0604020202020204" pitchFamily="34" charset="0"/>
                <a:cs typeface="Arial" panose="020B0604020202020204" pitchFamily="34" charset="0"/>
              </a:rPr>
              <a:t>Unemployment calculations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will </a:t>
            </a:r>
            <a:r>
              <a:rPr lang="en-US" sz="2400" spc="-5" dirty="0">
                <a:latin typeface="Arial" panose="020B0604020202020204" pitchFamily="34" charset="0"/>
                <a:cs typeface="Arial" panose="020B0604020202020204" pitchFamily="34" charset="0"/>
              </a:rPr>
              <a:t>be</a:t>
            </a:r>
            <a:r>
              <a:rPr lang="en-US" sz="2400" spc="-5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spc="-5" dirty="0">
                <a:latin typeface="Arial" panose="020B0604020202020204" pitchFamily="34" charset="0"/>
                <a:cs typeface="Arial" panose="020B0604020202020204" pitchFamily="34" charset="0"/>
              </a:rPr>
              <a:t>affected.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563437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A09FCC65-6AE6-1545-BBF4-008427444B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Alternatives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C966D755-EFF5-3347-A82D-477D5F2FE24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3895" y="1277470"/>
            <a:ext cx="8168841" cy="5136582"/>
          </a:xfrm>
        </p:spPr>
        <p:txBody>
          <a:bodyPr/>
          <a:lstStyle/>
          <a:p>
            <a:pPr marL="354965" marR="187325" indent="-342900">
              <a:lnSpc>
                <a:spcPct val="100000"/>
              </a:lnSpc>
              <a:spcBef>
                <a:spcPts val="100"/>
              </a:spcBef>
              <a:buClr>
                <a:srgbClr val="0F6FC6"/>
              </a:buClr>
              <a:buSzPct val="68750"/>
              <a:buFont typeface="Courier New" panose="02070309020205020404" pitchFamily="49" charset="0"/>
              <a:buChar char="o"/>
              <a:tabLst>
                <a:tab pos="285750" algn="l"/>
              </a:tabLst>
            </a:pPr>
            <a:r>
              <a:rPr lang="en-US" sz="2400" spc="-5" dirty="0">
                <a:latin typeface="Arial" panose="020B0604020202020204" pitchFamily="34" charset="0"/>
                <a:cs typeface="Arial" panose="020B0604020202020204" pitchFamily="34" charset="0"/>
              </a:rPr>
              <a:t>UWF could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offer </a:t>
            </a:r>
            <a:r>
              <a:rPr lang="en-US" sz="2400" spc="-5" dirty="0">
                <a:latin typeface="Arial" panose="020B0604020202020204" pitchFamily="34" charset="0"/>
                <a:cs typeface="Arial" panose="020B0604020202020204" pitchFamily="34" charset="0"/>
              </a:rPr>
              <a:t>specialized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courses in</a:t>
            </a:r>
            <a:r>
              <a:rPr lang="en-US" sz="2400" spc="-114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spc="-5" dirty="0">
                <a:latin typeface="Arial" panose="020B0604020202020204" pitchFamily="34" charset="0"/>
                <a:cs typeface="Arial" panose="020B0604020202020204" pitchFamily="34" charset="0"/>
              </a:rPr>
              <a:t>personal  financial management through the University’s Staff Development and Training</a:t>
            </a:r>
            <a:r>
              <a:rPr lang="en-US" sz="2400" spc="-3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spc="-5" dirty="0">
                <a:latin typeface="Arial" panose="020B0604020202020204" pitchFamily="34" charset="0"/>
                <a:cs typeface="Arial" panose="020B0604020202020204" pitchFamily="34" charset="0"/>
              </a:rPr>
              <a:t>program.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54965" marR="193675" indent="-342900">
              <a:lnSpc>
                <a:spcPct val="100000"/>
              </a:lnSpc>
              <a:spcBef>
                <a:spcPts val="600"/>
              </a:spcBef>
              <a:buClr>
                <a:srgbClr val="0F6FC6"/>
              </a:buClr>
              <a:buSzPct val="68750"/>
              <a:buFont typeface="Courier New" panose="02070309020205020404" pitchFamily="49" charset="0"/>
              <a:buChar char="o"/>
              <a:tabLst>
                <a:tab pos="285750" algn="l"/>
              </a:tabLst>
            </a:pPr>
            <a:r>
              <a:rPr lang="en-US" sz="2400" spc="-5" dirty="0">
                <a:latin typeface="Arial" panose="020B0604020202020204" pitchFamily="34" charset="0"/>
                <a:cs typeface="Arial" panose="020B0604020202020204" pitchFamily="34" charset="0"/>
              </a:rPr>
              <a:t>Establish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a </a:t>
            </a:r>
            <a:r>
              <a:rPr lang="en-US" sz="2400" spc="-5" dirty="0">
                <a:latin typeface="Arial" panose="020B0604020202020204" pitchFamily="34" charset="0"/>
                <a:cs typeface="Arial" panose="020B0604020202020204" pitchFamily="34" charset="0"/>
              </a:rPr>
              <a:t>deferral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with </a:t>
            </a:r>
            <a:r>
              <a:rPr lang="en-US" sz="2400" spc="-5" dirty="0">
                <a:latin typeface="Arial" panose="020B0604020202020204" pitchFamily="34" charset="0"/>
                <a:cs typeface="Arial" panose="020B0604020202020204" pitchFamily="34" charset="0"/>
              </a:rPr>
              <a:t>your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present </a:t>
            </a:r>
            <a:r>
              <a:rPr lang="en-US" sz="2400" spc="-5" dirty="0">
                <a:latin typeface="Arial" panose="020B0604020202020204" pitchFamily="34" charset="0"/>
                <a:cs typeface="Arial" panose="020B0604020202020204" pitchFamily="34" charset="0"/>
              </a:rPr>
              <a:t>financial  institution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to </a:t>
            </a:r>
            <a:r>
              <a:rPr lang="en-US" sz="2400" spc="-5" dirty="0">
                <a:latin typeface="Arial" panose="020B0604020202020204" pitchFamily="34" charset="0"/>
                <a:cs typeface="Arial" panose="020B0604020202020204" pitchFamily="34" charset="0"/>
              </a:rPr>
              <a:t>ensure income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is </a:t>
            </a:r>
            <a:r>
              <a:rPr lang="en-US" sz="2400" spc="-5" dirty="0">
                <a:latin typeface="Arial" panose="020B0604020202020204" pitchFamily="34" charset="0"/>
                <a:cs typeface="Arial" panose="020B0604020202020204" pitchFamily="34" charset="0"/>
              </a:rPr>
              <a:t>available during the summer. (Example: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Like a </a:t>
            </a:r>
            <a:r>
              <a:rPr lang="en-US" sz="2400" spc="-5" dirty="0">
                <a:latin typeface="Arial" panose="020B0604020202020204" pitchFamily="34" charset="0"/>
                <a:cs typeface="Arial" panose="020B0604020202020204" pitchFamily="34" charset="0"/>
              </a:rPr>
              <a:t>Christmas</a:t>
            </a:r>
            <a:r>
              <a:rPr lang="en-US" sz="2400" spc="-5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spc="-5" dirty="0">
                <a:latin typeface="Arial" panose="020B0604020202020204" pitchFamily="34" charset="0"/>
                <a:cs typeface="Arial" panose="020B0604020202020204" pitchFamily="34" charset="0"/>
              </a:rPr>
              <a:t>Club)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54965" marR="596265" indent="-342900">
              <a:lnSpc>
                <a:spcPct val="100000"/>
              </a:lnSpc>
              <a:spcBef>
                <a:spcPts val="600"/>
              </a:spcBef>
              <a:buClr>
                <a:srgbClr val="0F6FC6"/>
              </a:buClr>
              <a:buSzPct val="68750"/>
              <a:buFont typeface="Courier New" panose="02070309020205020404" pitchFamily="49" charset="0"/>
              <a:buChar char="o"/>
              <a:tabLst>
                <a:tab pos="285750" algn="l"/>
              </a:tabLst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Set </a:t>
            </a:r>
            <a:r>
              <a:rPr lang="en-US" sz="2400" spc="-5" dirty="0">
                <a:latin typeface="Arial" panose="020B0604020202020204" pitchFamily="34" charset="0"/>
                <a:cs typeface="Arial" panose="020B0604020202020204" pitchFamily="34" charset="0"/>
              </a:rPr>
              <a:t>up an additional direct deposit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with </a:t>
            </a:r>
            <a:r>
              <a:rPr lang="en-US" sz="2400" spc="-5" dirty="0">
                <a:latin typeface="Arial" panose="020B0604020202020204" pitchFamily="34" charset="0"/>
                <a:cs typeface="Arial" panose="020B0604020202020204" pitchFamily="34" charset="0"/>
              </a:rPr>
              <a:t>your  financial institution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or with </a:t>
            </a:r>
            <a:r>
              <a:rPr lang="en-US" sz="2400" spc="-5" dirty="0">
                <a:latin typeface="Arial" panose="020B0604020202020204" pitchFamily="34" charset="0"/>
                <a:cs typeface="Arial" panose="020B0604020202020204" pitchFamily="34" charset="0"/>
              </a:rPr>
              <a:t>an alternate financial</a:t>
            </a:r>
            <a:r>
              <a:rPr lang="en-US" sz="2400" spc="-2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spc="-5" dirty="0">
                <a:latin typeface="Arial" panose="020B0604020202020204" pitchFamily="34" charset="0"/>
                <a:cs typeface="Arial" panose="020B0604020202020204" pitchFamily="34" charset="0"/>
              </a:rPr>
              <a:t>institution.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97815" marR="5080" indent="-285750">
              <a:lnSpc>
                <a:spcPct val="100000"/>
              </a:lnSpc>
              <a:spcBef>
                <a:spcPts val="600"/>
              </a:spcBef>
              <a:buClr>
                <a:srgbClr val="0F6FC6"/>
              </a:buClr>
              <a:buSzPct val="68750"/>
              <a:buFont typeface="Courier New" panose="02070309020205020404" pitchFamily="49" charset="0"/>
              <a:buChar char="o"/>
              <a:tabLst>
                <a:tab pos="368935" algn="l"/>
                <a:tab pos="369570" algn="l"/>
              </a:tabLst>
            </a:pPr>
            <a:r>
              <a:rPr lang="en-US" sz="2400" spc="-5" dirty="0">
                <a:latin typeface="Arial" panose="020B0604020202020204" pitchFamily="34" charset="0"/>
                <a:cs typeface="Arial" panose="020B0604020202020204" pitchFamily="34" charset="0"/>
              </a:rPr>
              <a:t>These options allow you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to </a:t>
            </a:r>
            <a:r>
              <a:rPr lang="en-US" sz="2400" spc="-5" dirty="0">
                <a:latin typeface="Arial" panose="020B0604020202020204" pitchFamily="34" charset="0"/>
                <a:cs typeface="Arial" panose="020B0604020202020204" pitchFamily="34" charset="0"/>
              </a:rPr>
              <a:t>control the funds and receive any interest earned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on </a:t>
            </a:r>
            <a:r>
              <a:rPr lang="en-US" sz="2400" spc="-5" dirty="0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en-US" sz="2400" spc="-4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spc="-5" dirty="0">
                <a:latin typeface="Arial" panose="020B0604020202020204" pitchFamily="34" charset="0"/>
                <a:cs typeface="Arial" panose="020B0604020202020204" pitchFamily="34" charset="0"/>
              </a:rPr>
              <a:t>funds.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1720367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2">
            <a:extLst>
              <a:ext uri="{FF2B5EF4-FFF2-40B4-BE49-F238E27FC236}">
                <a16:creationId xmlns:a16="http://schemas.microsoft.com/office/drawing/2014/main" id="{741BCE36-6B2A-CC45-9F54-87443053AA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97158" y="155885"/>
            <a:ext cx="6565578" cy="462647"/>
          </a:xfrm>
        </p:spPr>
        <p:txBody>
          <a:bodyPr/>
          <a:lstStyle/>
          <a:p>
            <a:r>
              <a:rPr lang="en-US" dirty="0"/>
              <a:t>Q&amp;A – Page 1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39C5868C-1604-8443-8317-8DF6FE50DB1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7579" y="1026152"/>
            <a:ext cx="8168841" cy="5255378"/>
          </a:xfrm>
        </p:spPr>
        <p:txBody>
          <a:bodyPr/>
          <a:lstStyle/>
          <a:p>
            <a:pPr marL="355600" indent="-342900">
              <a:lnSpc>
                <a:spcPct val="100000"/>
              </a:lnSpc>
              <a:spcBef>
                <a:spcPts val="95"/>
              </a:spcBef>
              <a:buClr>
                <a:srgbClr val="0F6FC6"/>
              </a:buClr>
              <a:buSzPct val="68421"/>
              <a:buFont typeface="Courier New" panose="02070309020205020404" pitchFamily="49" charset="0"/>
              <a:buChar char="o"/>
              <a:tabLst>
                <a:tab pos="287020" algn="l"/>
              </a:tabLst>
            </a:pPr>
            <a:r>
              <a:rPr lang="en-US" sz="1800" b="1" spc="-5" dirty="0">
                <a:latin typeface="Arial" panose="020B0604020202020204" pitchFamily="34" charset="0"/>
                <a:cs typeface="Arial" panose="020B0604020202020204" pitchFamily="34" charset="0"/>
              </a:rPr>
              <a:t>What </a:t>
            </a:r>
            <a:r>
              <a:rPr lang="en-US" sz="1800" b="1" spc="-10" dirty="0">
                <a:latin typeface="Arial" panose="020B0604020202020204" pitchFamily="34" charset="0"/>
                <a:cs typeface="Arial" panose="020B0604020202020204" pitchFamily="34" charset="0"/>
              </a:rPr>
              <a:t>is the </a:t>
            </a:r>
            <a:r>
              <a:rPr lang="en-US" sz="1800" b="1" spc="-5" dirty="0">
                <a:latin typeface="Arial" panose="020B0604020202020204" pitchFamily="34" charset="0"/>
                <a:cs typeface="Arial" panose="020B0604020202020204" pitchFamily="34" charset="0"/>
              </a:rPr>
              <a:t>Deferred Pay</a:t>
            </a:r>
            <a:r>
              <a:rPr lang="en-US" sz="1800" b="1" spc="6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b="1" spc="-10" dirty="0">
                <a:latin typeface="Arial" panose="020B0604020202020204" pitchFamily="34" charset="0"/>
                <a:cs typeface="Arial" panose="020B0604020202020204" pitchFamily="34" charset="0"/>
              </a:rPr>
              <a:t>Option?</a:t>
            </a:r>
            <a:endParaRPr 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63575" marR="41910" lvl="1" indent="-285750">
              <a:lnSpc>
                <a:spcPct val="100000"/>
              </a:lnSpc>
              <a:spcBef>
                <a:spcPts val="395"/>
              </a:spcBef>
              <a:buClr>
                <a:srgbClr val="0F6FC6"/>
              </a:buClr>
              <a:buSzPct val="78125"/>
              <a:buFont typeface="Courier New" panose="02070309020205020404" pitchFamily="49" charset="0"/>
              <a:buChar char="o"/>
              <a:tabLst>
                <a:tab pos="652145" algn="l"/>
                <a:tab pos="652780" algn="l"/>
              </a:tabLst>
            </a:pPr>
            <a:r>
              <a:rPr lang="en-US" sz="1800" spc="-5" dirty="0">
                <a:latin typeface="Arial" panose="020B0604020202020204" pitchFamily="34" charset="0"/>
                <a:cs typeface="Arial" panose="020B0604020202020204" pitchFamily="34" charset="0"/>
              </a:rPr>
              <a:t>Nine-month Faculty members would be paid 20 paychecks </a:t>
            </a:r>
            <a:r>
              <a:rPr lang="en-US" sz="1800" spc="-10" dirty="0">
                <a:latin typeface="Arial" panose="020B0604020202020204" pitchFamily="34" charset="0"/>
                <a:cs typeface="Arial" panose="020B0604020202020204" pitchFamily="34" charset="0"/>
              </a:rPr>
              <a:t>(18 </a:t>
            </a:r>
            <a:r>
              <a:rPr lang="en-US" sz="1800" spc="-5" dirty="0">
                <a:latin typeface="Arial" panose="020B0604020202020204" pitchFamily="34" charset="0"/>
                <a:cs typeface="Arial" panose="020B0604020202020204" pitchFamily="34" charset="0"/>
              </a:rPr>
              <a:t>full  paychecks, 2 partial paychecks). All 12-month employees are paid 26  paychecks per year. With the </a:t>
            </a:r>
            <a:r>
              <a:rPr lang="en-US" sz="1800" b="1" spc="-10" dirty="0">
                <a:latin typeface="Arial" panose="020B0604020202020204" pitchFamily="34" charset="0"/>
                <a:cs typeface="Arial" panose="020B0604020202020204" pitchFamily="34" charset="0"/>
              </a:rPr>
              <a:t>Deferred </a:t>
            </a:r>
            <a:r>
              <a:rPr lang="en-US" sz="1800" b="1" spc="-5" dirty="0">
                <a:latin typeface="Arial" panose="020B0604020202020204" pitchFamily="34" charset="0"/>
                <a:cs typeface="Arial" panose="020B0604020202020204" pitchFamily="34" charset="0"/>
              </a:rPr>
              <a:t>Pay Option</a:t>
            </a:r>
            <a:r>
              <a:rPr lang="en-US" sz="1800" spc="-5" dirty="0">
                <a:latin typeface="Arial" panose="020B0604020202020204" pitchFamily="34" charset="0"/>
                <a:cs typeface="Arial" panose="020B0604020202020204" pitchFamily="34" charset="0"/>
              </a:rPr>
              <a:t>, Nine month faculty can choose to </a:t>
            </a:r>
            <a:r>
              <a:rPr lang="en-US" sz="1800" spc="-10" dirty="0">
                <a:latin typeface="Arial" panose="020B0604020202020204" pitchFamily="34" charset="0"/>
                <a:cs typeface="Arial" panose="020B0604020202020204" pitchFamily="34" charset="0"/>
              </a:rPr>
              <a:t>have </a:t>
            </a:r>
            <a:r>
              <a:rPr lang="en-US" sz="1800" spc="-5" dirty="0">
                <a:latin typeface="Arial" panose="020B0604020202020204" pitchFamily="34" charset="0"/>
                <a:cs typeface="Arial" panose="020B0604020202020204" pitchFamily="34" charset="0"/>
              </a:rPr>
              <a:t>their gross </a:t>
            </a:r>
            <a:r>
              <a:rPr lang="en-US" sz="1800" spc="-10" dirty="0">
                <a:latin typeface="Arial" panose="020B0604020202020204" pitchFamily="34" charset="0"/>
                <a:cs typeface="Arial" panose="020B0604020202020204" pitchFamily="34" charset="0"/>
              </a:rPr>
              <a:t>pay </a:t>
            </a:r>
            <a:r>
              <a:rPr lang="en-US" sz="1800" spc="-5" dirty="0">
                <a:latin typeface="Arial" panose="020B0604020202020204" pitchFamily="34" charset="0"/>
                <a:cs typeface="Arial" panose="020B0604020202020204" pitchFamily="34" charset="0"/>
              </a:rPr>
              <a:t>spread out equally over </a:t>
            </a:r>
            <a:r>
              <a:rPr lang="en-US" sz="1800" spc="-10" dirty="0">
                <a:latin typeface="Arial" panose="020B0604020202020204" pitchFamily="34" charset="0"/>
                <a:cs typeface="Arial" panose="020B0604020202020204" pitchFamily="34" charset="0"/>
              </a:rPr>
              <a:t>26 </a:t>
            </a:r>
            <a:r>
              <a:rPr lang="en-US" sz="1800" spc="-5" dirty="0">
                <a:latin typeface="Arial" panose="020B0604020202020204" pitchFamily="34" charset="0"/>
                <a:cs typeface="Arial" panose="020B0604020202020204" pitchFamily="34" charset="0"/>
              </a:rPr>
              <a:t>pays. This option is commonly referred to as 9 over</a:t>
            </a:r>
            <a:r>
              <a:rPr lang="en-US" sz="1800" spc="-10" dirty="0">
                <a:latin typeface="Arial" panose="020B0604020202020204" pitchFamily="34" charset="0"/>
                <a:cs typeface="Arial" panose="020B0604020202020204" pitchFamily="34" charset="0"/>
              </a:rPr>
              <a:t>12.</a:t>
            </a:r>
            <a:endParaRPr 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54965" marR="336550" indent="-342900">
              <a:lnSpc>
                <a:spcPct val="100000"/>
              </a:lnSpc>
              <a:buClr>
                <a:srgbClr val="0F6FC6"/>
              </a:buClr>
              <a:buSzPct val="68421"/>
              <a:buFont typeface="Courier New" panose="02070309020205020404" pitchFamily="49" charset="0"/>
              <a:buChar char="o"/>
              <a:tabLst>
                <a:tab pos="287020" algn="l"/>
              </a:tabLst>
            </a:pPr>
            <a:r>
              <a:rPr lang="en-US" sz="1800" b="1" spc="-5" dirty="0">
                <a:latin typeface="Arial" panose="020B0604020202020204" pitchFamily="34" charset="0"/>
                <a:cs typeface="Arial" panose="020B0604020202020204" pitchFamily="34" charset="0"/>
              </a:rPr>
              <a:t>If I currently make $52,000 for </a:t>
            </a:r>
            <a:r>
              <a:rPr lang="en-US" sz="1800" b="1" spc="-10" dirty="0">
                <a:latin typeface="Arial" panose="020B0604020202020204" pitchFamily="34" charset="0"/>
                <a:cs typeface="Arial" panose="020B0604020202020204" pitchFamily="34" charset="0"/>
              </a:rPr>
              <a:t>my </a:t>
            </a:r>
            <a:r>
              <a:rPr lang="en-US" sz="1800" b="1" spc="-5" dirty="0">
                <a:latin typeface="Arial" panose="020B0604020202020204" pitchFamily="34" charset="0"/>
                <a:cs typeface="Arial" panose="020B0604020202020204" pitchFamily="34" charset="0"/>
              </a:rPr>
              <a:t>9 month contract, how would choosing Deferred Pay affect </a:t>
            </a:r>
            <a:r>
              <a:rPr lang="en-US" sz="1800" b="1" spc="-10" dirty="0">
                <a:latin typeface="Arial" panose="020B0604020202020204" pitchFamily="34" charset="0"/>
                <a:cs typeface="Arial" panose="020B0604020202020204" pitchFamily="34" charset="0"/>
              </a:rPr>
              <a:t>my </a:t>
            </a:r>
            <a:r>
              <a:rPr lang="en-US" sz="1800" b="1" spc="-5" dirty="0">
                <a:latin typeface="Arial" panose="020B0604020202020204" pitchFamily="34" charset="0"/>
                <a:cs typeface="Arial" panose="020B0604020202020204" pitchFamily="34" charset="0"/>
              </a:rPr>
              <a:t>regular  paycheck</a:t>
            </a:r>
            <a:r>
              <a:rPr lang="en-US" sz="1800" b="1" spc="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b="1" spc="-5" dirty="0">
                <a:latin typeface="Arial" panose="020B0604020202020204" pitchFamily="34" charset="0"/>
                <a:cs typeface="Arial" panose="020B0604020202020204" pitchFamily="34" charset="0"/>
              </a:rPr>
              <a:t>amount?</a:t>
            </a:r>
            <a:endParaRPr 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63575" marR="5080" lvl="1" indent="-285750">
              <a:lnSpc>
                <a:spcPct val="100000"/>
              </a:lnSpc>
              <a:spcBef>
                <a:spcPts val="395"/>
              </a:spcBef>
              <a:buClr>
                <a:srgbClr val="0F6FC6"/>
              </a:buClr>
              <a:buSzPct val="78125"/>
              <a:buFont typeface="Courier New" panose="02070309020205020404" pitchFamily="49" charset="0"/>
              <a:buChar char="o"/>
              <a:tabLst>
                <a:tab pos="652145" algn="l"/>
                <a:tab pos="652780" algn="l"/>
              </a:tabLst>
            </a:pPr>
            <a:r>
              <a:rPr lang="en-US" sz="1800" spc="-5" dirty="0">
                <a:latin typeface="Arial" panose="020B0604020202020204" pitchFamily="34" charset="0"/>
                <a:cs typeface="Arial" panose="020B0604020202020204" pitchFamily="34" charset="0"/>
              </a:rPr>
              <a:t>If you were paid over 9 months </a:t>
            </a:r>
            <a:r>
              <a:rPr lang="en-US" sz="1800" spc="-10" dirty="0">
                <a:latin typeface="Arial" panose="020B0604020202020204" pitchFamily="34" charset="0"/>
                <a:cs typeface="Arial" panose="020B0604020202020204" pitchFamily="34" charset="0"/>
              </a:rPr>
              <a:t>(19.5 </a:t>
            </a:r>
            <a:r>
              <a:rPr lang="en-US" sz="1800" spc="-5" dirty="0">
                <a:latin typeface="Arial" panose="020B0604020202020204" pitchFamily="34" charset="0"/>
                <a:cs typeface="Arial" panose="020B0604020202020204" pitchFamily="34" charset="0"/>
              </a:rPr>
              <a:t>pays) your bi-weekly gross </a:t>
            </a:r>
            <a:r>
              <a:rPr lang="en-US" sz="1800" spc="-10" dirty="0">
                <a:latin typeface="Arial" panose="020B0604020202020204" pitchFamily="34" charset="0"/>
                <a:cs typeface="Arial" panose="020B0604020202020204" pitchFamily="34" charset="0"/>
              </a:rPr>
              <a:t>pay  </a:t>
            </a:r>
            <a:r>
              <a:rPr lang="en-US" sz="1800" spc="-5" dirty="0">
                <a:latin typeface="Arial" panose="020B0604020202020204" pitchFamily="34" charset="0"/>
                <a:cs typeface="Arial" panose="020B0604020202020204" pitchFamily="34" charset="0"/>
              </a:rPr>
              <a:t>would be </a:t>
            </a:r>
            <a:r>
              <a:rPr lang="en-US" sz="1800" spc="-10" dirty="0">
                <a:latin typeface="Arial" panose="020B0604020202020204" pitchFamily="34" charset="0"/>
                <a:cs typeface="Arial" panose="020B0604020202020204" pitchFamily="34" charset="0"/>
              </a:rPr>
              <a:t>$2,666.66. </a:t>
            </a:r>
            <a:r>
              <a:rPr lang="en-US" sz="1800" spc="-5" dirty="0">
                <a:latin typeface="Arial" panose="020B0604020202020204" pitchFamily="34" charset="0"/>
                <a:cs typeface="Arial" panose="020B0604020202020204" pitchFamily="34" charset="0"/>
              </a:rPr>
              <a:t>If you 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select </a:t>
            </a:r>
            <a:r>
              <a:rPr lang="en-US" sz="1800" spc="-5" dirty="0"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lang="en-US" sz="1800" b="1" spc="-10" dirty="0">
                <a:latin typeface="Arial" panose="020B0604020202020204" pitchFamily="34" charset="0"/>
                <a:cs typeface="Arial" panose="020B0604020202020204" pitchFamily="34" charset="0"/>
              </a:rPr>
              <a:t>Deferred </a:t>
            </a:r>
            <a:r>
              <a:rPr lang="en-US" sz="1800" b="1" spc="-5" dirty="0">
                <a:latin typeface="Arial" panose="020B0604020202020204" pitchFamily="34" charset="0"/>
                <a:cs typeface="Arial" panose="020B0604020202020204" pitchFamily="34" charset="0"/>
              </a:rPr>
              <a:t>Pay Option</a:t>
            </a:r>
            <a:r>
              <a:rPr lang="en-US" sz="1800" spc="-5" dirty="0">
                <a:latin typeface="Arial" panose="020B0604020202020204" pitchFamily="34" charset="0"/>
                <a:cs typeface="Arial" panose="020B0604020202020204" pitchFamily="34" charset="0"/>
              </a:rPr>
              <a:t>, your bi-  weekly gross </a:t>
            </a:r>
            <a:r>
              <a:rPr lang="en-US" sz="1800" spc="-10" dirty="0">
                <a:latin typeface="Arial" panose="020B0604020202020204" pitchFamily="34" charset="0"/>
                <a:cs typeface="Arial" panose="020B0604020202020204" pitchFamily="34" charset="0"/>
              </a:rPr>
              <a:t>pay </a:t>
            </a:r>
            <a:r>
              <a:rPr lang="en-US" sz="1800" spc="-5" dirty="0">
                <a:latin typeface="Arial" panose="020B0604020202020204" pitchFamily="34" charset="0"/>
                <a:cs typeface="Arial" panose="020B0604020202020204" pitchFamily="34" charset="0"/>
              </a:rPr>
              <a:t>would be </a:t>
            </a:r>
            <a:r>
              <a:rPr lang="en-US" sz="1800" spc="-10" dirty="0">
                <a:latin typeface="Arial" panose="020B0604020202020204" pitchFamily="34" charset="0"/>
                <a:cs typeface="Arial" panose="020B0604020202020204" pitchFamily="34" charset="0"/>
              </a:rPr>
              <a:t>$2,000.00 </a:t>
            </a:r>
            <a:r>
              <a:rPr lang="en-US" sz="1800" spc="-5" dirty="0">
                <a:latin typeface="Arial" panose="020B0604020202020204" pitchFamily="34" charset="0"/>
                <a:cs typeface="Arial" panose="020B0604020202020204" pitchFamily="34" charset="0"/>
              </a:rPr>
              <a:t>(over 26 </a:t>
            </a:r>
            <a:r>
              <a:rPr lang="en-US" sz="1800" spc="-10" dirty="0">
                <a:latin typeface="Arial" panose="020B0604020202020204" pitchFamily="34" charset="0"/>
                <a:cs typeface="Arial" panose="020B0604020202020204" pitchFamily="34" charset="0"/>
              </a:rPr>
              <a:t>pays). </a:t>
            </a:r>
            <a:r>
              <a:rPr lang="en-US" sz="1800" spc="-5" dirty="0">
                <a:latin typeface="Arial" panose="020B0604020202020204" pitchFamily="34" charset="0"/>
                <a:cs typeface="Arial" panose="020B0604020202020204" pitchFamily="34" charset="0"/>
              </a:rPr>
              <a:t>It is the same  total amount just spread over 12</a:t>
            </a:r>
            <a:r>
              <a:rPr lang="en-US" sz="1800" spc="7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spc="-5" dirty="0">
                <a:latin typeface="Arial" panose="020B0604020202020204" pitchFamily="34" charset="0"/>
                <a:cs typeface="Arial" panose="020B0604020202020204" pitchFamily="34" charset="0"/>
              </a:rPr>
              <a:t>months.</a:t>
            </a:r>
            <a:br>
              <a:rPr lang="en-US" sz="1800" spc="-5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1800" spc="-5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81000" indent="-342900">
              <a:lnSpc>
                <a:spcPct val="100000"/>
              </a:lnSpc>
              <a:spcBef>
                <a:spcPts val="95"/>
              </a:spcBef>
              <a:buClr>
                <a:srgbClr val="0F6FC6"/>
              </a:buClr>
              <a:buSzPct val="68421"/>
              <a:buFont typeface="Courier New" panose="02070309020205020404" pitchFamily="49" charset="0"/>
              <a:buChar char="o"/>
              <a:tabLst>
                <a:tab pos="312420" algn="l"/>
              </a:tabLst>
            </a:pPr>
            <a:r>
              <a:rPr lang="en-US" sz="1800" b="1" spc="-5" dirty="0">
                <a:latin typeface="Arial" panose="020B0604020202020204" pitchFamily="34" charset="0"/>
                <a:cs typeface="Arial" panose="020B0604020202020204" pitchFamily="34" charset="0"/>
              </a:rPr>
              <a:t>When </a:t>
            </a:r>
            <a:r>
              <a:rPr lang="en-US" sz="1800" b="1" spc="-10" dirty="0">
                <a:latin typeface="Arial" panose="020B0604020202020204" pitchFamily="34" charset="0"/>
                <a:cs typeface="Arial" panose="020B0604020202020204" pitchFamily="34" charset="0"/>
              </a:rPr>
              <a:t>is </a:t>
            </a:r>
            <a:r>
              <a:rPr lang="en-US" sz="1800" b="1" spc="-5" dirty="0">
                <a:latin typeface="Arial" panose="020B0604020202020204" pitchFamily="34" charset="0"/>
                <a:cs typeface="Arial" panose="020B0604020202020204" pitchFamily="34" charset="0"/>
              </a:rPr>
              <a:t>Open Enrollment for </a:t>
            </a:r>
            <a:r>
              <a:rPr lang="en-US" sz="1800" b="1" spc="-10" dirty="0"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lang="en-US" sz="1800" b="1" spc="-5" dirty="0">
                <a:latin typeface="Arial" panose="020B0604020202020204" pitchFamily="34" charset="0"/>
                <a:cs typeface="Arial" panose="020B0604020202020204" pitchFamily="34" charset="0"/>
              </a:rPr>
              <a:t>Deferred Pay</a:t>
            </a:r>
            <a:r>
              <a:rPr lang="en-US" sz="1800" b="1" spc="9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b="1" spc="-10" dirty="0">
                <a:latin typeface="Arial" panose="020B0604020202020204" pitchFamily="34" charset="0"/>
                <a:cs typeface="Arial" panose="020B0604020202020204" pitchFamily="34" charset="0"/>
              </a:rPr>
              <a:t>Option?</a:t>
            </a:r>
            <a:endParaRPr 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88975" marR="55880" lvl="1" indent="-285750">
              <a:lnSpc>
                <a:spcPct val="100000"/>
              </a:lnSpc>
              <a:spcBef>
                <a:spcPts val="395"/>
              </a:spcBef>
              <a:buClr>
                <a:srgbClr val="0F6FC6"/>
              </a:buClr>
              <a:buSzPct val="78125"/>
              <a:buFont typeface="Courier New" panose="02070309020205020404" pitchFamily="49" charset="0"/>
              <a:buChar char="o"/>
              <a:tabLst>
                <a:tab pos="677545" algn="l"/>
                <a:tab pos="678180" algn="l"/>
              </a:tabLst>
            </a:pPr>
            <a:r>
              <a:rPr lang="en-US" sz="1800" spc="-5" dirty="0">
                <a:latin typeface="Arial" panose="020B0604020202020204" pitchFamily="34" charset="0"/>
                <a:cs typeface="Arial" panose="020B0604020202020204" pitchFamily="34" charset="0"/>
              </a:rPr>
              <a:t>Open Enrollment for the </a:t>
            </a:r>
            <a:r>
              <a:rPr lang="en-US" sz="1800" b="1" spc="-10" dirty="0">
                <a:latin typeface="Arial" panose="020B0604020202020204" pitchFamily="34" charset="0"/>
                <a:cs typeface="Arial" panose="020B0604020202020204" pitchFamily="34" charset="0"/>
              </a:rPr>
              <a:t>Deferred </a:t>
            </a:r>
            <a:r>
              <a:rPr lang="en-US" sz="1800" b="1" spc="-5" dirty="0">
                <a:latin typeface="Arial" panose="020B0604020202020204" pitchFamily="34" charset="0"/>
                <a:cs typeface="Arial" panose="020B0604020202020204" pitchFamily="34" charset="0"/>
              </a:rPr>
              <a:t>Pay Option </a:t>
            </a:r>
            <a:r>
              <a:rPr lang="en-US" sz="1800" b="1" spc="-10" dirty="0">
                <a:latin typeface="Arial" panose="020B0604020202020204" pitchFamily="34" charset="0"/>
                <a:cs typeface="Arial" panose="020B0604020202020204" pitchFamily="34" charset="0"/>
              </a:rPr>
              <a:t>would </a:t>
            </a:r>
            <a:r>
              <a:rPr lang="en-US" sz="1800" spc="-5" dirty="0">
                <a:latin typeface="Arial" panose="020B0604020202020204" pitchFamily="34" charset="0"/>
                <a:cs typeface="Arial" panose="020B0604020202020204" pitchFamily="34" charset="0"/>
              </a:rPr>
              <a:t>occur from  March 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en-US" sz="1800" baseline="26455" dirty="0">
                <a:latin typeface="Arial" panose="020B0604020202020204" pitchFamily="34" charset="0"/>
                <a:cs typeface="Arial" panose="020B0604020202020204" pitchFamily="34" charset="0"/>
              </a:rPr>
              <a:t>st </a:t>
            </a:r>
            <a:r>
              <a:rPr lang="en-US" sz="1800" spc="-5" dirty="0">
                <a:latin typeface="Arial" panose="020B0604020202020204" pitchFamily="34" charset="0"/>
                <a:cs typeface="Arial" panose="020B0604020202020204" pitchFamily="34" charset="0"/>
              </a:rPr>
              <a:t>through June 30th. Announcements would be sent out each  year announcing these specific</a:t>
            </a:r>
            <a:r>
              <a:rPr lang="en-US" sz="1800" spc="6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spc="-5" dirty="0">
                <a:latin typeface="Arial" panose="020B0604020202020204" pitchFamily="34" charset="0"/>
                <a:cs typeface="Arial" panose="020B0604020202020204" pitchFamily="34" charset="0"/>
              </a:rPr>
              <a:t>dates.</a:t>
            </a:r>
            <a:endParaRPr 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63575" marR="5080" lvl="1" indent="-285750">
              <a:lnSpc>
                <a:spcPct val="100000"/>
              </a:lnSpc>
              <a:spcBef>
                <a:spcPts val="395"/>
              </a:spcBef>
              <a:buClr>
                <a:srgbClr val="0F6FC6"/>
              </a:buClr>
              <a:buSzPct val="78125"/>
              <a:buFont typeface="Courier New" panose="02070309020205020404" pitchFamily="49" charset="0"/>
              <a:buChar char="o"/>
              <a:tabLst>
                <a:tab pos="652145" algn="l"/>
                <a:tab pos="652780" algn="l"/>
              </a:tabLst>
            </a:pPr>
            <a:endParaRPr 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1639346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A09FCC65-6AE6-1545-BBF4-008427444B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Q&amp;A – Page 2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C966D755-EFF5-3347-A82D-477D5F2FE24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7579" y="1105192"/>
            <a:ext cx="8168841" cy="5136582"/>
          </a:xfrm>
        </p:spPr>
        <p:txBody>
          <a:bodyPr/>
          <a:lstStyle/>
          <a:p>
            <a:pPr marL="354965" marR="429895" indent="-342900">
              <a:lnSpc>
                <a:spcPct val="100000"/>
              </a:lnSpc>
              <a:spcBef>
                <a:spcPts val="585"/>
              </a:spcBef>
              <a:buClr>
                <a:srgbClr val="0F6FC6"/>
              </a:buClr>
              <a:buSzPct val="70000"/>
              <a:buFont typeface="Courier New" panose="02070309020205020404" pitchFamily="49" charset="0"/>
              <a:buChar char="o"/>
              <a:tabLst>
                <a:tab pos="287020" algn="l"/>
              </a:tabLst>
            </a:pPr>
            <a:r>
              <a:rPr lang="en-US" sz="2000" b="1" spc="-5" dirty="0">
                <a:latin typeface="Arial" panose="020B0604020202020204" pitchFamily="34" charset="0"/>
                <a:cs typeface="Arial" panose="020B0604020202020204" pitchFamily="34" charset="0"/>
              </a:rPr>
              <a:t>If 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I </a:t>
            </a:r>
            <a:r>
              <a:rPr lang="en-US" sz="2000" b="1" spc="-5" dirty="0">
                <a:latin typeface="Arial" panose="020B0604020202020204" pitchFamily="34" charset="0"/>
                <a:cs typeface="Arial" panose="020B0604020202020204" pitchFamily="34" charset="0"/>
              </a:rPr>
              <a:t>was participating 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in </a:t>
            </a:r>
            <a:r>
              <a:rPr lang="en-US" sz="2000" b="1" spc="-5" dirty="0"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Deferred Pay </a:t>
            </a:r>
            <a:r>
              <a:rPr lang="en-US" sz="2000" b="1" spc="-5" dirty="0">
                <a:latin typeface="Arial" panose="020B0604020202020204" pitchFamily="34" charset="0"/>
                <a:cs typeface="Arial" panose="020B0604020202020204" pitchFamily="34" charset="0"/>
              </a:rPr>
              <a:t>Option  would 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I need </a:t>
            </a:r>
            <a:r>
              <a:rPr lang="en-US" sz="2000" b="1" spc="-5" dirty="0">
                <a:latin typeface="Arial" panose="020B0604020202020204" pitchFamily="34" charset="0"/>
                <a:cs typeface="Arial" panose="020B0604020202020204" pitchFamily="34" charset="0"/>
              </a:rPr>
              <a:t>to 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re-enroll</a:t>
            </a:r>
            <a:r>
              <a:rPr lang="en-US" sz="2000" b="1" spc="-3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spc="-5" dirty="0">
                <a:latin typeface="Arial" panose="020B0604020202020204" pitchFamily="34" charset="0"/>
                <a:cs typeface="Arial" panose="020B0604020202020204" pitchFamily="34" charset="0"/>
              </a:rPr>
              <a:t>annually?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63575" marR="10795" lvl="1" indent="-285750">
              <a:lnSpc>
                <a:spcPct val="100000"/>
              </a:lnSpc>
              <a:spcBef>
                <a:spcPts val="439"/>
              </a:spcBef>
              <a:buClr>
                <a:srgbClr val="0F6FC6"/>
              </a:buClr>
              <a:buSzPct val="80555"/>
              <a:buFont typeface="Courier New" panose="02070309020205020404" pitchFamily="49" charset="0"/>
              <a:buChar char="o"/>
              <a:tabLst>
                <a:tab pos="652145" algn="l"/>
                <a:tab pos="652780" algn="l"/>
              </a:tabLst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You </a:t>
            </a:r>
            <a:r>
              <a:rPr lang="en-US" sz="2000" spc="-5" dirty="0">
                <a:latin typeface="Arial" panose="020B0604020202020204" pitchFamily="34" charset="0"/>
                <a:cs typeface="Arial" panose="020B0604020202020204" pitchFamily="34" charset="0"/>
              </a:rPr>
              <a:t>do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not need </a:t>
            </a:r>
            <a:r>
              <a:rPr lang="en-US" sz="2000" spc="-5" dirty="0">
                <a:latin typeface="Arial" panose="020B0604020202020204" pitchFamily="34" charset="0"/>
                <a:cs typeface="Arial" panose="020B0604020202020204" pitchFamily="34" charset="0"/>
              </a:rPr>
              <a:t>to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reenroll; </a:t>
            </a:r>
            <a:r>
              <a:rPr lang="en-US" sz="2000" spc="-5" dirty="0">
                <a:latin typeface="Arial" panose="020B0604020202020204" pitchFamily="34" charset="0"/>
                <a:cs typeface="Arial" panose="020B0604020202020204" pitchFamily="34" charset="0"/>
              </a:rPr>
              <a:t>this election would continue until 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you </a:t>
            </a:r>
            <a:r>
              <a:rPr lang="en-US" sz="2000" spc="-5" dirty="0">
                <a:latin typeface="Arial" panose="020B0604020202020204" pitchFamily="34" charset="0"/>
                <a:cs typeface="Arial" panose="020B0604020202020204" pitchFamily="34" charset="0"/>
              </a:rPr>
              <a:t>actively stop</a:t>
            </a:r>
            <a:r>
              <a:rPr lang="en-US" sz="2000" spc="-1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spc="-5" dirty="0">
                <a:latin typeface="Arial" panose="020B0604020202020204" pitchFamily="34" charset="0"/>
                <a:cs typeface="Arial" panose="020B0604020202020204" pitchFamily="34" charset="0"/>
              </a:rPr>
              <a:t>it.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54965" marR="768350" indent="-342900">
              <a:lnSpc>
                <a:spcPct val="100000"/>
              </a:lnSpc>
              <a:buClr>
                <a:srgbClr val="0F6FC6"/>
              </a:buClr>
              <a:buSzPct val="70000"/>
              <a:buFont typeface="Courier New" panose="02070309020205020404" pitchFamily="49" charset="0"/>
              <a:buChar char="o"/>
              <a:tabLst>
                <a:tab pos="287020" algn="l"/>
              </a:tabLst>
            </a:pPr>
            <a:r>
              <a:rPr lang="en-US" sz="2000" b="1" spc="-5" dirty="0">
                <a:latin typeface="Arial" panose="020B0604020202020204" pitchFamily="34" charset="0"/>
                <a:cs typeface="Arial" panose="020B0604020202020204" pitchFamily="34" charset="0"/>
              </a:rPr>
              <a:t>How 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are my benefit </a:t>
            </a:r>
            <a:r>
              <a:rPr lang="en-US" sz="2000" b="1" spc="-5" dirty="0">
                <a:latin typeface="Arial" panose="020B0604020202020204" pitchFamily="34" charset="0"/>
                <a:cs typeface="Arial" panose="020B0604020202020204" pitchFamily="34" charset="0"/>
              </a:rPr>
              <a:t>deductions taken 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from my Deferred Pay</a:t>
            </a:r>
            <a:r>
              <a:rPr lang="en-US" sz="2000" b="1" spc="-4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spc="-5" dirty="0">
                <a:latin typeface="Arial" panose="020B0604020202020204" pitchFamily="34" charset="0"/>
                <a:cs typeface="Arial" panose="020B0604020202020204" pitchFamily="34" charset="0"/>
              </a:rPr>
              <a:t>Option?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63575" marR="5080" lvl="1" indent="-285750">
              <a:lnSpc>
                <a:spcPct val="100000"/>
              </a:lnSpc>
              <a:spcBef>
                <a:spcPts val="440"/>
              </a:spcBef>
              <a:buClr>
                <a:srgbClr val="0F6FC6"/>
              </a:buClr>
              <a:buSzPct val="80555"/>
              <a:buFont typeface="Courier New" panose="02070309020205020404" pitchFamily="49" charset="0"/>
              <a:buChar char="o"/>
              <a:tabLst>
                <a:tab pos="652145" algn="l"/>
                <a:tab pos="652780" algn="l"/>
              </a:tabLst>
            </a:pPr>
            <a:r>
              <a:rPr lang="en-US" sz="2000" spc="-5" dirty="0">
                <a:latin typeface="Arial" panose="020B0604020202020204" pitchFamily="34" charset="0"/>
                <a:cs typeface="Arial" panose="020B0604020202020204" pitchFamily="34" charset="0"/>
              </a:rPr>
              <a:t>Unlike being paid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over 9 </a:t>
            </a:r>
            <a:r>
              <a:rPr lang="en-US" sz="2000" spc="-5" dirty="0">
                <a:latin typeface="Arial" panose="020B0604020202020204" pitchFamily="34" charset="0"/>
                <a:cs typeface="Arial" panose="020B0604020202020204" pitchFamily="34" charset="0"/>
              </a:rPr>
              <a:t>months,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which </a:t>
            </a:r>
            <a:r>
              <a:rPr lang="en-US" sz="2000" spc="-5" dirty="0">
                <a:latin typeface="Arial" panose="020B0604020202020204" pitchFamily="34" charset="0"/>
                <a:cs typeface="Arial" panose="020B0604020202020204" pitchFamily="34" charset="0"/>
              </a:rPr>
              <a:t>requires double deductions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for </a:t>
            </a:r>
            <a:r>
              <a:rPr lang="en-US" sz="2000" spc="-5" dirty="0">
                <a:latin typeface="Arial" panose="020B0604020202020204" pitchFamily="34" charset="0"/>
                <a:cs typeface="Arial" panose="020B0604020202020204" pitchFamily="34" charset="0"/>
              </a:rPr>
              <a:t>benefits in the Spring to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cover </a:t>
            </a:r>
            <a:r>
              <a:rPr lang="en-US" sz="2000" spc="-5" dirty="0">
                <a:latin typeface="Arial" panose="020B0604020202020204" pitchFamily="34" charset="0"/>
                <a:cs typeface="Arial" panose="020B0604020202020204" pitchFamily="34" charset="0"/>
              </a:rPr>
              <a:t>the summer  months,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when </a:t>
            </a:r>
            <a:r>
              <a:rPr lang="en-US" sz="2000" spc="-5" dirty="0">
                <a:latin typeface="Arial" panose="020B0604020202020204" pitchFamily="34" charset="0"/>
                <a:cs typeface="Arial" panose="020B0604020202020204" pitchFamily="34" charset="0"/>
              </a:rPr>
              <a:t>enrolled in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Deferred </a:t>
            </a:r>
            <a:r>
              <a:rPr lang="en-US" sz="2000" spc="-5" dirty="0">
                <a:latin typeface="Arial" panose="020B0604020202020204" pitchFamily="34" charset="0"/>
                <a:cs typeface="Arial" panose="020B0604020202020204" pitchFamily="34" charset="0"/>
              </a:rPr>
              <a:t>Pay deductions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occur each </a:t>
            </a:r>
            <a:r>
              <a:rPr lang="en-US" sz="2000" spc="-5" dirty="0">
                <a:latin typeface="Arial" panose="020B0604020202020204" pitchFamily="34" charset="0"/>
                <a:cs typeface="Arial" panose="020B0604020202020204" pitchFamily="34" charset="0"/>
              </a:rPr>
              <a:t>month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for next </a:t>
            </a:r>
            <a:r>
              <a:rPr lang="en-US" sz="2000" spc="-5" dirty="0">
                <a:latin typeface="Arial" panose="020B0604020202020204" pitchFamily="34" charset="0"/>
                <a:cs typeface="Arial" panose="020B0604020202020204" pitchFamily="34" charset="0"/>
              </a:rPr>
              <a:t>month’s benefits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coverage </a:t>
            </a:r>
            <a:r>
              <a:rPr lang="en-US" sz="2000" spc="-5" dirty="0">
                <a:latin typeface="Arial" panose="020B0604020202020204" pitchFamily="34" charset="0"/>
                <a:cs typeface="Arial" panose="020B0604020202020204" pitchFamily="34" charset="0"/>
              </a:rPr>
              <a:t>with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no </a:t>
            </a:r>
            <a:r>
              <a:rPr lang="en-US" sz="2000" spc="-5" dirty="0">
                <a:latin typeface="Arial" panose="020B0604020202020204" pitchFamily="34" charset="0"/>
                <a:cs typeface="Arial" panose="020B0604020202020204" pitchFamily="34" charset="0"/>
              </a:rPr>
              <a:t>double deductions. Deductions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for </a:t>
            </a:r>
            <a:r>
              <a:rPr lang="en-US" sz="2000" spc="-5" dirty="0">
                <a:latin typeface="Arial" panose="020B0604020202020204" pitchFamily="34" charset="0"/>
                <a:cs typeface="Arial" panose="020B0604020202020204" pitchFamily="34" charset="0"/>
              </a:rPr>
              <a:t>insurance at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therefore </a:t>
            </a:r>
            <a:r>
              <a:rPr lang="en-US" sz="2000" spc="-5" dirty="0">
                <a:latin typeface="Arial" panose="020B0604020202020204" pitchFamily="34" charset="0"/>
                <a:cs typeface="Arial" panose="020B0604020202020204" pitchFamily="34" charset="0"/>
              </a:rPr>
              <a:t>taken over twelve</a:t>
            </a:r>
            <a:r>
              <a:rPr lang="en-US" sz="2000" spc="-1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spc="-5" dirty="0">
                <a:latin typeface="Arial" panose="020B0604020202020204" pitchFamily="34" charset="0"/>
                <a:cs typeface="Arial" panose="020B0604020202020204" pitchFamily="34" charset="0"/>
              </a:rPr>
              <a:t>months.</a:t>
            </a:r>
          </a:p>
          <a:p>
            <a:pPr marL="354965" marR="216535" indent="-342900">
              <a:lnSpc>
                <a:spcPct val="100000"/>
              </a:lnSpc>
              <a:spcBef>
                <a:spcPts val="580"/>
              </a:spcBef>
              <a:buClr>
                <a:srgbClr val="0F6FC6"/>
              </a:buClr>
              <a:buSzPct val="70000"/>
              <a:buFont typeface="Courier New" panose="02070309020205020404" pitchFamily="49" charset="0"/>
              <a:buChar char="o"/>
              <a:tabLst>
                <a:tab pos="287020" algn="l"/>
              </a:tabLst>
            </a:pPr>
            <a:r>
              <a:rPr lang="en-US" sz="2000" b="1" spc="-5" dirty="0">
                <a:latin typeface="Arial" panose="020B0604020202020204" pitchFamily="34" charset="0"/>
                <a:cs typeface="Arial" panose="020B0604020202020204" pitchFamily="34" charset="0"/>
              </a:rPr>
              <a:t>If 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I enroll </a:t>
            </a:r>
            <a:r>
              <a:rPr lang="en-US" sz="2000" b="1" spc="-5" dirty="0">
                <a:latin typeface="Arial" panose="020B0604020202020204" pitchFamily="34" charset="0"/>
                <a:cs typeface="Arial" panose="020B0604020202020204" pitchFamily="34" charset="0"/>
              </a:rPr>
              <a:t>and then 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decide </a:t>
            </a:r>
            <a:r>
              <a:rPr lang="en-US" sz="2000" b="1" spc="-5" dirty="0">
                <a:latin typeface="Arial" panose="020B0604020202020204" pitchFamily="34" charset="0"/>
                <a:cs typeface="Arial" panose="020B0604020202020204" pitchFamily="34" charset="0"/>
              </a:rPr>
              <a:t>that 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I do </a:t>
            </a:r>
            <a:r>
              <a:rPr lang="en-US" sz="2000" b="1" spc="-5" dirty="0">
                <a:latin typeface="Arial" panose="020B0604020202020204" pitchFamily="34" charset="0"/>
                <a:cs typeface="Arial" panose="020B0604020202020204" pitchFamily="34" charset="0"/>
              </a:rPr>
              <a:t>not want to  participate 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in </a:t>
            </a:r>
            <a:r>
              <a:rPr lang="en-US" sz="2000" b="1" spc="-5" dirty="0"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Deferred Pay </a:t>
            </a:r>
            <a:r>
              <a:rPr lang="en-US" sz="2000" b="1" spc="-5" dirty="0">
                <a:latin typeface="Arial" panose="020B0604020202020204" pitchFamily="34" charset="0"/>
                <a:cs typeface="Arial" panose="020B0604020202020204" pitchFamily="34" charset="0"/>
              </a:rPr>
              <a:t>Option, 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can I</a:t>
            </a:r>
            <a:r>
              <a:rPr lang="en-US" sz="2000" b="1" spc="-5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stop?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63575" marR="5080" lvl="1" indent="-285750">
              <a:lnSpc>
                <a:spcPct val="100000"/>
              </a:lnSpc>
              <a:spcBef>
                <a:spcPts val="425"/>
              </a:spcBef>
              <a:buClr>
                <a:srgbClr val="0F6FC6"/>
              </a:buClr>
              <a:buSzPct val="80555"/>
              <a:buFont typeface="Courier New" panose="02070309020205020404" pitchFamily="49" charset="0"/>
              <a:buChar char="o"/>
              <a:tabLst>
                <a:tab pos="652145" algn="l"/>
                <a:tab pos="652780" algn="l"/>
              </a:tabLst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Once you </a:t>
            </a:r>
            <a:r>
              <a:rPr lang="en-US" sz="2000" spc="-5" dirty="0">
                <a:latin typeface="Arial" panose="020B0604020202020204" pitchFamily="34" charset="0"/>
                <a:cs typeface="Arial" panose="020B0604020202020204" pitchFamily="34" charset="0"/>
              </a:rPr>
              <a:t>are enrolled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you </a:t>
            </a:r>
            <a:r>
              <a:rPr lang="en-US" sz="2000" spc="-5" dirty="0">
                <a:latin typeface="Arial" panose="020B0604020202020204" pitchFamily="34" charset="0"/>
                <a:cs typeface="Arial" panose="020B0604020202020204" pitchFamily="34" charset="0"/>
              </a:rPr>
              <a:t>are required to continue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for </a:t>
            </a:r>
            <a:r>
              <a:rPr lang="en-US" sz="2000" spc="-5" dirty="0">
                <a:latin typeface="Arial" panose="020B0604020202020204" pitchFamily="34" charset="0"/>
                <a:cs typeface="Arial" panose="020B0604020202020204" pitchFamily="34" charset="0"/>
              </a:rPr>
              <a:t>the full 12 months (August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en-US" sz="2000" spc="-5" dirty="0">
                <a:latin typeface="Arial" panose="020B0604020202020204" pitchFamily="34" charset="0"/>
                <a:cs typeface="Arial" panose="020B0604020202020204" pitchFamily="34" charset="0"/>
              </a:rPr>
              <a:t>August).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63575" marR="5080" lvl="1" indent="-285750">
              <a:lnSpc>
                <a:spcPct val="100000"/>
              </a:lnSpc>
              <a:spcBef>
                <a:spcPts val="440"/>
              </a:spcBef>
              <a:buClr>
                <a:srgbClr val="0F6FC6"/>
              </a:buClr>
              <a:buSzPct val="80555"/>
              <a:buFont typeface="Courier New" panose="02070309020205020404" pitchFamily="49" charset="0"/>
              <a:buChar char="o"/>
              <a:tabLst>
                <a:tab pos="652145" algn="l"/>
                <a:tab pos="652780" algn="l"/>
              </a:tabLst>
            </a:pP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4529162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2">
            <a:extLst>
              <a:ext uri="{FF2B5EF4-FFF2-40B4-BE49-F238E27FC236}">
                <a16:creationId xmlns:a16="http://schemas.microsoft.com/office/drawing/2014/main" id="{741BCE36-6B2A-CC45-9F54-87443053AA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97158" y="155885"/>
            <a:ext cx="6565578" cy="462647"/>
          </a:xfrm>
        </p:spPr>
        <p:txBody>
          <a:bodyPr/>
          <a:lstStyle/>
          <a:p>
            <a:r>
              <a:rPr lang="en-US" dirty="0"/>
              <a:t>Q&amp;A – Page 3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39C5868C-1604-8443-8317-8DF6FE50DB1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7579" y="920134"/>
            <a:ext cx="8168841" cy="5255378"/>
          </a:xfrm>
        </p:spPr>
        <p:txBody>
          <a:bodyPr/>
          <a:lstStyle/>
          <a:p>
            <a:pPr marL="393700" indent="-342900">
              <a:lnSpc>
                <a:spcPct val="100000"/>
              </a:lnSpc>
              <a:spcBef>
                <a:spcPts val="105"/>
              </a:spcBef>
              <a:buClr>
                <a:srgbClr val="0F6FC6"/>
              </a:buClr>
              <a:buSzPct val="70000"/>
              <a:buFont typeface="Courier New" panose="02070309020205020404" pitchFamily="49" charset="0"/>
              <a:buChar char="o"/>
              <a:tabLst>
                <a:tab pos="325120" algn="l"/>
              </a:tabLst>
            </a:pPr>
            <a:r>
              <a:rPr lang="en-US" sz="2000" b="1" spc="-5" dirty="0">
                <a:latin typeface="Arial" panose="020B0604020202020204" pitchFamily="34" charset="0"/>
                <a:cs typeface="Arial" panose="020B0604020202020204" pitchFamily="34" charset="0"/>
              </a:rPr>
              <a:t>How 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could I stop </a:t>
            </a:r>
            <a:r>
              <a:rPr lang="en-US" sz="2000" b="1" spc="-5" dirty="0"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Deferred Pay</a:t>
            </a:r>
            <a:r>
              <a:rPr lang="en-US" sz="2000" b="1" spc="-6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spc="-5" dirty="0">
                <a:latin typeface="Arial" panose="020B0604020202020204" pitchFamily="34" charset="0"/>
                <a:cs typeface="Arial" panose="020B0604020202020204" pitchFamily="34" charset="0"/>
              </a:rPr>
              <a:t>Option?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58825" marR="355600" lvl="1" indent="-342900">
              <a:lnSpc>
                <a:spcPct val="100000"/>
              </a:lnSpc>
              <a:spcBef>
                <a:spcPts val="434"/>
              </a:spcBef>
              <a:buClr>
                <a:srgbClr val="0F6FC6"/>
              </a:buClr>
              <a:buSzPct val="80555"/>
              <a:buFont typeface="Courier New" panose="02070309020205020404" pitchFamily="49" charset="0"/>
              <a:buChar char="o"/>
              <a:tabLst>
                <a:tab pos="690245" algn="l"/>
                <a:tab pos="690880" algn="l"/>
                <a:tab pos="4352925" algn="l"/>
              </a:tabLst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You </a:t>
            </a:r>
            <a:r>
              <a:rPr lang="en-US" sz="2000" spc="-5" dirty="0">
                <a:latin typeface="Arial" panose="020B0604020202020204" pitchFamily="34" charset="0"/>
                <a:cs typeface="Arial" panose="020B0604020202020204" pitchFamily="34" charset="0"/>
              </a:rPr>
              <a:t>would be able to stop this election during open  enrollment,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March </a:t>
            </a:r>
            <a:r>
              <a:rPr lang="en-US" sz="2000" spc="-5" dirty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en-US" sz="2000" spc="-7" baseline="25462" dirty="0">
                <a:latin typeface="Arial" panose="020B0604020202020204" pitchFamily="34" charset="0"/>
                <a:cs typeface="Arial" panose="020B0604020202020204" pitchFamily="34" charset="0"/>
              </a:rPr>
              <a:t>st 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–</a:t>
            </a:r>
            <a:r>
              <a:rPr lang="en-US" sz="2000" spc="-14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spc="-5" dirty="0">
                <a:latin typeface="Arial" panose="020B0604020202020204" pitchFamily="34" charset="0"/>
                <a:cs typeface="Arial" panose="020B0604020202020204" pitchFamily="34" charset="0"/>
              </a:rPr>
              <a:t>June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spc="-5" dirty="0">
                <a:latin typeface="Arial" panose="020B0604020202020204" pitchFamily="34" charset="0"/>
                <a:cs typeface="Arial" panose="020B0604020202020204" pitchFamily="34" charset="0"/>
              </a:rPr>
              <a:t>30</a:t>
            </a:r>
            <a:r>
              <a:rPr lang="en-US" sz="2000" spc="-7" baseline="25462" dirty="0">
                <a:latin typeface="Arial" panose="020B0604020202020204" pitchFamily="34" charset="0"/>
                <a:cs typeface="Arial" panose="020B0604020202020204" pitchFamily="34" charset="0"/>
              </a:rPr>
              <a:t>th	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each year. To </a:t>
            </a:r>
            <a:r>
              <a:rPr lang="en-US" sz="2000" spc="-5" dirty="0">
                <a:latin typeface="Arial" panose="020B0604020202020204" pitchFamily="34" charset="0"/>
                <a:cs typeface="Arial" panose="020B0604020202020204" pitchFamily="34" charset="0"/>
              </a:rPr>
              <a:t>stop this  election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you </a:t>
            </a:r>
            <a:r>
              <a:rPr lang="en-US" sz="2000" spc="-5" dirty="0">
                <a:latin typeface="Arial" panose="020B0604020202020204" pitchFamily="34" charset="0"/>
                <a:cs typeface="Arial" panose="020B0604020202020204" pitchFamily="34" charset="0"/>
              </a:rPr>
              <a:t>would fill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out </a:t>
            </a:r>
            <a:r>
              <a:rPr lang="en-US" sz="2000" spc="-5" dirty="0">
                <a:latin typeface="Arial" panose="020B0604020202020204" pitchFamily="34" charset="0"/>
                <a:cs typeface="Arial" panose="020B0604020202020204" pitchFamily="34" charset="0"/>
              </a:rPr>
              <a:t>the “Request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for </a:t>
            </a:r>
            <a:r>
              <a:rPr lang="en-US" sz="2000" spc="-5" dirty="0">
                <a:latin typeface="Arial" panose="020B0604020202020204" pitchFamily="34" charset="0"/>
                <a:cs typeface="Arial" panose="020B0604020202020204" pitchFamily="34" charset="0"/>
              </a:rPr>
              <a:t>Termination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of  </a:t>
            </a:r>
            <a:r>
              <a:rPr lang="en-US" sz="2000" spc="-5" dirty="0">
                <a:latin typeface="Arial" panose="020B0604020202020204" pitchFamily="34" charset="0"/>
                <a:cs typeface="Arial" panose="020B0604020202020204" pitchFamily="34" charset="0"/>
              </a:rPr>
              <a:t>Nine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Month </a:t>
            </a:r>
            <a:r>
              <a:rPr lang="en-US" sz="2000" spc="-5" dirty="0">
                <a:latin typeface="Arial" panose="020B0604020202020204" pitchFamily="34" charset="0"/>
                <a:cs typeface="Arial" panose="020B0604020202020204" pitchFamily="34" charset="0"/>
              </a:rPr>
              <a:t>Faculty Pay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over </a:t>
            </a:r>
            <a:r>
              <a:rPr lang="en-US" sz="2000" spc="-5" dirty="0">
                <a:latin typeface="Arial" panose="020B0604020202020204" pitchFamily="34" charset="0"/>
                <a:cs typeface="Arial" panose="020B0604020202020204" pitchFamily="34" charset="0"/>
              </a:rPr>
              <a:t>12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Months </a:t>
            </a:r>
            <a:r>
              <a:rPr lang="en-US" sz="2000" spc="-5" dirty="0">
                <a:latin typeface="Arial" panose="020B0604020202020204" pitchFamily="34" charset="0"/>
                <a:cs typeface="Arial" panose="020B0604020202020204" pitchFamily="34" charset="0"/>
              </a:rPr>
              <a:t>Plan”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form. </a:t>
            </a:r>
            <a:r>
              <a:rPr lang="en-US" sz="2000" spc="-5" dirty="0">
                <a:latin typeface="Arial" panose="020B0604020202020204" pitchFamily="34" charset="0"/>
                <a:cs typeface="Arial" panose="020B0604020202020204" pitchFamily="34" charset="0"/>
              </a:rPr>
              <a:t>Forms  would be </a:t>
            </a:r>
            <a:r>
              <a:rPr lang="en-US" sz="2000" spc="-10" dirty="0">
                <a:latin typeface="Arial" panose="020B0604020202020204" pitchFamily="34" charset="0"/>
                <a:cs typeface="Arial" panose="020B0604020202020204" pitchFamily="34" charset="0"/>
              </a:rPr>
              <a:t>available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on </a:t>
            </a:r>
            <a:r>
              <a:rPr lang="en-US" sz="2000" spc="-5" dirty="0">
                <a:latin typeface="Arial" panose="020B0604020202020204" pitchFamily="34" charset="0"/>
                <a:cs typeface="Arial" panose="020B0604020202020204" pitchFamily="34" charset="0"/>
              </a:rPr>
              <a:t>HR’s website. This would have to be  completed by June </a:t>
            </a:r>
            <a:r>
              <a:rPr lang="en-US" sz="2000" spc="-10" dirty="0">
                <a:latin typeface="Arial" panose="020B0604020202020204" pitchFamily="34" charset="0"/>
                <a:cs typeface="Arial" panose="020B0604020202020204" pitchFamily="34" charset="0"/>
              </a:rPr>
              <a:t>30th</a:t>
            </a:r>
            <a:r>
              <a:rPr lang="en-US" sz="2000" spc="2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aseline="25462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393065" marR="657225" indent="-342900">
              <a:lnSpc>
                <a:spcPct val="100000"/>
              </a:lnSpc>
              <a:spcBef>
                <a:spcPts val="595"/>
              </a:spcBef>
              <a:buClr>
                <a:srgbClr val="0F6FC6"/>
              </a:buClr>
              <a:buSzPct val="70000"/>
              <a:buFont typeface="Courier New" panose="02070309020205020404" pitchFamily="49" charset="0"/>
              <a:buChar char="o"/>
              <a:tabLst>
                <a:tab pos="398145" algn="l"/>
                <a:tab pos="398780" algn="l"/>
              </a:tabLst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What if I separate from UWF or change from a</a:t>
            </a:r>
            <a:r>
              <a:rPr lang="en-US" sz="2000" b="1" spc="-11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9  </a:t>
            </a:r>
            <a:r>
              <a:rPr lang="en-US" sz="2000" b="1" spc="-5" dirty="0">
                <a:latin typeface="Arial" panose="020B0604020202020204" pitchFamily="34" charset="0"/>
                <a:cs typeface="Arial" panose="020B0604020202020204" pitchFamily="34" charset="0"/>
              </a:rPr>
              <a:t>month faculty 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member </a:t>
            </a:r>
            <a:r>
              <a:rPr lang="en-US" sz="2000" b="1" spc="-5" dirty="0">
                <a:latin typeface="Arial" panose="020B0604020202020204" pitchFamily="34" charset="0"/>
                <a:cs typeface="Arial" panose="020B0604020202020204" pitchFamily="34" charset="0"/>
              </a:rPr>
              <a:t>to 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a 12 </a:t>
            </a:r>
            <a:r>
              <a:rPr lang="en-US" sz="2000" b="1" spc="-5" dirty="0">
                <a:latin typeface="Arial" panose="020B0604020202020204" pitchFamily="34" charset="0"/>
                <a:cs typeface="Arial" panose="020B0604020202020204" pitchFamily="34" charset="0"/>
              </a:rPr>
              <a:t>month faculty 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member prior </a:t>
            </a:r>
            <a:r>
              <a:rPr lang="en-US" sz="2000" b="1" spc="-5" dirty="0">
                <a:latin typeface="Arial" panose="020B0604020202020204" pitchFamily="34" charset="0"/>
                <a:cs typeface="Arial" panose="020B0604020202020204" pitchFamily="34" charset="0"/>
              </a:rPr>
              <a:t>to the 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end </a:t>
            </a:r>
            <a:r>
              <a:rPr lang="en-US" sz="2000" b="1" spc="-5" dirty="0">
                <a:latin typeface="Arial" panose="020B0604020202020204" pitchFamily="34" charset="0"/>
                <a:cs typeface="Arial" panose="020B0604020202020204" pitchFamily="34" charset="0"/>
              </a:rPr>
              <a:t>of 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summer </a:t>
            </a:r>
            <a:r>
              <a:rPr lang="en-US" sz="2000" b="1" spc="-5" dirty="0">
                <a:latin typeface="Arial" panose="020B0604020202020204" pitchFamily="34" charset="0"/>
                <a:cs typeface="Arial" panose="020B0604020202020204" pitchFamily="34" charset="0"/>
              </a:rPr>
              <a:t>when the 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deferred </a:t>
            </a:r>
            <a:r>
              <a:rPr lang="en-US" sz="2000" b="1" spc="-5" dirty="0">
                <a:latin typeface="Arial" panose="020B0604020202020204" pitchFamily="34" charset="0"/>
                <a:cs typeface="Arial" panose="020B0604020202020204" pitchFamily="34" charset="0"/>
              </a:rPr>
              <a:t>pay would be 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made </a:t>
            </a:r>
            <a:r>
              <a:rPr lang="en-US" sz="2000" b="1" spc="-5" dirty="0">
                <a:latin typeface="Arial" panose="020B0604020202020204" pitchFamily="34" charset="0"/>
                <a:cs typeface="Arial" panose="020B0604020202020204" pitchFamily="34" charset="0"/>
              </a:rPr>
              <a:t>to</a:t>
            </a:r>
            <a:r>
              <a:rPr lang="en-US" sz="2000" b="1" spc="-2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me?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58825" marR="55880" lvl="1" indent="-342900">
              <a:lnSpc>
                <a:spcPct val="100000"/>
              </a:lnSpc>
              <a:spcBef>
                <a:spcPts val="440"/>
              </a:spcBef>
              <a:buClr>
                <a:srgbClr val="0F6FC6"/>
              </a:buClr>
              <a:buSzPct val="80555"/>
              <a:buFont typeface="Courier New" panose="02070309020205020404" pitchFamily="49" charset="0"/>
              <a:buChar char="o"/>
              <a:tabLst>
                <a:tab pos="690245" algn="l"/>
                <a:tab pos="690880" algn="l"/>
              </a:tabLst>
            </a:pPr>
            <a:r>
              <a:rPr lang="en-US" sz="2000" spc="-5" dirty="0">
                <a:latin typeface="Arial" panose="020B0604020202020204" pitchFamily="34" charset="0"/>
                <a:cs typeface="Arial" panose="020B0604020202020204" pitchFamily="34" charset="0"/>
              </a:rPr>
              <a:t>If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you </a:t>
            </a:r>
            <a:r>
              <a:rPr lang="en-US" sz="2000" spc="-5" dirty="0">
                <a:latin typeface="Arial" panose="020B0604020202020204" pitchFamily="34" charset="0"/>
                <a:cs typeface="Arial" panose="020B0604020202020204" pitchFamily="34" charset="0"/>
              </a:rPr>
              <a:t>separate,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HR </a:t>
            </a:r>
            <a:r>
              <a:rPr lang="en-US" sz="2000" spc="-5" dirty="0">
                <a:latin typeface="Arial" panose="020B0604020202020204" pitchFamily="34" charset="0"/>
                <a:cs typeface="Arial" panose="020B0604020202020204" pitchFamily="34" charset="0"/>
              </a:rPr>
              <a:t>and the Controller would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conduct </a:t>
            </a:r>
            <a:r>
              <a:rPr lang="en-US" sz="2000" spc="-5" dirty="0">
                <a:latin typeface="Arial" panose="020B0604020202020204" pitchFamily="34" charset="0"/>
                <a:cs typeface="Arial" panose="020B0604020202020204" pitchFamily="34" charset="0"/>
              </a:rPr>
              <a:t>an audit 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of your record </a:t>
            </a:r>
            <a:r>
              <a:rPr lang="en-US" sz="2000" spc="-5" dirty="0">
                <a:latin typeface="Arial" panose="020B0604020202020204" pitchFamily="34" charset="0"/>
                <a:cs typeface="Arial" panose="020B0604020202020204" pitchFamily="34" charset="0"/>
              </a:rPr>
              <a:t>upon separation and the money already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deferred </a:t>
            </a:r>
            <a:r>
              <a:rPr lang="en-US" sz="2000" spc="-5" dirty="0">
                <a:latin typeface="Arial" panose="020B0604020202020204" pitchFamily="34" charset="0"/>
                <a:cs typeface="Arial" panose="020B0604020202020204" pitchFamily="34" charset="0"/>
              </a:rPr>
              <a:t>would be paid to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you </a:t>
            </a:r>
            <a:r>
              <a:rPr lang="en-US" sz="2000" spc="-5" dirty="0">
                <a:latin typeface="Arial" panose="020B0604020202020204" pitchFamily="34" charset="0"/>
                <a:cs typeface="Arial" panose="020B0604020202020204" pitchFamily="34" charset="0"/>
              </a:rPr>
              <a:t>in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a </a:t>
            </a:r>
            <a:r>
              <a:rPr lang="en-US" sz="2000" spc="-5" dirty="0">
                <a:latin typeface="Arial" panose="020B0604020202020204" pitchFamily="34" charset="0"/>
                <a:cs typeface="Arial" panose="020B0604020202020204" pitchFamily="34" charset="0"/>
              </a:rPr>
              <a:t>lump sum payment.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You </a:t>
            </a:r>
            <a:r>
              <a:rPr lang="en-US" sz="2000" spc="-5" dirty="0">
                <a:latin typeface="Arial" panose="020B0604020202020204" pitchFamily="34" charset="0"/>
                <a:cs typeface="Arial" panose="020B0604020202020204" pitchFamily="34" charset="0"/>
              </a:rPr>
              <a:t>would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not </a:t>
            </a:r>
            <a:r>
              <a:rPr lang="en-US" sz="2000" spc="-5" dirty="0">
                <a:latin typeface="Arial" panose="020B0604020202020204" pitchFamily="34" charset="0"/>
                <a:cs typeface="Arial" panose="020B0604020202020204" pitchFamily="34" charset="0"/>
              </a:rPr>
              <a:t>forfeit the funds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– </a:t>
            </a:r>
            <a:r>
              <a:rPr lang="en-US" sz="2000" spc="-5" dirty="0">
                <a:latin typeface="Arial" panose="020B0604020202020204" pitchFamily="34" charset="0"/>
                <a:cs typeface="Arial" panose="020B0604020202020204" pitchFamily="34" charset="0"/>
              </a:rPr>
              <a:t>it is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your</a:t>
            </a:r>
            <a:r>
              <a:rPr lang="en-US" sz="2000" spc="-2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money!</a:t>
            </a:r>
          </a:p>
          <a:p>
            <a:pPr marL="758825" marR="78740" lvl="1" indent="-342900">
              <a:lnSpc>
                <a:spcPct val="100000"/>
              </a:lnSpc>
              <a:spcBef>
                <a:spcPts val="430"/>
              </a:spcBef>
              <a:buClr>
                <a:srgbClr val="0F6FC6"/>
              </a:buClr>
              <a:buSzPct val="80555"/>
              <a:buFont typeface="Courier New" panose="02070309020205020404" pitchFamily="49" charset="0"/>
              <a:buChar char="o"/>
              <a:tabLst>
                <a:tab pos="690245" algn="l"/>
                <a:tab pos="690880" algn="l"/>
              </a:tabLst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You </a:t>
            </a:r>
            <a:r>
              <a:rPr lang="en-US" sz="2000" spc="-5" dirty="0">
                <a:latin typeface="Arial" panose="020B0604020202020204" pitchFamily="34" charset="0"/>
                <a:cs typeface="Arial" panose="020B0604020202020204" pitchFamily="34" charset="0"/>
              </a:rPr>
              <a:t>would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receive your deferred </a:t>
            </a:r>
            <a:r>
              <a:rPr lang="en-US" sz="2000" spc="-5" dirty="0">
                <a:latin typeface="Arial" panose="020B0604020202020204" pitchFamily="34" charset="0"/>
                <a:cs typeface="Arial" panose="020B0604020202020204" pitchFamily="34" charset="0"/>
              </a:rPr>
              <a:t>pay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on </a:t>
            </a:r>
            <a:r>
              <a:rPr lang="en-US" sz="2000" spc="-5" dirty="0">
                <a:latin typeface="Arial" panose="020B0604020202020204" pitchFamily="34" charset="0"/>
                <a:cs typeface="Arial" panose="020B0604020202020204" pitchFamily="34" charset="0"/>
              </a:rPr>
              <a:t>the normal schedule if 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you move from a </a:t>
            </a:r>
            <a:r>
              <a:rPr lang="en-US" sz="2000" spc="-5" dirty="0">
                <a:latin typeface="Arial" panose="020B0604020202020204" pitchFamily="34" charset="0"/>
                <a:cs typeface="Arial" panose="020B0604020202020204" pitchFamily="34" charset="0"/>
              </a:rPr>
              <a:t>nine month to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a </a:t>
            </a:r>
            <a:r>
              <a:rPr lang="en-US" sz="2000" spc="-5" dirty="0">
                <a:latin typeface="Arial" panose="020B0604020202020204" pitchFamily="34" charset="0"/>
                <a:cs typeface="Arial" panose="020B0604020202020204" pitchFamily="34" charset="0"/>
              </a:rPr>
              <a:t>twelve month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contract </a:t>
            </a:r>
            <a:r>
              <a:rPr lang="en-US" sz="2000" spc="-5" dirty="0">
                <a:latin typeface="Arial" panose="020B0604020202020204" pitchFamily="34" charset="0"/>
                <a:cs typeface="Arial" panose="020B0604020202020204" pitchFamily="34" charset="0"/>
              </a:rPr>
              <a:t>after  the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end of </a:t>
            </a:r>
            <a:r>
              <a:rPr lang="en-US" sz="2000" spc="-5" dirty="0">
                <a:latin typeface="Arial" panose="020B0604020202020204" pitchFamily="34" charset="0"/>
                <a:cs typeface="Arial" panose="020B0604020202020204" pitchFamily="34" charset="0"/>
              </a:rPr>
              <a:t>the nine month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contract</a:t>
            </a:r>
            <a:r>
              <a:rPr lang="en-US" sz="2000" spc="-1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spc="-5" dirty="0">
                <a:latin typeface="Arial" panose="020B0604020202020204" pitchFamily="34" charset="0"/>
                <a:cs typeface="Arial" panose="020B0604020202020204" pitchFamily="34" charset="0"/>
              </a:rPr>
              <a:t>period.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262907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A09FCC65-6AE6-1545-BBF4-008427444B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Q&amp;A - Page 4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C966D755-EFF5-3347-A82D-477D5F2FE24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7579" y="1105192"/>
            <a:ext cx="8168841" cy="5136582"/>
          </a:xfrm>
        </p:spPr>
        <p:txBody>
          <a:bodyPr/>
          <a:lstStyle/>
          <a:p>
            <a:pPr marL="355600" indent="-342900">
              <a:lnSpc>
                <a:spcPct val="100000"/>
              </a:lnSpc>
              <a:spcBef>
                <a:spcPts val="95"/>
              </a:spcBef>
              <a:buClr>
                <a:srgbClr val="0F6FC6"/>
              </a:buClr>
              <a:buSzPct val="68181"/>
              <a:buFont typeface="Courier New" panose="02070309020205020404" pitchFamily="49" charset="0"/>
              <a:buChar char="o"/>
              <a:tabLst>
                <a:tab pos="287020" algn="l"/>
              </a:tabLst>
            </a:pPr>
            <a:r>
              <a:rPr lang="en-US" sz="2000" b="1" spc="-5" dirty="0">
                <a:latin typeface="Arial" panose="020B0604020202020204" pitchFamily="34" charset="0"/>
                <a:cs typeface="Arial" panose="020B0604020202020204" pitchFamily="34" charset="0"/>
              </a:rPr>
              <a:t>What if I receive a </a:t>
            </a:r>
            <a:r>
              <a:rPr lang="en-US" sz="2000" b="1" spc="-10" dirty="0">
                <a:latin typeface="Arial" panose="020B0604020202020204" pitchFamily="34" charset="0"/>
                <a:cs typeface="Arial" panose="020B0604020202020204" pitchFamily="34" charset="0"/>
              </a:rPr>
              <a:t>Summer</a:t>
            </a:r>
            <a:r>
              <a:rPr lang="en-US" sz="2000" b="1" spc="8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spc="-5" dirty="0">
                <a:latin typeface="Arial" panose="020B0604020202020204" pitchFamily="34" charset="0"/>
                <a:cs typeface="Arial" panose="020B0604020202020204" pitchFamily="34" charset="0"/>
              </a:rPr>
              <a:t>Contract?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20725" marR="260350" lvl="1" indent="-342900">
              <a:lnSpc>
                <a:spcPct val="100000"/>
              </a:lnSpc>
              <a:spcBef>
                <a:spcPts val="465"/>
              </a:spcBef>
              <a:buClr>
                <a:srgbClr val="0F6FC6"/>
              </a:buClr>
              <a:buSzPct val="78947"/>
              <a:buFont typeface="Courier New" panose="02070309020205020404" pitchFamily="49" charset="0"/>
              <a:buChar char="o"/>
              <a:tabLst>
                <a:tab pos="652145" algn="l"/>
                <a:tab pos="652780" algn="l"/>
              </a:tabLst>
            </a:pPr>
            <a:r>
              <a:rPr lang="en-US" sz="2000" spc="-5" dirty="0">
                <a:latin typeface="Arial" panose="020B0604020202020204" pitchFamily="34" charset="0"/>
                <a:cs typeface="Arial" panose="020B0604020202020204" pitchFamily="34" charset="0"/>
              </a:rPr>
              <a:t>Summer </a:t>
            </a:r>
            <a:r>
              <a:rPr lang="en-US" sz="2000" spc="-10" dirty="0">
                <a:latin typeface="Arial" panose="020B0604020202020204" pitchFamily="34" charset="0"/>
                <a:cs typeface="Arial" panose="020B0604020202020204" pitchFamily="34" charset="0"/>
              </a:rPr>
              <a:t>contracts </a:t>
            </a:r>
            <a:r>
              <a:rPr lang="en-US" sz="2000" spc="-5" dirty="0">
                <a:latin typeface="Arial" panose="020B0604020202020204" pitchFamily="34" charset="0"/>
                <a:cs typeface="Arial" panose="020B0604020202020204" pitchFamily="34" charset="0"/>
              </a:rPr>
              <a:t>would not affect your deferred pay  received in the </a:t>
            </a:r>
            <a:r>
              <a:rPr lang="en-US" sz="2000" spc="-10" dirty="0">
                <a:latin typeface="Arial" panose="020B0604020202020204" pitchFamily="34" charset="0"/>
                <a:cs typeface="Arial" panose="020B0604020202020204" pitchFamily="34" charset="0"/>
              </a:rPr>
              <a:t>summer. </a:t>
            </a:r>
            <a:r>
              <a:rPr lang="en-US" sz="2000" spc="-5" dirty="0">
                <a:latin typeface="Arial" panose="020B0604020202020204" pitchFamily="34" charset="0"/>
                <a:cs typeface="Arial" panose="020B0604020202020204" pitchFamily="34" charset="0"/>
              </a:rPr>
              <a:t>Additionally, you would receive your </a:t>
            </a:r>
            <a:r>
              <a:rPr lang="en-US" sz="2000" spc="-10" dirty="0">
                <a:latin typeface="Arial" panose="020B0604020202020204" pitchFamily="34" charset="0"/>
                <a:cs typeface="Arial" panose="020B0604020202020204" pitchFamily="34" charset="0"/>
              </a:rPr>
              <a:t>summer </a:t>
            </a:r>
            <a:r>
              <a:rPr lang="en-US" sz="2000" spc="-5" dirty="0">
                <a:latin typeface="Arial" panose="020B0604020202020204" pitchFamily="34" charset="0"/>
                <a:cs typeface="Arial" panose="020B0604020202020204" pitchFamily="34" charset="0"/>
              </a:rPr>
              <a:t>pay according </a:t>
            </a:r>
            <a:r>
              <a:rPr lang="en-US" sz="2000" spc="-10" dirty="0">
                <a:latin typeface="Arial" panose="020B0604020202020204" pitchFamily="34" charset="0"/>
                <a:cs typeface="Arial" panose="020B0604020202020204" pitchFamily="34" charset="0"/>
              </a:rPr>
              <a:t>to </a:t>
            </a:r>
            <a:r>
              <a:rPr lang="en-US" sz="2000" spc="-5" dirty="0"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lang="en-US" sz="2000" spc="-10" dirty="0">
                <a:latin typeface="Arial" panose="020B0604020202020204" pitchFamily="34" charset="0"/>
                <a:cs typeface="Arial" panose="020B0604020202020204" pitchFamily="34" charset="0"/>
              </a:rPr>
              <a:t>summer </a:t>
            </a:r>
            <a:r>
              <a:rPr lang="en-US" sz="2000" spc="-5" dirty="0">
                <a:latin typeface="Arial" panose="020B0604020202020204" pitchFamily="34" charset="0"/>
                <a:cs typeface="Arial" panose="020B0604020202020204" pitchFamily="34" charset="0"/>
              </a:rPr>
              <a:t>pay</a:t>
            </a:r>
            <a:r>
              <a:rPr lang="en-US" sz="2000" spc="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spc="-5" dirty="0">
                <a:latin typeface="Arial" panose="020B0604020202020204" pitchFamily="34" charset="0"/>
                <a:cs typeface="Arial" panose="020B0604020202020204" pitchFamily="34" charset="0"/>
              </a:rPr>
              <a:t>calendar.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54965" marR="1405255" indent="-342900">
              <a:lnSpc>
                <a:spcPct val="100000"/>
              </a:lnSpc>
              <a:buClr>
                <a:srgbClr val="0F6FC6"/>
              </a:buClr>
              <a:buSzPct val="68181"/>
              <a:buFont typeface="Courier New" panose="02070309020205020404" pitchFamily="49" charset="0"/>
              <a:buChar char="o"/>
              <a:tabLst>
                <a:tab pos="287020" algn="l"/>
              </a:tabLst>
            </a:pPr>
            <a:r>
              <a:rPr lang="en-US" sz="2000" b="1" spc="-5" dirty="0">
                <a:latin typeface="Arial" panose="020B0604020202020204" pitchFamily="34" charset="0"/>
                <a:cs typeface="Arial" panose="020B0604020202020204" pitchFamily="34" charset="0"/>
              </a:rPr>
              <a:t>What if I receive </a:t>
            </a:r>
            <a:r>
              <a:rPr lang="en-US" sz="2000" b="1" spc="-10" dirty="0">
                <a:latin typeface="Arial" panose="020B0604020202020204" pitchFamily="34" charset="0"/>
                <a:cs typeface="Arial" panose="020B0604020202020204" pitchFamily="34" charset="0"/>
              </a:rPr>
              <a:t>Overloads </a:t>
            </a:r>
            <a:r>
              <a:rPr lang="en-US" sz="2000" b="1" spc="-5" dirty="0">
                <a:latin typeface="Arial" panose="020B0604020202020204" pitchFamily="34" charset="0"/>
                <a:cs typeface="Arial" panose="020B0604020202020204" pitchFamily="34" charset="0"/>
              </a:rPr>
              <a:t>during the  academic year or over the</a:t>
            </a:r>
            <a:r>
              <a:rPr lang="en-US" sz="2000" b="1" spc="7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spc="-10" dirty="0">
                <a:latin typeface="Arial" panose="020B0604020202020204" pitchFamily="34" charset="0"/>
                <a:cs typeface="Arial" panose="020B0604020202020204" pitchFamily="34" charset="0"/>
              </a:rPr>
              <a:t>summer?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20725" marR="5080" lvl="1" indent="-342900">
              <a:lnSpc>
                <a:spcPct val="100000"/>
              </a:lnSpc>
              <a:spcBef>
                <a:spcPts val="490"/>
              </a:spcBef>
              <a:buClr>
                <a:srgbClr val="0F6FC6"/>
              </a:buClr>
              <a:buSzPct val="78947"/>
              <a:buFont typeface="Courier New" panose="02070309020205020404" pitchFamily="49" charset="0"/>
              <a:buChar char="o"/>
              <a:tabLst>
                <a:tab pos="652145" algn="l"/>
                <a:tab pos="652780" algn="l"/>
              </a:tabLst>
            </a:pPr>
            <a:r>
              <a:rPr lang="en-US" sz="2000" spc="-5" dirty="0">
                <a:latin typeface="Arial" panose="020B0604020202020204" pitchFamily="34" charset="0"/>
                <a:cs typeface="Arial" panose="020B0604020202020204" pitchFamily="34" charset="0"/>
              </a:rPr>
              <a:t>Overloads would be paid as they normally are - during the </a:t>
            </a:r>
            <a:r>
              <a:rPr lang="en-US" sz="2000" spc="-10" dirty="0">
                <a:latin typeface="Arial" panose="020B0604020202020204" pitchFamily="34" charset="0"/>
                <a:cs typeface="Arial" panose="020B0604020202020204" pitchFamily="34" charset="0"/>
              </a:rPr>
              <a:t>time </a:t>
            </a:r>
            <a:r>
              <a:rPr lang="en-US" sz="2000" spc="-5" dirty="0">
                <a:latin typeface="Arial" panose="020B0604020202020204" pitchFamily="34" charset="0"/>
                <a:cs typeface="Arial" panose="020B0604020202020204" pitchFamily="34" charset="0"/>
              </a:rPr>
              <a:t>the work is completed or the appointment information is </a:t>
            </a:r>
            <a:r>
              <a:rPr lang="en-US" sz="2000" spc="-10" dirty="0">
                <a:latin typeface="Arial" panose="020B0604020202020204" pitchFamily="34" charset="0"/>
                <a:cs typeface="Arial" panose="020B0604020202020204" pitchFamily="34" charset="0"/>
              </a:rPr>
              <a:t>submitted to </a:t>
            </a:r>
            <a:r>
              <a:rPr lang="en-US" sz="2000" spc="-5" dirty="0">
                <a:latin typeface="Arial" panose="020B0604020202020204" pitchFamily="34" charset="0"/>
                <a:cs typeface="Arial" panose="020B0604020202020204" pitchFamily="34" charset="0"/>
              </a:rPr>
              <a:t>HR, whichever one is</a:t>
            </a:r>
            <a:r>
              <a:rPr lang="en-US" sz="2000" spc="4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spc="-5" dirty="0">
                <a:latin typeface="Arial" panose="020B0604020202020204" pitchFamily="34" charset="0"/>
                <a:cs typeface="Arial" panose="020B0604020202020204" pitchFamily="34" charset="0"/>
              </a:rPr>
              <a:t>first.</a:t>
            </a:r>
          </a:p>
          <a:p>
            <a:pPr marL="354965" marR="5080" indent="-342900">
              <a:lnSpc>
                <a:spcPct val="100000"/>
              </a:lnSpc>
              <a:spcBef>
                <a:spcPts val="605"/>
              </a:spcBef>
              <a:buClr>
                <a:srgbClr val="0F6FC6"/>
              </a:buClr>
              <a:buSzPct val="68181"/>
              <a:buFont typeface="Courier New" panose="02070309020205020404" pitchFamily="49" charset="0"/>
              <a:buChar char="o"/>
              <a:tabLst>
                <a:tab pos="287020" algn="l"/>
              </a:tabLst>
            </a:pPr>
            <a:r>
              <a:rPr lang="en-US" sz="2000" b="1" spc="-5" dirty="0">
                <a:latin typeface="Arial" panose="020B0604020202020204" pitchFamily="34" charset="0"/>
                <a:cs typeface="Arial" panose="020B0604020202020204" pitchFamily="34" charset="0"/>
              </a:rPr>
              <a:t>What </a:t>
            </a:r>
            <a:r>
              <a:rPr lang="en-US" sz="2000" b="1" spc="-10" dirty="0">
                <a:latin typeface="Arial" panose="020B0604020202020204" pitchFamily="34" charset="0"/>
                <a:cs typeface="Arial" panose="020B0604020202020204" pitchFamily="34" charset="0"/>
              </a:rPr>
              <a:t>happens </a:t>
            </a:r>
            <a:r>
              <a:rPr lang="en-US" sz="2000" b="1" spc="-5" dirty="0">
                <a:latin typeface="Arial" panose="020B0604020202020204" pitchFamily="34" charset="0"/>
                <a:cs typeface="Arial" panose="020B0604020202020204" pitchFamily="34" charset="0"/>
              </a:rPr>
              <a:t>to the </a:t>
            </a:r>
            <a:r>
              <a:rPr lang="en-US" sz="2000" b="1" spc="-10" dirty="0">
                <a:latin typeface="Arial" panose="020B0604020202020204" pitchFamily="34" charset="0"/>
                <a:cs typeface="Arial" panose="020B0604020202020204" pitchFamily="34" charset="0"/>
              </a:rPr>
              <a:t>money </a:t>
            </a:r>
            <a:r>
              <a:rPr lang="en-US" sz="2000" b="1" spc="-5" dirty="0">
                <a:latin typeface="Arial" panose="020B0604020202020204" pitchFamily="34" charset="0"/>
                <a:cs typeface="Arial" panose="020B0604020202020204" pitchFamily="34" charset="0"/>
              </a:rPr>
              <a:t>that is </a:t>
            </a:r>
            <a:r>
              <a:rPr lang="en-US" sz="2000" b="1" spc="-10" dirty="0">
                <a:latin typeface="Arial" panose="020B0604020202020204" pitchFamily="34" charset="0"/>
                <a:cs typeface="Arial" panose="020B0604020202020204" pitchFamily="34" charset="0"/>
              </a:rPr>
              <a:t>deducted  </a:t>
            </a:r>
            <a:r>
              <a:rPr lang="en-US" sz="2000" b="1" spc="-5" dirty="0">
                <a:latin typeface="Arial" panose="020B0604020202020204" pitchFamily="34" charset="0"/>
                <a:cs typeface="Arial" panose="020B0604020202020204" pitchFamily="34" charset="0"/>
              </a:rPr>
              <a:t>from </a:t>
            </a:r>
            <a:r>
              <a:rPr lang="en-US" sz="2000" b="1" spc="-10" dirty="0">
                <a:latin typeface="Arial" panose="020B0604020202020204" pitchFamily="34" charset="0"/>
                <a:cs typeface="Arial" panose="020B0604020202020204" pitchFamily="34" charset="0"/>
              </a:rPr>
              <a:t>my </a:t>
            </a:r>
            <a:r>
              <a:rPr lang="en-US" sz="2000" b="1" spc="-5" dirty="0">
                <a:latin typeface="Arial" panose="020B0604020202020204" pitchFamily="34" charset="0"/>
                <a:cs typeface="Arial" panose="020B0604020202020204" pitchFamily="34" charset="0"/>
              </a:rPr>
              <a:t>academic year paychecks? Will I earn  interest on the</a:t>
            </a:r>
            <a:r>
              <a:rPr lang="en-US" sz="2000" b="1" spc="5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spc="-5" dirty="0">
                <a:latin typeface="Arial" panose="020B0604020202020204" pitchFamily="34" charset="0"/>
                <a:cs typeface="Arial" panose="020B0604020202020204" pitchFamily="34" charset="0"/>
              </a:rPr>
              <a:t>funds?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20725" marR="318135" lvl="1" indent="-342900">
              <a:lnSpc>
                <a:spcPct val="100000"/>
              </a:lnSpc>
              <a:spcBef>
                <a:spcPts val="490"/>
              </a:spcBef>
              <a:buClr>
                <a:srgbClr val="0F6FC6"/>
              </a:buClr>
              <a:buSzPct val="78947"/>
              <a:buFont typeface="Courier New" panose="02070309020205020404" pitchFamily="49" charset="0"/>
              <a:buChar char="o"/>
              <a:tabLst>
                <a:tab pos="652145" algn="l"/>
                <a:tab pos="652780" algn="l"/>
              </a:tabLst>
            </a:pPr>
            <a:r>
              <a:rPr lang="en-US" sz="2000" spc="-5" dirty="0">
                <a:latin typeface="Arial" panose="020B0604020202020204" pitchFamily="34" charset="0"/>
                <a:cs typeface="Arial" panose="020B0604020202020204" pitchFamily="34" charset="0"/>
              </a:rPr>
              <a:t>Your money would be held by the University for disbursement over the </a:t>
            </a:r>
            <a:r>
              <a:rPr lang="en-US" sz="2000" spc="-10" dirty="0">
                <a:latin typeface="Arial" panose="020B0604020202020204" pitchFamily="34" charset="0"/>
                <a:cs typeface="Arial" panose="020B0604020202020204" pitchFamily="34" charset="0"/>
              </a:rPr>
              <a:t>summer. </a:t>
            </a:r>
            <a:r>
              <a:rPr lang="en-US" sz="2000" spc="-5" dirty="0">
                <a:latin typeface="Arial" panose="020B0604020202020204" pitchFamily="34" charset="0"/>
                <a:cs typeface="Arial" panose="020B0604020202020204" pitchFamily="34" charset="0"/>
              </a:rPr>
              <a:t>You would not receive interest on the</a:t>
            </a:r>
            <a:r>
              <a:rPr lang="en-US" sz="2000" spc="1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spc="-5" dirty="0">
                <a:latin typeface="Arial" panose="020B0604020202020204" pitchFamily="34" charset="0"/>
                <a:cs typeface="Arial" panose="020B0604020202020204" pitchFamily="34" charset="0"/>
              </a:rPr>
              <a:t>funds.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20725" marR="5080" lvl="1" indent="-342900">
              <a:lnSpc>
                <a:spcPct val="100000"/>
              </a:lnSpc>
              <a:spcBef>
                <a:spcPts val="440"/>
              </a:spcBef>
              <a:buClr>
                <a:srgbClr val="0F6FC6"/>
              </a:buClr>
              <a:buSzPct val="80555"/>
              <a:buFont typeface="Courier New" panose="02070309020205020404" pitchFamily="49" charset="0"/>
              <a:buChar char="o"/>
              <a:tabLst>
                <a:tab pos="652145" algn="l"/>
                <a:tab pos="652780" algn="l"/>
              </a:tabLst>
            </a:pP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5301353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2">
            <a:extLst>
              <a:ext uri="{FF2B5EF4-FFF2-40B4-BE49-F238E27FC236}">
                <a16:creationId xmlns:a16="http://schemas.microsoft.com/office/drawing/2014/main" id="{741BCE36-6B2A-CC45-9F54-87443053AA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97158" y="155885"/>
            <a:ext cx="6565578" cy="462647"/>
          </a:xfrm>
        </p:spPr>
        <p:txBody>
          <a:bodyPr/>
          <a:lstStyle/>
          <a:p>
            <a:r>
              <a:rPr lang="en-US" dirty="0"/>
              <a:t>Q&amp;A – Page 5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39C5868C-1604-8443-8317-8DF6FE50DB1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7579" y="920134"/>
            <a:ext cx="8168841" cy="5255378"/>
          </a:xfrm>
        </p:spPr>
        <p:txBody>
          <a:bodyPr/>
          <a:lstStyle/>
          <a:p>
            <a:pPr marL="298450" marR="579755" indent="-285750">
              <a:lnSpc>
                <a:spcPct val="100000"/>
              </a:lnSpc>
              <a:spcBef>
                <a:spcPts val="585"/>
              </a:spcBef>
              <a:buClr>
                <a:srgbClr val="0F6FC6"/>
              </a:buClr>
              <a:buSzPct val="70000"/>
              <a:buFont typeface="Courier New" panose="02070309020205020404" pitchFamily="49" charset="0"/>
              <a:buChar char="o"/>
              <a:tabLst>
                <a:tab pos="287020" algn="l"/>
              </a:tabLst>
            </a:pPr>
            <a:r>
              <a:rPr lang="en-US" sz="1800" b="1" spc="-5" dirty="0">
                <a:latin typeface="Arial" panose="020B0604020202020204" pitchFamily="34" charset="0"/>
                <a:cs typeface="Arial" panose="020B0604020202020204" pitchFamily="34" charset="0"/>
              </a:rPr>
              <a:t>Is this the </a:t>
            </a:r>
            <a:r>
              <a:rPr lang="en-US" sz="1800" b="1" dirty="0">
                <a:latin typeface="Arial" panose="020B0604020202020204" pitchFamily="34" charset="0"/>
                <a:cs typeface="Arial" panose="020B0604020202020204" pitchFamily="34" charset="0"/>
              </a:rPr>
              <a:t>only </a:t>
            </a:r>
            <a:r>
              <a:rPr lang="en-US" sz="1800" b="1" spc="-5" dirty="0">
                <a:latin typeface="Arial" panose="020B0604020202020204" pitchFamily="34" charset="0"/>
                <a:cs typeface="Arial" panose="020B0604020202020204" pitchFamily="34" charset="0"/>
              </a:rPr>
              <a:t>way for </a:t>
            </a:r>
            <a:r>
              <a:rPr lang="en-US" sz="1800" b="1" dirty="0">
                <a:latin typeface="Arial" panose="020B0604020202020204" pitchFamily="34" charset="0"/>
                <a:cs typeface="Arial" panose="020B0604020202020204" pitchFamily="34" charset="0"/>
              </a:rPr>
              <a:t>a </a:t>
            </a:r>
            <a:r>
              <a:rPr lang="en-US" sz="1800" b="1" spc="-5" dirty="0">
                <a:latin typeface="Arial" panose="020B0604020202020204" pitchFamily="34" charset="0"/>
                <a:cs typeface="Arial" panose="020B0604020202020204" pitchFamily="34" charset="0"/>
              </a:rPr>
              <a:t>nine-month </a:t>
            </a:r>
            <a:r>
              <a:rPr lang="en-US" sz="1800" b="1" dirty="0">
                <a:latin typeface="Arial" panose="020B0604020202020204" pitchFamily="34" charset="0"/>
                <a:cs typeface="Arial" panose="020B0604020202020204" pitchFamily="34" charset="0"/>
              </a:rPr>
              <a:t>Faculty member </a:t>
            </a:r>
            <a:r>
              <a:rPr lang="en-US" sz="1800" b="1" spc="-5" dirty="0">
                <a:latin typeface="Arial" panose="020B0604020202020204" pitchFamily="34" charset="0"/>
                <a:cs typeface="Arial" panose="020B0604020202020204" pitchFamily="34" charset="0"/>
              </a:rPr>
              <a:t>to </a:t>
            </a:r>
            <a:r>
              <a:rPr lang="en-US" sz="1800" b="1" dirty="0">
                <a:latin typeface="Arial" panose="020B0604020202020204" pitchFamily="34" charset="0"/>
                <a:cs typeface="Arial" panose="020B0604020202020204" pitchFamily="34" charset="0"/>
              </a:rPr>
              <a:t>save money for </a:t>
            </a:r>
            <a:r>
              <a:rPr lang="en-US" sz="1800" b="1" spc="-5" dirty="0"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lang="en-US" sz="1800" b="1" dirty="0">
                <a:latin typeface="Arial" panose="020B0604020202020204" pitchFamily="34" charset="0"/>
                <a:cs typeface="Arial" panose="020B0604020202020204" pitchFamily="34" charset="0"/>
              </a:rPr>
              <a:t>summer</a:t>
            </a:r>
            <a:r>
              <a:rPr lang="en-US" sz="1800" b="1" spc="-9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b="1" dirty="0">
                <a:latin typeface="Arial" panose="020B0604020202020204" pitchFamily="34" charset="0"/>
                <a:cs typeface="Arial" panose="020B0604020202020204" pitchFamily="34" charset="0"/>
              </a:rPr>
              <a:t>months?</a:t>
            </a:r>
          </a:p>
          <a:p>
            <a:pPr marL="663575" marR="5080" lvl="1" indent="-285750">
              <a:lnSpc>
                <a:spcPct val="100000"/>
              </a:lnSpc>
              <a:spcBef>
                <a:spcPts val="439"/>
              </a:spcBef>
              <a:buClr>
                <a:srgbClr val="0F6FC6"/>
              </a:buClr>
              <a:buSzPct val="80555"/>
              <a:buFont typeface="Courier New" panose="02070309020205020404" pitchFamily="49" charset="0"/>
              <a:buChar char="o"/>
              <a:tabLst>
                <a:tab pos="652145" algn="l"/>
                <a:tab pos="652780" algn="l"/>
              </a:tabLst>
            </a:pPr>
            <a:r>
              <a:rPr lang="en-US" sz="1800" spc="-5" dirty="0">
                <a:latin typeface="Arial" panose="020B0604020202020204" pitchFamily="34" charset="0"/>
                <a:cs typeface="Arial" panose="020B0604020202020204" pitchFamily="34" charset="0"/>
              </a:rPr>
              <a:t>Automatically, yes. 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However, you </a:t>
            </a:r>
            <a:r>
              <a:rPr lang="en-US" sz="1800" spc="-5" dirty="0">
                <a:latin typeface="Arial" panose="020B0604020202020204" pitchFamily="34" charset="0"/>
                <a:cs typeface="Arial" panose="020B0604020202020204" pitchFamily="34" charset="0"/>
              </a:rPr>
              <a:t>may be able to request 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your </a:t>
            </a:r>
            <a:r>
              <a:rPr lang="en-US" sz="1800" spc="-5" dirty="0">
                <a:latin typeface="Arial" panose="020B0604020202020204" pitchFamily="34" charset="0"/>
                <a:cs typeface="Arial" panose="020B0604020202020204" pitchFamily="34" charset="0"/>
              </a:rPr>
              <a:t>bank to 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move </a:t>
            </a:r>
            <a:r>
              <a:rPr lang="en-US" sz="1800" spc="-5" dirty="0">
                <a:latin typeface="Arial" panose="020B0604020202020204" pitchFamily="34" charset="0"/>
                <a:cs typeface="Arial" panose="020B0604020202020204" pitchFamily="34" charset="0"/>
              </a:rPr>
              <a:t>money 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from one account </a:t>
            </a:r>
            <a:r>
              <a:rPr lang="en-US" sz="1800" spc="-5" dirty="0">
                <a:latin typeface="Arial" panose="020B0604020202020204" pitchFamily="34" charset="0"/>
                <a:cs typeface="Arial" panose="020B0604020202020204" pitchFamily="34" charset="0"/>
              </a:rPr>
              <a:t>to another as 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a </a:t>
            </a:r>
            <a:r>
              <a:rPr lang="en-US" sz="1800" spc="-5" dirty="0">
                <a:latin typeface="Arial" panose="020B0604020202020204" pitchFamily="34" charset="0"/>
                <a:cs typeface="Arial" panose="020B0604020202020204" pitchFamily="34" charset="0"/>
              </a:rPr>
              <a:t>way 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of </a:t>
            </a:r>
            <a:r>
              <a:rPr lang="en-US" sz="1800" spc="-5" dirty="0">
                <a:latin typeface="Arial" panose="020B0604020202020204" pitchFamily="34" charset="0"/>
                <a:cs typeface="Arial" panose="020B0604020202020204" pitchFamily="34" charset="0"/>
              </a:rPr>
              <a:t>saving money 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or </a:t>
            </a:r>
            <a:r>
              <a:rPr lang="en-US" sz="1800" spc="-5" dirty="0">
                <a:latin typeface="Arial" panose="020B0604020202020204" pitchFamily="34" charset="0"/>
                <a:cs typeface="Arial" panose="020B0604020202020204" pitchFamily="34" charset="0"/>
              </a:rPr>
              <a:t>set 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up </a:t>
            </a:r>
            <a:r>
              <a:rPr lang="en-US" sz="1800" spc="-5" dirty="0">
                <a:latin typeface="Arial" panose="020B0604020202020204" pitchFamily="34" charset="0"/>
                <a:cs typeface="Arial" panose="020B0604020202020204" pitchFamily="34" charset="0"/>
              </a:rPr>
              <a:t>an additional 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direct </a:t>
            </a:r>
            <a:r>
              <a:rPr lang="en-US" sz="1800" spc="-5" dirty="0">
                <a:latin typeface="Arial" panose="020B0604020202020204" pitchFamily="34" charset="0"/>
                <a:cs typeface="Arial" panose="020B0604020202020204" pitchFamily="34" charset="0"/>
              </a:rPr>
              <a:t>deposit 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through </a:t>
            </a:r>
            <a:r>
              <a:rPr lang="en-US" sz="1800" spc="-5" dirty="0">
                <a:latin typeface="Arial" panose="020B0604020202020204" pitchFamily="34" charset="0"/>
                <a:cs typeface="Arial" panose="020B0604020202020204" pitchFamily="34" charset="0"/>
              </a:rPr>
              <a:t>the payroll</a:t>
            </a:r>
            <a:r>
              <a:rPr lang="en-US" sz="1800" spc="-1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office.</a:t>
            </a:r>
          </a:p>
          <a:p>
            <a:pPr marL="206375" marR="5080" indent="-285750">
              <a:lnSpc>
                <a:spcPct val="100000"/>
              </a:lnSpc>
              <a:spcBef>
                <a:spcPts val="439"/>
              </a:spcBef>
              <a:buClr>
                <a:srgbClr val="0F6FC6"/>
              </a:buClr>
              <a:buSzPct val="80555"/>
              <a:buFont typeface="Courier New" panose="02070309020205020404" pitchFamily="49" charset="0"/>
              <a:buChar char="o"/>
              <a:tabLst>
                <a:tab pos="652145" algn="l"/>
                <a:tab pos="652780" algn="l"/>
              </a:tabLst>
            </a:pPr>
            <a:r>
              <a:rPr lang="en-US" sz="1800" b="1" dirty="0">
                <a:latin typeface="Arial" panose="020B0604020202020204" pitchFamily="34" charset="0"/>
                <a:cs typeface="Arial" panose="020B0604020202020204" pitchFamily="34" charset="0"/>
              </a:rPr>
              <a:t>Will my Deferred Pay </a:t>
            </a:r>
            <a:r>
              <a:rPr lang="en-US" sz="1800" b="1" spc="-5" dirty="0">
                <a:latin typeface="Arial" panose="020B0604020202020204" pitchFamily="34" charset="0"/>
                <a:cs typeface="Arial" panose="020B0604020202020204" pitchFamily="34" charset="0"/>
              </a:rPr>
              <a:t>Option </a:t>
            </a:r>
            <a:r>
              <a:rPr lang="en-US" sz="1800" b="1" dirty="0">
                <a:latin typeface="Arial" panose="020B0604020202020204" pitchFamily="34" charset="0"/>
                <a:cs typeface="Arial" panose="020B0604020202020204" pitchFamily="34" charset="0"/>
              </a:rPr>
              <a:t>money </a:t>
            </a:r>
            <a:r>
              <a:rPr lang="en-US" sz="1800" b="1" spc="-5" dirty="0">
                <a:latin typeface="Arial" panose="020B0604020202020204" pitchFamily="34" charset="0"/>
                <a:cs typeface="Arial" panose="020B0604020202020204" pitchFamily="34" charset="0"/>
              </a:rPr>
              <a:t>be</a:t>
            </a:r>
            <a:r>
              <a:rPr lang="en-US" sz="1800" b="1" spc="-10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b="1" dirty="0">
                <a:latin typeface="Arial" panose="020B0604020202020204" pitchFamily="34" charset="0"/>
                <a:cs typeface="Arial" panose="020B0604020202020204" pitchFamily="34" charset="0"/>
              </a:rPr>
              <a:t>directly deposited </a:t>
            </a:r>
            <a:r>
              <a:rPr lang="en-US" sz="1800" b="1" spc="-5" dirty="0">
                <a:latin typeface="Arial" panose="020B0604020202020204" pitchFamily="34" charset="0"/>
                <a:cs typeface="Arial" panose="020B0604020202020204" pitchFamily="34" charset="0"/>
              </a:rPr>
              <a:t>into </a:t>
            </a:r>
            <a:r>
              <a:rPr lang="en-US" sz="1800" b="1" dirty="0">
                <a:latin typeface="Arial" panose="020B0604020202020204" pitchFamily="34" charset="0"/>
                <a:cs typeface="Arial" panose="020B0604020202020204" pitchFamily="34" charset="0"/>
              </a:rPr>
              <a:t>my </a:t>
            </a:r>
            <a:r>
              <a:rPr lang="en-US" sz="1800" b="1" spc="-5" dirty="0">
                <a:latin typeface="Arial" panose="020B0604020202020204" pitchFamily="34" charset="0"/>
                <a:cs typeface="Arial" panose="020B0604020202020204" pitchFamily="34" charset="0"/>
              </a:rPr>
              <a:t>bank</a:t>
            </a:r>
            <a:r>
              <a:rPr lang="en-US" sz="1800" b="1" spc="-1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b="1" spc="-5" dirty="0">
                <a:latin typeface="Arial" panose="020B0604020202020204" pitchFamily="34" charset="0"/>
                <a:cs typeface="Arial" panose="020B0604020202020204" pitchFamily="34" charset="0"/>
              </a:rPr>
              <a:t>account?</a:t>
            </a:r>
          </a:p>
          <a:p>
            <a:pPr marL="663575" marR="83820" lvl="1" indent="-285750">
              <a:lnSpc>
                <a:spcPct val="100000"/>
              </a:lnSpc>
              <a:spcBef>
                <a:spcPts val="440"/>
              </a:spcBef>
              <a:buClr>
                <a:srgbClr val="0F6FC6"/>
              </a:buClr>
              <a:buSzPct val="80555"/>
              <a:buFont typeface="Courier New" panose="02070309020205020404" pitchFamily="49" charset="0"/>
              <a:buChar char="o"/>
              <a:tabLst>
                <a:tab pos="652145" algn="l"/>
                <a:tab pos="652780" algn="l"/>
              </a:tabLst>
            </a:pPr>
            <a:r>
              <a:rPr lang="en-US" sz="1800" spc="-5" dirty="0">
                <a:latin typeface="Arial" panose="020B0604020202020204" pitchFamily="34" charset="0"/>
                <a:cs typeface="Arial" panose="020B0604020202020204" pitchFamily="34" charset="0"/>
              </a:rPr>
              <a:t>Yes, all pay 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you receive from </a:t>
            </a:r>
            <a:r>
              <a:rPr lang="en-US" sz="1800" spc="-5" dirty="0">
                <a:latin typeface="Arial" panose="020B0604020202020204" pitchFamily="34" charset="0"/>
                <a:cs typeface="Arial" panose="020B0604020202020204" pitchFamily="34" charset="0"/>
              </a:rPr>
              <a:t>UWF would be direct deposited into the bank 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account on </a:t>
            </a:r>
            <a:r>
              <a:rPr lang="en-US" sz="1800" spc="-5" dirty="0">
                <a:latin typeface="Arial" panose="020B0604020202020204" pitchFamily="34" charset="0"/>
                <a:cs typeface="Arial" panose="020B0604020202020204" pitchFamily="34" charset="0"/>
              </a:rPr>
              <a:t>file with Financial Services. If 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you </a:t>
            </a:r>
            <a:r>
              <a:rPr lang="en-US" sz="1800" spc="-5" dirty="0">
                <a:latin typeface="Arial" panose="020B0604020202020204" pitchFamily="34" charset="0"/>
                <a:cs typeface="Arial" panose="020B0604020202020204" pitchFamily="34" charset="0"/>
              </a:rPr>
              <a:t>needed to update 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your </a:t>
            </a:r>
            <a:r>
              <a:rPr lang="en-US" sz="1800" spc="-5" dirty="0">
                <a:latin typeface="Arial" panose="020B0604020202020204" pitchFamily="34" charset="0"/>
                <a:cs typeface="Arial" panose="020B0604020202020204" pitchFamily="34" charset="0"/>
              </a:rPr>
              <a:t>banking information, 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your </a:t>
            </a:r>
            <a:r>
              <a:rPr lang="en-US" sz="1800" spc="-5" dirty="0">
                <a:latin typeface="Arial" panose="020B0604020202020204" pitchFamily="34" charset="0"/>
                <a:cs typeface="Arial" panose="020B0604020202020204" pitchFamily="34" charset="0"/>
              </a:rPr>
              <a:t>would complete 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a Direct </a:t>
            </a:r>
            <a:r>
              <a:rPr lang="en-US" sz="1800" spc="-5" dirty="0">
                <a:latin typeface="Arial" panose="020B0604020202020204" pitchFamily="34" charset="0"/>
                <a:cs typeface="Arial" panose="020B0604020202020204" pitchFamily="34" charset="0"/>
              </a:rPr>
              <a:t>Deposit 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Form </a:t>
            </a:r>
            <a:r>
              <a:rPr lang="en-US" sz="1800" spc="-5" dirty="0">
                <a:latin typeface="Arial" panose="020B0604020202020204" pitchFamily="34" charset="0"/>
                <a:cs typeface="Arial" panose="020B0604020202020204" pitchFamily="34" charset="0"/>
              </a:rPr>
              <a:t>and send it to Financial  Services. Forms would be </a:t>
            </a:r>
            <a:r>
              <a:rPr lang="en-US" sz="1800" spc="-10" dirty="0">
                <a:latin typeface="Arial" panose="020B0604020202020204" pitchFamily="34" charset="0"/>
                <a:cs typeface="Arial" panose="020B0604020202020204" pitchFamily="34" charset="0"/>
              </a:rPr>
              <a:t>available 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on </a:t>
            </a:r>
            <a:r>
              <a:rPr lang="en-US" sz="1800" spc="-5" dirty="0">
                <a:latin typeface="Arial" panose="020B0604020202020204" pitchFamily="34" charset="0"/>
                <a:cs typeface="Arial" panose="020B0604020202020204" pitchFamily="34" charset="0"/>
              </a:rPr>
              <a:t>the Financial 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Services </a:t>
            </a:r>
            <a:r>
              <a:rPr lang="en-US" sz="1800" spc="-5" dirty="0">
                <a:latin typeface="Arial" panose="020B0604020202020204" pitchFamily="34" charset="0"/>
                <a:cs typeface="Arial" panose="020B0604020202020204" pitchFamily="34" charset="0"/>
              </a:rPr>
              <a:t>website.</a:t>
            </a:r>
            <a:endParaRPr 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98450" indent="-285750">
              <a:lnSpc>
                <a:spcPct val="100000"/>
              </a:lnSpc>
              <a:buClr>
                <a:srgbClr val="0F6FC6"/>
              </a:buClr>
              <a:buSzPct val="70000"/>
              <a:buFont typeface="Courier New" panose="02070309020205020404" pitchFamily="49" charset="0"/>
              <a:buChar char="o"/>
              <a:tabLst>
                <a:tab pos="287020" algn="l"/>
              </a:tabLst>
            </a:pPr>
            <a:r>
              <a:rPr lang="en-US" sz="1800" b="1" dirty="0">
                <a:latin typeface="Arial" panose="020B0604020202020204" pitchFamily="34" charset="0"/>
                <a:cs typeface="Arial" panose="020B0604020202020204" pitchFamily="34" charset="0"/>
              </a:rPr>
              <a:t>Whom do I contact if I have</a:t>
            </a:r>
            <a:r>
              <a:rPr lang="en-US" sz="1800" b="1" spc="-4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b="1" dirty="0">
                <a:latin typeface="Arial" panose="020B0604020202020204" pitchFamily="34" charset="0"/>
                <a:cs typeface="Arial" panose="020B0604020202020204" pitchFamily="34" charset="0"/>
              </a:rPr>
              <a:t>questions?</a:t>
            </a:r>
          </a:p>
          <a:p>
            <a:pPr marL="755650" lvl="1" indent="-285750">
              <a:lnSpc>
                <a:spcPct val="100000"/>
              </a:lnSpc>
              <a:buClr>
                <a:srgbClr val="0F6FC6"/>
              </a:buClr>
              <a:buSzPct val="70000"/>
              <a:buFont typeface="Courier New" panose="02070309020205020404" pitchFamily="49" charset="0"/>
              <a:buChar char="o"/>
              <a:tabLst>
                <a:tab pos="287020" algn="l"/>
              </a:tabLst>
            </a:pP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You </a:t>
            </a:r>
            <a:r>
              <a:rPr lang="en-US" sz="1800" spc="-5" dirty="0">
                <a:latin typeface="Arial" panose="020B0604020202020204" pitchFamily="34" charset="0"/>
                <a:cs typeface="Arial" panose="020B0604020202020204" pitchFamily="34" charset="0"/>
              </a:rPr>
              <a:t>may 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contact Tony Lindberg at</a:t>
            </a:r>
            <a:r>
              <a:rPr lang="en-US" sz="1800" spc="-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spc="-10" dirty="0">
                <a:latin typeface="Arial" panose="020B0604020202020204" pitchFamily="34" charset="0"/>
                <a:cs typeface="Arial" panose="020B0604020202020204" pitchFamily="34" charset="0"/>
              </a:rPr>
              <a:t>474-2694 or </a:t>
            </a:r>
            <a:r>
              <a:rPr lang="en-US" sz="1800" spc="-10" dirty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tlindberg@uwf.edu</a:t>
            </a:r>
            <a:r>
              <a:rPr lang="en-US" sz="1800" spc="-1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or </a:t>
            </a:r>
            <a:r>
              <a:rPr lang="en-US" sz="1800" spc="-5" dirty="0">
                <a:latin typeface="Arial" panose="020B0604020202020204" pitchFamily="34" charset="0"/>
                <a:cs typeface="Arial" panose="020B0604020202020204" pitchFamily="34" charset="0"/>
              </a:rPr>
              <a:t>Kristie Peppers at </a:t>
            </a:r>
            <a:r>
              <a:rPr lang="en-US" sz="1800" spc="-10" dirty="0">
                <a:latin typeface="Arial" panose="020B0604020202020204" pitchFamily="34" charset="0"/>
                <a:cs typeface="Arial" panose="020B0604020202020204" pitchFamily="34" charset="0"/>
              </a:rPr>
              <a:t>474-3169 or </a:t>
            </a:r>
            <a:r>
              <a:rPr lang="en-US" sz="1800" spc="-10" dirty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kpeppers@uwf.edu</a:t>
            </a:r>
            <a:r>
              <a:rPr lang="en-US" sz="1800" spc="-10" dirty="0">
                <a:latin typeface="Arial" panose="020B0604020202020204" pitchFamily="34" charset="0"/>
                <a:cs typeface="Arial" panose="020B0604020202020204" pitchFamily="34" charset="0"/>
              </a:rPr>
              <a:t>.  W</a:t>
            </a:r>
            <a:r>
              <a:rPr lang="en-US" sz="1800" spc="-5" dirty="0">
                <a:latin typeface="Arial" panose="020B0604020202020204" pitchFamily="34" charset="0"/>
                <a:cs typeface="Arial" panose="020B0604020202020204" pitchFamily="34" charset="0"/>
              </a:rPr>
              <a:t>e will be happy to answer 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your</a:t>
            </a:r>
            <a:r>
              <a:rPr lang="en-US" sz="1800" spc="-1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spc="-5" dirty="0">
                <a:latin typeface="Arial" panose="020B0604020202020204" pitchFamily="34" charset="0"/>
                <a:cs typeface="Arial" panose="020B0604020202020204" pitchFamily="34" charset="0"/>
              </a:rPr>
              <a:t>questions.</a:t>
            </a:r>
            <a:endParaRPr 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98450" indent="-285750">
              <a:lnSpc>
                <a:spcPct val="100000"/>
              </a:lnSpc>
              <a:buClr>
                <a:srgbClr val="0F6FC6"/>
              </a:buClr>
              <a:buSzPct val="70000"/>
              <a:buFont typeface="Courier New" panose="02070309020205020404" pitchFamily="49" charset="0"/>
              <a:buChar char="o"/>
              <a:tabLst>
                <a:tab pos="287020" algn="l"/>
              </a:tabLst>
            </a:pPr>
            <a:endParaRPr 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29035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A09FCC65-6AE6-1545-BBF4-008427444B08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Highlights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C966D755-EFF5-3347-A82D-477D5F2FE24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3895" y="1277470"/>
            <a:ext cx="8168841" cy="5136582"/>
          </a:xfrm>
        </p:spPr>
        <p:txBody>
          <a:bodyPr/>
          <a:lstStyle/>
          <a:p>
            <a:pPr marL="0" indent="0">
              <a:buNone/>
            </a:pPr>
            <a:r>
              <a:rPr lang="en-US" sz="2400" spc="-5" dirty="0">
                <a:latin typeface="Arial" panose="020B0604020202020204" pitchFamily="34" charset="0"/>
                <a:cs typeface="Arial" panose="020B0604020202020204" pitchFamily="34" charset="0"/>
              </a:rPr>
              <a:t>Purpose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of </a:t>
            </a:r>
            <a:r>
              <a:rPr lang="en-US" sz="2400" spc="-5" dirty="0">
                <a:latin typeface="Arial" panose="020B0604020202020204" pitchFamily="34" charset="0"/>
                <a:cs typeface="Arial" panose="020B0604020202020204" pitchFamily="34" charset="0"/>
              </a:rPr>
              <a:t>this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session is </a:t>
            </a:r>
            <a:r>
              <a:rPr lang="en-US" sz="2400" spc="-5" dirty="0">
                <a:latin typeface="Arial" panose="020B0604020202020204" pitchFamily="34" charset="0"/>
                <a:cs typeface="Arial" panose="020B0604020202020204" pitchFamily="34" charset="0"/>
              </a:rPr>
              <a:t>provide information about the 9-Month Faculty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Deferred </a:t>
            </a:r>
            <a:r>
              <a:rPr lang="en-US" sz="2400" spc="-5" dirty="0">
                <a:latin typeface="Arial" panose="020B0604020202020204" pitchFamily="34" charset="0"/>
                <a:cs typeface="Arial" panose="020B0604020202020204" pitchFamily="34" charset="0"/>
              </a:rPr>
              <a:t>Pay Plan. (9-month faculty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will </a:t>
            </a:r>
            <a:r>
              <a:rPr lang="en-US" sz="2400" spc="-5" dirty="0">
                <a:latin typeface="Arial" panose="020B0604020202020204" pitchFamily="34" charset="0"/>
                <a:cs typeface="Arial" panose="020B0604020202020204" pitchFamily="34" charset="0"/>
              </a:rPr>
              <a:t>have the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option to </a:t>
            </a:r>
            <a:r>
              <a:rPr lang="en-US" sz="2400" spc="-5" dirty="0">
                <a:latin typeface="Arial" panose="020B0604020202020204" pitchFamily="34" charset="0"/>
                <a:cs typeface="Arial" panose="020B0604020202020204" pitchFamily="34" charset="0"/>
              </a:rPr>
              <a:t>be paid over 12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months.)</a:t>
            </a:r>
            <a:b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115" marR="5080" indent="-273050">
              <a:lnSpc>
                <a:spcPct val="100000"/>
              </a:lnSpc>
              <a:spcBef>
                <a:spcPts val="100"/>
              </a:spcBef>
              <a:buClr>
                <a:srgbClr val="0F6FC6"/>
              </a:buClr>
              <a:buSzPct val="68750"/>
              <a:buFont typeface="Wingdings"/>
              <a:buChar char=""/>
              <a:tabLst>
                <a:tab pos="285750" algn="l"/>
              </a:tabLst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Deferred </a:t>
            </a:r>
            <a:r>
              <a:rPr lang="en-US" sz="2400" spc="-5" dirty="0">
                <a:latin typeface="Arial" panose="020B0604020202020204" pitchFamily="34" charset="0"/>
                <a:cs typeface="Arial" panose="020B0604020202020204" pitchFamily="34" charset="0"/>
              </a:rPr>
              <a:t>pay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is a way to </a:t>
            </a:r>
            <a:r>
              <a:rPr lang="en-US" sz="2400" spc="-5" dirty="0">
                <a:latin typeface="Arial" panose="020B0604020202020204" pitchFamily="34" charset="0"/>
                <a:cs typeface="Arial" panose="020B0604020202020204" pitchFamily="34" charset="0"/>
              </a:rPr>
              <a:t>spread your</a:t>
            </a:r>
            <a:r>
              <a:rPr lang="en-US" sz="2400" spc="-12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spc="-5" dirty="0">
                <a:latin typeface="Arial" panose="020B0604020202020204" pitchFamily="34" charset="0"/>
                <a:cs typeface="Arial" panose="020B0604020202020204" pitchFamily="34" charset="0"/>
              </a:rPr>
              <a:t>paychecks over 26 pays.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115" marR="38735" indent="-273050">
              <a:lnSpc>
                <a:spcPct val="100000"/>
              </a:lnSpc>
              <a:spcBef>
                <a:spcPts val="600"/>
              </a:spcBef>
              <a:buClr>
                <a:srgbClr val="0F6FC6"/>
              </a:buClr>
              <a:buSzPct val="68750"/>
              <a:buFont typeface="Wingdings"/>
              <a:buChar char=""/>
              <a:tabLst>
                <a:tab pos="285750" algn="l"/>
              </a:tabLst>
            </a:pPr>
            <a:r>
              <a:rPr lang="en-US" sz="2400" spc="-5" dirty="0">
                <a:latin typeface="Arial" panose="020B0604020202020204" pitchFamily="34" charset="0"/>
                <a:cs typeface="Arial" panose="020B0604020202020204" pitchFamily="34" charset="0"/>
              </a:rPr>
              <a:t>Employees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would sign </a:t>
            </a:r>
            <a:r>
              <a:rPr lang="en-US" sz="2400" spc="-5" dirty="0">
                <a:latin typeface="Arial" panose="020B0604020202020204" pitchFamily="34" charset="0"/>
                <a:cs typeface="Arial" panose="020B0604020202020204" pitchFamily="34" charset="0"/>
              </a:rPr>
              <a:t>an authorization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form</a:t>
            </a:r>
            <a:r>
              <a:rPr lang="en-US" sz="2400" spc="-9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to </a:t>
            </a:r>
            <a:r>
              <a:rPr lang="en-US" sz="2400" spc="-5" dirty="0">
                <a:latin typeface="Arial" panose="020B0604020202020204" pitchFamily="34" charset="0"/>
                <a:cs typeface="Arial" panose="020B0604020202020204" pitchFamily="34" charset="0"/>
              </a:rPr>
              <a:t>enroll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or to stop </a:t>
            </a:r>
            <a:r>
              <a:rPr lang="en-US" sz="2400" spc="-5" dirty="0">
                <a:latin typeface="Arial" panose="020B0604020202020204" pitchFamily="34" charset="0"/>
                <a:cs typeface="Arial" panose="020B0604020202020204" pitchFamily="34" charset="0"/>
              </a:rPr>
              <a:t>participation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in </a:t>
            </a:r>
            <a:r>
              <a:rPr lang="en-US" sz="2400" spc="-5" dirty="0">
                <a:latin typeface="Arial" panose="020B0604020202020204" pitchFamily="34" charset="0"/>
                <a:cs typeface="Arial" panose="020B0604020202020204" pitchFamily="34" charset="0"/>
              </a:rPr>
              <a:t>this</a:t>
            </a:r>
            <a:r>
              <a:rPr lang="en-US" sz="2400" spc="-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spc="-5" dirty="0">
                <a:latin typeface="Arial" panose="020B0604020202020204" pitchFamily="34" charset="0"/>
                <a:cs typeface="Arial" panose="020B0604020202020204" pitchFamily="34" charset="0"/>
              </a:rPr>
              <a:t>plan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115" marR="28575" indent="-273050">
              <a:lnSpc>
                <a:spcPct val="100000"/>
              </a:lnSpc>
              <a:spcBef>
                <a:spcPts val="600"/>
              </a:spcBef>
              <a:buClr>
                <a:srgbClr val="0F6FC6"/>
              </a:buClr>
              <a:buSzPct val="68750"/>
              <a:buFont typeface="Wingdings"/>
              <a:buChar char=""/>
              <a:tabLst>
                <a:tab pos="285750" algn="l"/>
              </a:tabLst>
            </a:pPr>
            <a:r>
              <a:rPr lang="en-US" sz="2400" spc="-5" dirty="0"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election to </a:t>
            </a:r>
            <a:r>
              <a:rPr lang="en-US" sz="2400" spc="-5" dirty="0">
                <a:latin typeface="Arial" panose="020B0604020202020204" pitchFamily="34" charset="0"/>
                <a:cs typeface="Arial" panose="020B0604020202020204" pitchFamily="34" charset="0"/>
              </a:rPr>
              <a:t>begin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or stop </a:t>
            </a:r>
            <a:r>
              <a:rPr lang="en-US" sz="2400" spc="-5" dirty="0">
                <a:latin typeface="Arial" panose="020B0604020202020204" pitchFamily="34" charset="0"/>
                <a:cs typeface="Arial" panose="020B0604020202020204" pitchFamily="34" charset="0"/>
              </a:rPr>
              <a:t>participation</a:t>
            </a:r>
            <a:r>
              <a:rPr lang="en-US" sz="2400" spc="-11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must </a:t>
            </a:r>
            <a:r>
              <a:rPr lang="en-US" sz="2400" spc="-5" dirty="0">
                <a:latin typeface="Arial" panose="020B0604020202020204" pitchFamily="34" charset="0"/>
                <a:cs typeface="Arial" panose="020B0604020202020204" pitchFamily="34" charset="0"/>
              </a:rPr>
              <a:t>occur by June 30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for </a:t>
            </a:r>
            <a:r>
              <a:rPr lang="en-US" sz="2400" spc="-5" dirty="0">
                <a:latin typeface="Arial" panose="020B0604020202020204" pitchFamily="34" charset="0"/>
                <a:cs typeface="Arial" panose="020B0604020202020204" pitchFamily="34" charset="0"/>
              </a:rPr>
              <a:t>the contract period  beginning August</a:t>
            </a:r>
            <a:r>
              <a:rPr lang="en-US" sz="2400" spc="-1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spc="-5" dirty="0">
                <a:latin typeface="Arial" panose="020B0604020202020204" pitchFamily="34" charset="0"/>
                <a:cs typeface="Arial" panose="020B0604020202020204" pitchFamily="34" charset="0"/>
              </a:rPr>
              <a:t>8.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4627327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2">
            <a:extLst>
              <a:ext uri="{FF2B5EF4-FFF2-40B4-BE49-F238E27FC236}">
                <a16:creationId xmlns:a16="http://schemas.microsoft.com/office/drawing/2014/main" id="{741BCE36-6B2A-CC45-9F54-87443053AA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97158" y="155885"/>
            <a:ext cx="6565578" cy="462647"/>
          </a:xfrm>
        </p:spPr>
        <p:txBody>
          <a:bodyPr/>
          <a:lstStyle/>
          <a:p>
            <a:r>
              <a:rPr lang="en-US" dirty="0"/>
              <a:t>Highlights – Continued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39C5868C-1604-8443-8317-8DF6FE50DB1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85115" marR="269875" indent="-273050">
              <a:lnSpc>
                <a:spcPct val="100000"/>
              </a:lnSpc>
              <a:spcBef>
                <a:spcPts val="100"/>
              </a:spcBef>
              <a:buClr>
                <a:srgbClr val="0F6FC6"/>
              </a:buClr>
              <a:buSzPct val="68750"/>
              <a:buFont typeface="Wingdings"/>
              <a:buChar char=""/>
              <a:tabLst>
                <a:tab pos="285750" algn="l"/>
              </a:tabLst>
            </a:pPr>
            <a:r>
              <a:rPr lang="en-US" sz="2400" spc="-5" dirty="0"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election is </a:t>
            </a:r>
            <a:r>
              <a:rPr lang="en-US" sz="2400" spc="-5" dirty="0">
                <a:latin typeface="Arial" panose="020B0604020202020204" pitchFamily="34" charset="0"/>
                <a:cs typeface="Arial" panose="020B0604020202020204" pitchFamily="34" charset="0"/>
              </a:rPr>
              <a:t>irrevocable until the next  academic year. (Complete Termination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form </a:t>
            </a:r>
            <a:r>
              <a:rPr lang="en-US" sz="2400" spc="-5" dirty="0">
                <a:latin typeface="Arial" panose="020B0604020202020204" pitchFamily="34" charset="0"/>
                <a:cs typeface="Arial" panose="020B0604020202020204" pitchFamily="34" charset="0"/>
              </a:rPr>
              <a:t>by June</a:t>
            </a:r>
            <a:r>
              <a:rPr lang="en-US" sz="2400" spc="-1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spc="-5" dirty="0">
                <a:latin typeface="Arial" panose="020B0604020202020204" pitchFamily="34" charset="0"/>
                <a:cs typeface="Arial" panose="020B0604020202020204" pitchFamily="34" charset="0"/>
              </a:rPr>
              <a:t>30)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115" indent="-273050">
              <a:lnSpc>
                <a:spcPct val="100000"/>
              </a:lnSpc>
              <a:spcBef>
                <a:spcPts val="600"/>
              </a:spcBef>
              <a:buClr>
                <a:srgbClr val="0F6FC6"/>
              </a:buClr>
              <a:buSzPct val="68750"/>
              <a:buFont typeface="Wingdings"/>
              <a:buChar char=""/>
              <a:tabLst>
                <a:tab pos="285750" algn="l"/>
              </a:tabLst>
            </a:pPr>
            <a:r>
              <a:rPr lang="en-US" sz="2400" spc="-5" dirty="0">
                <a:latin typeface="Arial" panose="020B0604020202020204" pitchFamily="34" charset="0"/>
                <a:cs typeface="Arial" panose="020B0604020202020204" pitchFamily="34" charset="0"/>
              </a:rPr>
              <a:t>All changes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would start in </a:t>
            </a:r>
            <a:r>
              <a:rPr lang="en-US" sz="2400" spc="-5" dirty="0">
                <a:latin typeface="Arial" panose="020B0604020202020204" pitchFamily="34" charset="0"/>
                <a:cs typeface="Arial" panose="020B0604020202020204" pitchFamily="34" charset="0"/>
              </a:rPr>
              <a:t>August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of </a:t>
            </a:r>
            <a:r>
              <a:rPr lang="en-US" sz="2400" spc="-5" dirty="0">
                <a:latin typeface="Arial" panose="020B0604020202020204" pitchFamily="34" charset="0"/>
                <a:cs typeface="Arial" panose="020B0604020202020204" pitchFamily="34" charset="0"/>
              </a:rPr>
              <a:t>each</a:t>
            </a:r>
            <a:r>
              <a:rPr lang="en-US" sz="2400" spc="-9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spc="-5" dirty="0">
                <a:latin typeface="Arial" panose="020B0604020202020204" pitchFamily="34" charset="0"/>
                <a:cs typeface="Arial" panose="020B0604020202020204" pitchFamily="34" charset="0"/>
              </a:rPr>
              <a:t>year.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115" marR="5080" indent="-273050">
              <a:lnSpc>
                <a:spcPct val="100000"/>
              </a:lnSpc>
              <a:spcBef>
                <a:spcPts val="600"/>
              </a:spcBef>
              <a:buClr>
                <a:srgbClr val="0F6FC6"/>
              </a:buClr>
              <a:buSzPct val="68750"/>
              <a:buFont typeface="Wingdings"/>
              <a:buChar char=""/>
              <a:tabLst>
                <a:tab pos="285750" algn="l"/>
              </a:tabLst>
            </a:pPr>
            <a:r>
              <a:rPr lang="en-US" sz="2400" spc="-5" dirty="0">
                <a:latin typeface="Arial" panose="020B0604020202020204" pitchFamily="34" charset="0"/>
                <a:cs typeface="Arial" panose="020B0604020202020204" pitchFamily="34" charset="0"/>
              </a:rPr>
              <a:t>To accurately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process </a:t>
            </a:r>
            <a:r>
              <a:rPr lang="en-US" sz="2400" spc="-5" dirty="0">
                <a:latin typeface="Arial" panose="020B0604020202020204" pitchFamily="34" charset="0"/>
                <a:cs typeface="Arial" panose="020B0604020202020204" pitchFamily="34" charset="0"/>
              </a:rPr>
              <a:t>deferred pay, the factor 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used to </a:t>
            </a:r>
            <a:r>
              <a:rPr lang="en-US" sz="2400" spc="-5" dirty="0">
                <a:latin typeface="Arial" panose="020B0604020202020204" pitchFamily="34" charset="0"/>
                <a:cs typeface="Arial" panose="020B0604020202020204" pitchFamily="34" charset="0"/>
              </a:rPr>
              <a:t>calculate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bi-weekly </a:t>
            </a:r>
            <a:r>
              <a:rPr lang="en-US" sz="2400" spc="-5" dirty="0">
                <a:latin typeface="Arial" panose="020B0604020202020204" pitchFamily="34" charset="0"/>
                <a:cs typeface="Arial" panose="020B0604020202020204" pitchFamily="34" charset="0"/>
              </a:rPr>
              <a:t>pay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for deferred </a:t>
            </a:r>
            <a:r>
              <a:rPr lang="en-US" sz="2400" spc="-5" dirty="0">
                <a:latin typeface="Arial" panose="020B0604020202020204" pitchFamily="34" charset="0"/>
                <a:cs typeface="Arial" panose="020B0604020202020204" pitchFamily="34" charset="0"/>
              </a:rPr>
              <a:t>pay participants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would </a:t>
            </a:r>
            <a:r>
              <a:rPr lang="en-US" sz="2400" spc="-5" dirty="0">
                <a:latin typeface="Arial" panose="020B0604020202020204" pitchFamily="34" charset="0"/>
                <a:cs typeface="Arial" panose="020B0604020202020204" pitchFamily="34" charset="0"/>
              </a:rPr>
              <a:t>have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to </a:t>
            </a:r>
            <a:r>
              <a:rPr lang="en-US" sz="2400" spc="-5" dirty="0">
                <a:latin typeface="Arial" panose="020B0604020202020204" pitchFamily="34" charset="0"/>
                <a:cs typeface="Arial" panose="020B0604020202020204" pitchFamily="34" charset="0"/>
              </a:rPr>
              <a:t>change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from </a:t>
            </a:r>
            <a:r>
              <a:rPr lang="en-US" sz="2400" spc="-5" dirty="0">
                <a:latin typeface="Arial" panose="020B0604020202020204" pitchFamily="34" charset="0"/>
                <a:cs typeface="Arial" panose="020B0604020202020204" pitchFamily="34" charset="0"/>
              </a:rPr>
              <a:t>19.5 pay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periods to </a:t>
            </a:r>
            <a:r>
              <a:rPr lang="en-US" sz="2400" spc="-5" dirty="0">
                <a:latin typeface="Arial" panose="020B0604020202020204" pitchFamily="34" charset="0"/>
                <a:cs typeface="Arial" panose="020B0604020202020204" pitchFamily="34" charset="0"/>
              </a:rPr>
              <a:t>20 pay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periods. </a:t>
            </a:r>
            <a:r>
              <a:rPr lang="en-US" sz="2400" spc="-5" dirty="0">
                <a:latin typeface="Arial" panose="020B0604020202020204" pitchFamily="34" charset="0"/>
                <a:cs typeface="Arial" panose="020B0604020202020204" pitchFamily="34" charset="0"/>
              </a:rPr>
              <a:t>The result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of </a:t>
            </a:r>
            <a:r>
              <a:rPr lang="en-US" sz="2400" spc="-5" dirty="0">
                <a:latin typeface="Arial" panose="020B0604020202020204" pitchFamily="34" charset="0"/>
                <a:cs typeface="Arial" panose="020B0604020202020204" pitchFamily="34" charset="0"/>
              </a:rPr>
              <a:t>this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is </a:t>
            </a:r>
            <a:r>
              <a:rPr lang="en-US" sz="2400" spc="-5" dirty="0">
                <a:latin typeface="Arial" panose="020B0604020202020204" pitchFamily="34" charset="0"/>
                <a:cs typeface="Arial" panose="020B0604020202020204" pitchFamily="34" charset="0"/>
              </a:rPr>
              <a:t>that the employee’s current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bi-weekly </a:t>
            </a:r>
            <a:r>
              <a:rPr lang="en-US" sz="2400" spc="-5" dirty="0">
                <a:latin typeface="Arial" panose="020B0604020202020204" pitchFamily="34" charset="0"/>
                <a:cs typeface="Arial" panose="020B0604020202020204" pitchFamily="34" charset="0"/>
              </a:rPr>
              <a:t>rate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of </a:t>
            </a:r>
            <a:r>
              <a:rPr lang="en-US" sz="2400" spc="-5" dirty="0">
                <a:latin typeface="Arial" panose="020B0604020202020204" pitchFamily="34" charset="0"/>
                <a:cs typeface="Arial" panose="020B0604020202020204" pitchFamily="34" charset="0"/>
              </a:rPr>
              <a:t>pay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will </a:t>
            </a:r>
            <a:r>
              <a:rPr lang="en-US" sz="2400" spc="-5" dirty="0">
                <a:latin typeface="Arial" panose="020B0604020202020204" pitchFamily="34" charset="0"/>
                <a:cs typeface="Arial" panose="020B0604020202020204" pitchFamily="34" charset="0"/>
              </a:rPr>
              <a:t>be</a:t>
            </a:r>
            <a:r>
              <a:rPr lang="en-US" sz="2400" spc="-3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lower.</a:t>
            </a:r>
          </a:p>
        </p:txBody>
      </p:sp>
    </p:spTree>
    <p:extLst>
      <p:ext uri="{BB962C8B-B14F-4D97-AF65-F5344CB8AC3E}">
        <p14:creationId xmlns:p14="http://schemas.microsoft.com/office/powerpoint/2010/main" val="11386474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3895" y="856732"/>
            <a:ext cx="8168841" cy="5586622"/>
          </a:xfrm>
        </p:spPr>
        <p:txBody>
          <a:bodyPr>
            <a:noAutofit/>
          </a:bodyPr>
          <a:lstStyle/>
          <a:p>
            <a:pPr marL="62865" marR="55880" indent="0">
              <a:lnSpc>
                <a:spcPct val="110000"/>
              </a:lnSpc>
              <a:spcBef>
                <a:spcPts val="445"/>
              </a:spcBef>
              <a:buClr>
                <a:srgbClr val="0F6FC6"/>
              </a:buClr>
              <a:buSzPct val="70000"/>
              <a:buNone/>
              <a:tabLst>
                <a:tab pos="337185" algn="l"/>
                <a:tab pos="337820" algn="l"/>
              </a:tabLst>
            </a:pPr>
            <a:r>
              <a:rPr lang="en-US" sz="1800" spc="-5" dirty="0">
                <a:latin typeface="Arial" panose="020B0604020202020204" pitchFamily="34" charset="0"/>
                <a:cs typeface="Arial" panose="020B0604020202020204" pitchFamily="34" charset="0"/>
              </a:rPr>
              <a:t>Our 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goal </a:t>
            </a:r>
            <a:r>
              <a:rPr lang="en-US" sz="1800" spc="-5" dirty="0">
                <a:latin typeface="Arial" panose="020B0604020202020204" pitchFamily="34" charset="0"/>
                <a:cs typeface="Arial" panose="020B0604020202020204" pitchFamily="34" charset="0"/>
              </a:rPr>
              <a:t>is 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to </a:t>
            </a:r>
            <a:r>
              <a:rPr lang="en-US" sz="1800" spc="-5" dirty="0">
                <a:latin typeface="Arial" panose="020B0604020202020204" pitchFamily="34" charset="0"/>
                <a:cs typeface="Arial" panose="020B0604020202020204" pitchFamily="34" charset="0"/>
              </a:rPr>
              <a:t>equalize your gross 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pay </a:t>
            </a:r>
            <a:r>
              <a:rPr lang="en-US" sz="1800" spc="-5" dirty="0">
                <a:latin typeface="Arial" panose="020B0604020202020204" pitchFamily="34" charset="0"/>
                <a:cs typeface="Arial" panose="020B0604020202020204" pitchFamily="34" charset="0"/>
              </a:rPr>
              <a:t>throughout the year. This 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goal can sometimes </a:t>
            </a:r>
            <a:r>
              <a:rPr lang="en-US" sz="1800" spc="-5" dirty="0">
                <a:latin typeface="Arial" panose="020B0604020202020204" pitchFamily="34" charset="0"/>
                <a:cs typeface="Arial" panose="020B0604020202020204" pitchFamily="34" charset="0"/>
              </a:rPr>
              <a:t>cause confusion in the actual paycheck amount. 9-month 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employees </a:t>
            </a:r>
            <a:r>
              <a:rPr lang="en-US" sz="1800" spc="-5" dirty="0">
                <a:latin typeface="Arial" panose="020B0604020202020204" pitchFamily="34" charset="0"/>
                <a:cs typeface="Arial" panose="020B0604020202020204" pitchFamily="34" charset="0"/>
              </a:rPr>
              <a:t>are traditionally 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paid </a:t>
            </a:r>
            <a:r>
              <a:rPr lang="en-US" sz="1800" spc="-5" dirty="0">
                <a:latin typeface="Arial" panose="020B0604020202020204" pitchFamily="34" charset="0"/>
                <a:cs typeface="Arial" panose="020B0604020202020204" pitchFamily="34" charset="0"/>
              </a:rPr>
              <a:t>from August 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8th to </a:t>
            </a:r>
            <a:r>
              <a:rPr lang="en-US" sz="1800" spc="-5" dirty="0">
                <a:latin typeface="Arial" panose="020B0604020202020204" pitchFamily="34" charset="0"/>
                <a:cs typeface="Arial" panose="020B0604020202020204" pitchFamily="34" charset="0"/>
              </a:rPr>
              <a:t>the following 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May </a:t>
            </a:r>
            <a:r>
              <a:rPr lang="en-US" sz="1800" spc="-5" dirty="0"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  <a:r>
              <a:rPr lang="en-US" sz="1800" spc="-7" baseline="25000" dirty="0">
                <a:latin typeface="Arial" panose="020B0604020202020204" pitchFamily="34" charset="0"/>
                <a:cs typeface="Arial" panose="020B0604020202020204" pitchFamily="34" charset="0"/>
              </a:rPr>
              <a:t>th</a:t>
            </a:r>
            <a:r>
              <a:rPr lang="en-US" sz="1800" spc="-5" dirty="0">
                <a:latin typeface="Arial" panose="020B0604020202020204" pitchFamily="34" charset="0"/>
                <a:cs typeface="Arial" panose="020B0604020202020204" pitchFamily="34" charset="0"/>
              </a:rPr>
              <a:t>. The 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deferred </a:t>
            </a:r>
            <a:r>
              <a:rPr lang="en-US" sz="1800" spc="-5" dirty="0">
                <a:latin typeface="Arial" panose="020B0604020202020204" pitchFamily="34" charset="0"/>
                <a:cs typeface="Arial" panose="020B0604020202020204" pitchFamily="34" charset="0"/>
              </a:rPr>
              <a:t>portion 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of </a:t>
            </a:r>
            <a:r>
              <a:rPr lang="en-US" sz="1800" spc="-5" dirty="0">
                <a:latin typeface="Arial" panose="020B0604020202020204" pitchFamily="34" charset="0"/>
                <a:cs typeface="Arial" panose="020B0604020202020204" pitchFamily="34" charset="0"/>
              </a:rPr>
              <a:t>salary is 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paid </a:t>
            </a:r>
            <a:r>
              <a:rPr lang="en-US" sz="1800" spc="-5" dirty="0">
                <a:latin typeface="Arial" panose="020B0604020202020204" pitchFamily="34" charset="0"/>
                <a:cs typeface="Arial" panose="020B0604020202020204" pitchFamily="34" charset="0"/>
              </a:rPr>
              <a:t>from 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May 7th to </a:t>
            </a:r>
            <a:r>
              <a:rPr lang="en-US" sz="1800" spc="-5" dirty="0">
                <a:latin typeface="Arial" panose="020B0604020202020204" pitchFamily="34" charset="0"/>
                <a:cs typeface="Arial" panose="020B0604020202020204" pitchFamily="34" charset="0"/>
              </a:rPr>
              <a:t>August 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7th. In order to get paid over </a:t>
            </a:r>
            <a:r>
              <a:rPr lang="en-US" sz="1800" spc="-5" dirty="0">
                <a:latin typeface="Arial" panose="020B0604020202020204" pitchFamily="34" charset="0"/>
                <a:cs typeface="Arial" panose="020B0604020202020204" pitchFamily="34" charset="0"/>
              </a:rPr>
              <a:t>the summer, the difference 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between </a:t>
            </a:r>
            <a:r>
              <a:rPr lang="en-US" sz="1800" spc="-5" dirty="0">
                <a:latin typeface="Arial" panose="020B0604020202020204" pitchFamily="34" charset="0"/>
                <a:cs typeface="Arial" panose="020B0604020202020204" pitchFamily="34" charset="0"/>
              </a:rPr>
              <a:t>the biweekly 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pay for 20 pays and 26 pays </a:t>
            </a:r>
            <a:r>
              <a:rPr lang="en-US" sz="1800" spc="-5" dirty="0">
                <a:latin typeface="Arial" panose="020B0604020202020204" pitchFamily="34" charset="0"/>
                <a:cs typeface="Arial" panose="020B0604020202020204" pitchFamily="34" charset="0"/>
              </a:rPr>
              <a:t>is deferred.</a:t>
            </a:r>
            <a:endParaRPr 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10000"/>
              </a:lnSpc>
              <a:buNone/>
            </a:pPr>
            <a:r>
              <a:rPr lang="en-US" sz="1800" b="1" spc="-5" dirty="0">
                <a:latin typeface="Arial" panose="020B0604020202020204" pitchFamily="34" charset="0"/>
                <a:cs typeface="Arial" panose="020B0604020202020204" pitchFamily="34" charset="0"/>
              </a:rPr>
              <a:t>Example </a:t>
            </a:r>
            <a:r>
              <a:rPr lang="en-US" sz="1800" b="1" dirty="0">
                <a:latin typeface="Arial" panose="020B0604020202020204" pitchFamily="34" charset="0"/>
                <a:cs typeface="Arial" panose="020B0604020202020204" pitchFamily="34" charset="0"/>
              </a:rPr>
              <a:t>1: 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No </a:t>
            </a:r>
            <a:r>
              <a:rPr lang="en-US" sz="1800" spc="-5" dirty="0">
                <a:latin typeface="Arial" panose="020B0604020202020204" pitchFamily="34" charset="0"/>
                <a:cs typeface="Arial" panose="020B0604020202020204" pitchFamily="34" charset="0"/>
              </a:rPr>
              <a:t>Salary Change during</a:t>
            </a:r>
            <a:r>
              <a:rPr lang="en-US" sz="1800" spc="-6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year</a:t>
            </a:r>
          </a:p>
          <a:p>
            <a:pPr marL="349250" indent="-285750">
              <a:lnSpc>
                <a:spcPct val="110000"/>
              </a:lnSpc>
              <a:buClr>
                <a:srgbClr val="0F6FC6"/>
              </a:buClr>
              <a:buSzPct val="70000"/>
              <a:buFont typeface="Courier New" panose="02070309020205020404" pitchFamily="49" charset="0"/>
              <a:buChar char="o"/>
              <a:tabLst>
                <a:tab pos="337185" algn="l"/>
                <a:tab pos="337820" algn="l"/>
              </a:tabLst>
            </a:pP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9-month </a:t>
            </a:r>
            <a:r>
              <a:rPr lang="en-US" sz="1800" spc="-5" dirty="0">
                <a:latin typeface="Arial" panose="020B0604020202020204" pitchFamily="34" charset="0"/>
                <a:cs typeface="Arial" panose="020B0604020202020204" pitchFamily="34" charset="0"/>
              </a:rPr>
              <a:t>Contract Salary is</a:t>
            </a:r>
            <a:r>
              <a:rPr lang="en-US" sz="1800" spc="-2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$48,000</a:t>
            </a:r>
          </a:p>
          <a:p>
            <a:pPr marL="806450" lvl="1" indent="-285750">
              <a:lnSpc>
                <a:spcPct val="110000"/>
              </a:lnSpc>
              <a:buClr>
                <a:srgbClr val="0F6FC6"/>
              </a:buClr>
              <a:buSzPct val="70000"/>
              <a:buFont typeface="Courier New" panose="02070309020205020404" pitchFamily="49" charset="0"/>
              <a:buChar char="o"/>
              <a:tabLst>
                <a:tab pos="337185" algn="l"/>
                <a:tab pos="337820" algn="l"/>
              </a:tabLst>
            </a:pPr>
            <a:r>
              <a:rPr lang="en-US" sz="1800" spc="-10" dirty="0">
                <a:latin typeface="Arial" panose="020B0604020202020204" pitchFamily="34" charset="0"/>
                <a:cs typeface="Arial" panose="020B0604020202020204" pitchFamily="34" charset="0"/>
              </a:rPr>
              <a:t>Current $48,000/19.5 </a:t>
            </a:r>
            <a:r>
              <a:rPr lang="en-US" sz="1800" spc="-5" dirty="0">
                <a:latin typeface="Arial" panose="020B0604020202020204" pitchFamily="34" charset="0"/>
                <a:cs typeface="Arial" panose="020B0604020202020204" pitchFamily="34" charset="0"/>
              </a:rPr>
              <a:t>=</a:t>
            </a:r>
            <a:r>
              <a:rPr lang="en-US" sz="1800" spc="10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spc="-10" dirty="0">
                <a:latin typeface="Arial" panose="020B0604020202020204" pitchFamily="34" charset="0"/>
                <a:cs typeface="Arial" panose="020B0604020202020204" pitchFamily="34" charset="0"/>
              </a:rPr>
              <a:t>$2,461.54</a:t>
            </a:r>
          </a:p>
          <a:p>
            <a:pPr marL="349250" indent="-285750">
              <a:lnSpc>
                <a:spcPct val="110000"/>
              </a:lnSpc>
              <a:buClr>
                <a:srgbClr val="0F6FC6"/>
              </a:buClr>
              <a:buSzPct val="70000"/>
              <a:buFont typeface="Courier New" panose="02070309020205020404" pitchFamily="49" charset="0"/>
              <a:buChar char="o"/>
              <a:tabLst>
                <a:tab pos="337185" algn="l"/>
                <a:tab pos="337820" algn="l"/>
              </a:tabLst>
            </a:pP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Proposed </a:t>
            </a:r>
            <a:r>
              <a:rPr lang="en-US" sz="1800" spc="-5" dirty="0">
                <a:latin typeface="Arial" panose="020B0604020202020204" pitchFamily="34" charset="0"/>
                <a:cs typeface="Arial" panose="020B0604020202020204" pitchFamily="34" charset="0"/>
              </a:rPr>
              <a:t>Deferred</a:t>
            </a:r>
            <a:r>
              <a:rPr lang="en-US" sz="1800" spc="-4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Pay</a:t>
            </a:r>
          </a:p>
          <a:p>
            <a:pPr marL="806450" lvl="1" indent="-285750">
              <a:lnSpc>
                <a:spcPct val="110000"/>
              </a:lnSpc>
              <a:buClr>
                <a:srgbClr val="0F6FC6"/>
              </a:buClr>
              <a:buSzPct val="70000"/>
              <a:buFont typeface="Courier New" panose="02070309020205020404" pitchFamily="49" charset="0"/>
              <a:buChar char="o"/>
              <a:tabLst>
                <a:tab pos="337185" algn="l"/>
                <a:tab pos="337820" algn="l"/>
              </a:tabLst>
            </a:pPr>
            <a:r>
              <a:rPr lang="en-US" sz="1800" spc="-10" dirty="0">
                <a:latin typeface="Arial" panose="020B0604020202020204" pitchFamily="34" charset="0"/>
                <a:cs typeface="Arial" panose="020B0604020202020204" pitchFamily="34" charset="0"/>
              </a:rPr>
              <a:t>$48,000/26 </a:t>
            </a:r>
            <a:r>
              <a:rPr lang="en-US" sz="1800" spc="-5" dirty="0">
                <a:latin typeface="Arial" panose="020B0604020202020204" pitchFamily="34" charset="0"/>
                <a:cs typeface="Arial" panose="020B0604020202020204" pitchFamily="34" charset="0"/>
              </a:rPr>
              <a:t>= </a:t>
            </a:r>
            <a:r>
              <a:rPr lang="en-US" sz="1800" spc="-10" dirty="0">
                <a:latin typeface="Arial" panose="020B0604020202020204" pitchFamily="34" charset="0"/>
                <a:cs typeface="Arial" panose="020B0604020202020204" pitchFamily="34" charset="0"/>
              </a:rPr>
              <a:t>$1,846.15 </a:t>
            </a:r>
            <a:r>
              <a:rPr lang="en-US" sz="1800" spc="-5" dirty="0">
                <a:latin typeface="Arial" panose="020B0604020202020204" pitchFamily="34" charset="0"/>
                <a:cs typeface="Arial" panose="020B0604020202020204" pitchFamily="34" charset="0"/>
              </a:rPr>
              <a:t>biweekly amount for 26</a:t>
            </a:r>
            <a:r>
              <a:rPr lang="en-US" sz="1800" spc="21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spc="-10" dirty="0">
                <a:latin typeface="Arial" panose="020B0604020202020204" pitchFamily="34" charset="0"/>
                <a:cs typeface="Arial" panose="020B0604020202020204" pitchFamily="34" charset="0"/>
              </a:rPr>
              <a:t>pays</a:t>
            </a:r>
            <a:endParaRPr 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06450" lvl="1" indent="-285750">
              <a:lnSpc>
                <a:spcPct val="110000"/>
              </a:lnSpc>
              <a:buClr>
                <a:srgbClr val="0F6FC6"/>
              </a:buClr>
              <a:buSzPct val="70000"/>
              <a:buFont typeface="Courier New" panose="02070309020205020404" pitchFamily="49" charset="0"/>
              <a:buChar char="o"/>
              <a:tabLst>
                <a:tab pos="337185" algn="l"/>
                <a:tab pos="337820" algn="l"/>
              </a:tabLst>
            </a:pPr>
            <a:r>
              <a:rPr lang="en-US" sz="1800" spc="-10" dirty="0">
                <a:latin typeface="Arial" panose="020B0604020202020204" pitchFamily="34" charset="0"/>
                <a:cs typeface="Arial" panose="020B0604020202020204" pitchFamily="34" charset="0"/>
              </a:rPr>
              <a:t>$48,000/20 </a:t>
            </a:r>
            <a:r>
              <a:rPr lang="en-US" sz="1800" spc="-5" dirty="0">
                <a:latin typeface="Arial" panose="020B0604020202020204" pitchFamily="34" charset="0"/>
                <a:cs typeface="Arial" panose="020B0604020202020204" pitchFamily="34" charset="0"/>
              </a:rPr>
              <a:t>= </a:t>
            </a:r>
            <a:r>
              <a:rPr lang="en-US" sz="1800" spc="-10" dirty="0">
                <a:latin typeface="Arial" panose="020B0604020202020204" pitchFamily="34" charset="0"/>
                <a:cs typeface="Arial" panose="020B0604020202020204" pitchFamily="34" charset="0"/>
              </a:rPr>
              <a:t>$2,400.00 </a:t>
            </a:r>
            <a:r>
              <a:rPr lang="en-US" sz="1800" spc="-5" dirty="0">
                <a:latin typeface="Arial" panose="020B0604020202020204" pitchFamily="34" charset="0"/>
                <a:cs typeface="Arial" panose="020B0604020202020204" pitchFamily="34" charset="0"/>
              </a:rPr>
              <a:t>biweekly amount for 20</a:t>
            </a:r>
            <a:r>
              <a:rPr lang="en-US" sz="1800" spc="21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spc="-10" dirty="0">
                <a:latin typeface="Arial" panose="020B0604020202020204" pitchFamily="34" charset="0"/>
                <a:cs typeface="Arial" panose="020B0604020202020204" pitchFamily="34" charset="0"/>
              </a:rPr>
              <a:t>pays</a:t>
            </a:r>
            <a:endParaRPr 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06450" lvl="1" indent="-285750">
              <a:lnSpc>
                <a:spcPct val="110000"/>
              </a:lnSpc>
              <a:buClr>
                <a:srgbClr val="0F6FC6"/>
              </a:buClr>
              <a:buSzPct val="70000"/>
              <a:buFont typeface="Courier New" panose="02070309020205020404" pitchFamily="49" charset="0"/>
              <a:buChar char="o"/>
              <a:tabLst>
                <a:tab pos="337185" algn="l"/>
                <a:tab pos="337820" algn="l"/>
              </a:tabLst>
            </a:pPr>
            <a:r>
              <a:rPr lang="en-US" sz="1800" b="1" spc="-5" dirty="0">
                <a:latin typeface="Arial" panose="020B0604020202020204" pitchFamily="34" charset="0"/>
                <a:cs typeface="Arial" panose="020B0604020202020204" pitchFamily="34" charset="0"/>
              </a:rPr>
              <a:t>Paycheck Amount =</a:t>
            </a:r>
            <a:r>
              <a:rPr lang="en-US" sz="1800" b="1" spc="5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b="1" spc="-10" dirty="0">
                <a:latin typeface="Arial" panose="020B0604020202020204" pitchFamily="34" charset="0"/>
                <a:cs typeface="Arial" panose="020B0604020202020204" pitchFamily="34" charset="0"/>
              </a:rPr>
              <a:t>$1,846.15</a:t>
            </a:r>
            <a:endParaRPr 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06450" lvl="1" indent="-285750">
              <a:lnSpc>
                <a:spcPct val="110000"/>
              </a:lnSpc>
              <a:buClr>
                <a:srgbClr val="0F6FC6"/>
              </a:buClr>
              <a:buSzPct val="70000"/>
              <a:buFont typeface="Courier New" panose="02070309020205020404" pitchFamily="49" charset="0"/>
              <a:buChar char="o"/>
              <a:tabLst>
                <a:tab pos="337185" algn="l"/>
                <a:tab pos="337820" algn="l"/>
              </a:tabLst>
            </a:pPr>
            <a:r>
              <a:rPr lang="en-US" sz="1800" b="1" spc="-5" dirty="0">
                <a:latin typeface="Arial" panose="020B0604020202020204" pitchFamily="34" charset="0"/>
                <a:cs typeface="Arial" panose="020B0604020202020204" pitchFamily="34" charset="0"/>
              </a:rPr>
              <a:t>Deferred Amount = </a:t>
            </a:r>
            <a:r>
              <a:rPr lang="en-US" sz="1800" b="1" spc="-10" dirty="0">
                <a:latin typeface="Arial" panose="020B0604020202020204" pitchFamily="34" charset="0"/>
                <a:cs typeface="Arial" panose="020B0604020202020204" pitchFamily="34" charset="0"/>
              </a:rPr>
              <a:t>$553.85 ($2,400.00 </a:t>
            </a:r>
            <a:r>
              <a:rPr lang="en-US" sz="1800" b="1" spc="-5" dirty="0"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en-US" sz="1800" b="1" spc="15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b="1" spc="-10" dirty="0">
                <a:latin typeface="Arial" panose="020B0604020202020204" pitchFamily="34" charset="0"/>
                <a:cs typeface="Arial" panose="020B0604020202020204" pitchFamily="34" charset="0"/>
              </a:rPr>
              <a:t>$1,846.15)</a:t>
            </a:r>
          </a:p>
          <a:p>
            <a:pPr marL="0" lvl="1" indent="0">
              <a:lnSpc>
                <a:spcPct val="110000"/>
              </a:lnSpc>
              <a:buClr>
                <a:srgbClr val="0F6FC6"/>
              </a:buClr>
              <a:buSzPct val="70000"/>
              <a:buNone/>
            </a:pP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Total </a:t>
            </a:r>
            <a:r>
              <a:rPr lang="en-US" sz="1800" spc="-5" dirty="0">
                <a:latin typeface="Arial" panose="020B0604020202020204" pitchFamily="34" charset="0"/>
                <a:cs typeface="Arial" panose="020B0604020202020204" pitchFamily="34" charset="0"/>
              </a:rPr>
              <a:t>amount deferred is 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$11,077.00 ($553.85 X 20 pays). </a:t>
            </a:r>
            <a:r>
              <a:rPr lang="en-US" sz="1800" spc="-5" dirty="0">
                <a:latin typeface="Arial" panose="020B0604020202020204" pitchFamily="34" charset="0"/>
                <a:cs typeface="Arial" panose="020B0604020202020204" pitchFamily="34" charset="0"/>
              </a:rPr>
              <a:t>This balance is  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depleted over </a:t>
            </a:r>
            <a:r>
              <a:rPr lang="en-US" sz="1800" spc="-5" dirty="0">
                <a:latin typeface="Arial" panose="020B0604020202020204" pitchFamily="34" charset="0"/>
                <a:cs typeface="Arial" panose="020B0604020202020204" pitchFamily="34" charset="0"/>
              </a:rPr>
              <a:t>the summer with 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6 equal pays of</a:t>
            </a:r>
            <a:r>
              <a:rPr lang="en-US" sz="1800" spc="-9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$1846.15.</a:t>
            </a:r>
          </a:p>
          <a:p>
            <a:pPr marL="429895" lvl="1" indent="0">
              <a:lnSpc>
                <a:spcPct val="110000"/>
              </a:lnSpc>
              <a:buClr>
                <a:srgbClr val="0F6FC6"/>
              </a:buClr>
              <a:buSzPct val="80769"/>
              <a:buNone/>
              <a:tabLst>
                <a:tab pos="704850" algn="l"/>
                <a:tab pos="705485" algn="l"/>
              </a:tabLst>
            </a:pPr>
            <a:endParaRPr 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9428368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#2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3895" y="856732"/>
            <a:ext cx="8168841" cy="5586622"/>
          </a:xfrm>
        </p:spPr>
        <p:txBody>
          <a:bodyPr>
            <a:noAutofit/>
          </a:bodyPr>
          <a:lstStyle/>
          <a:p>
            <a:pPr marL="298450" indent="-285750">
              <a:lnSpc>
                <a:spcPct val="100000"/>
              </a:lnSpc>
              <a:spcBef>
                <a:spcPts val="105"/>
              </a:spcBef>
              <a:buClr>
                <a:srgbClr val="0F6FC6"/>
              </a:buClr>
              <a:buSzPct val="67647"/>
              <a:buFont typeface="Courier New" panose="02070309020205020404" pitchFamily="49" charset="0"/>
              <a:buChar char="o"/>
              <a:tabLst>
                <a:tab pos="286385" algn="l"/>
                <a:tab pos="287020" algn="l"/>
              </a:tabLst>
            </a:pPr>
            <a:r>
              <a:rPr lang="en-US" sz="1800" b="1" dirty="0">
                <a:latin typeface="Arial" panose="020B0604020202020204" pitchFamily="34" charset="0"/>
                <a:cs typeface="Arial" panose="020B0604020202020204" pitchFamily="34" charset="0"/>
              </a:rPr>
              <a:t>Example 2: </a:t>
            </a:r>
            <a:r>
              <a:rPr lang="en-US" sz="1800" spc="-5" dirty="0">
                <a:latin typeface="Arial" panose="020B0604020202020204" pitchFamily="34" charset="0"/>
                <a:cs typeface="Arial" panose="020B0604020202020204" pitchFamily="34" charset="0"/>
              </a:rPr>
              <a:t>Salary 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Change on</a:t>
            </a:r>
            <a:r>
              <a:rPr lang="en-US" sz="1800" spc="-10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spc="-5" dirty="0">
                <a:latin typeface="Arial" panose="020B0604020202020204" pitchFamily="34" charset="0"/>
                <a:cs typeface="Arial" panose="020B0604020202020204" pitchFamily="34" charset="0"/>
              </a:rPr>
              <a:t>11/15</a:t>
            </a:r>
            <a:br>
              <a:rPr lang="en-US" sz="1800" spc="-5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63575" lvl="1" indent="-285750">
              <a:lnSpc>
                <a:spcPct val="100000"/>
              </a:lnSpc>
              <a:spcBef>
                <a:spcPts val="5"/>
              </a:spcBef>
              <a:buClr>
                <a:srgbClr val="0F6FC6"/>
              </a:buClr>
              <a:buSzPct val="80000"/>
              <a:buFont typeface="Courier New" panose="02070309020205020404" pitchFamily="49" charset="0"/>
              <a:buChar char="o"/>
              <a:tabLst>
                <a:tab pos="652145" algn="l"/>
                <a:tab pos="652780" algn="l"/>
              </a:tabLst>
            </a:pPr>
            <a:r>
              <a:rPr lang="en-US" sz="1800" spc="-5" dirty="0">
                <a:latin typeface="Arial" panose="020B0604020202020204" pitchFamily="34" charset="0"/>
                <a:cs typeface="Arial" panose="020B0604020202020204" pitchFamily="34" charset="0"/>
              </a:rPr>
              <a:t>Initial 9-month Contract Salary is</a:t>
            </a:r>
            <a:r>
              <a:rPr lang="en-US" sz="1800" spc="1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$48,000</a:t>
            </a:r>
          </a:p>
          <a:p>
            <a:pPr marL="663575" lvl="1" indent="-285750">
              <a:lnSpc>
                <a:spcPct val="100000"/>
              </a:lnSpc>
              <a:buClr>
                <a:srgbClr val="0F6FC6"/>
              </a:buClr>
              <a:buSzPct val="80000"/>
              <a:buFont typeface="Courier New" panose="02070309020205020404" pitchFamily="49" charset="0"/>
              <a:buChar char="o"/>
              <a:tabLst>
                <a:tab pos="652145" algn="l"/>
                <a:tab pos="652780" algn="l"/>
              </a:tabLst>
            </a:pP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$48,000/26 = $1,846.15 </a:t>
            </a:r>
            <a:r>
              <a:rPr lang="en-US" sz="1800" spc="-5" dirty="0">
                <a:latin typeface="Arial" panose="020B0604020202020204" pitchFamily="34" charset="0"/>
                <a:cs typeface="Arial" panose="020B0604020202020204" pitchFamily="34" charset="0"/>
              </a:rPr>
              <a:t>biweekly 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pay </a:t>
            </a:r>
            <a:r>
              <a:rPr lang="en-US" sz="1800" spc="-5" dirty="0">
                <a:latin typeface="Arial" panose="020B0604020202020204" pitchFamily="34" charset="0"/>
                <a:cs typeface="Arial" panose="020B0604020202020204" pitchFamily="34" charset="0"/>
              </a:rPr>
              <a:t>period amount 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for 26</a:t>
            </a:r>
            <a:r>
              <a:rPr lang="en-US" sz="1800" spc="-6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pays</a:t>
            </a:r>
          </a:p>
          <a:p>
            <a:pPr marL="663575" lvl="1" indent="-285750">
              <a:lnSpc>
                <a:spcPct val="100000"/>
              </a:lnSpc>
              <a:buClr>
                <a:srgbClr val="0F6FC6"/>
              </a:buClr>
              <a:buSzPct val="80000"/>
              <a:buFont typeface="Courier New" panose="02070309020205020404" pitchFamily="49" charset="0"/>
              <a:buChar char="o"/>
              <a:tabLst>
                <a:tab pos="652145" algn="l"/>
                <a:tab pos="652780" algn="l"/>
              </a:tabLst>
            </a:pP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$48,000/20 = $2,400.00 </a:t>
            </a:r>
            <a:r>
              <a:rPr lang="en-US" sz="1800" spc="-5" dirty="0">
                <a:latin typeface="Arial" panose="020B0604020202020204" pitchFamily="34" charset="0"/>
                <a:cs typeface="Arial" panose="020B0604020202020204" pitchFamily="34" charset="0"/>
              </a:rPr>
              <a:t>biweekly 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pay </a:t>
            </a:r>
            <a:r>
              <a:rPr lang="en-US" sz="1800" spc="-5" dirty="0">
                <a:latin typeface="Arial" panose="020B0604020202020204" pitchFamily="34" charset="0"/>
                <a:cs typeface="Arial" panose="020B0604020202020204" pitchFamily="34" charset="0"/>
              </a:rPr>
              <a:t>period amount 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for 20</a:t>
            </a:r>
            <a:r>
              <a:rPr lang="en-US" sz="1800" spc="-6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pays</a:t>
            </a:r>
          </a:p>
          <a:p>
            <a:pPr lvl="1">
              <a:lnSpc>
                <a:spcPct val="100000"/>
              </a:lnSpc>
              <a:buClr>
                <a:srgbClr val="0F6FC6"/>
              </a:buClr>
              <a:buFont typeface="Courier New" panose="02070309020205020404" pitchFamily="49" charset="0"/>
              <a:buChar char="o"/>
            </a:pPr>
            <a:endParaRPr 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98450" indent="-285750">
              <a:lnSpc>
                <a:spcPct val="100000"/>
              </a:lnSpc>
              <a:buClr>
                <a:srgbClr val="0F6FC6"/>
              </a:buClr>
              <a:buSzPct val="67647"/>
              <a:buFont typeface="Courier New" panose="02070309020205020404" pitchFamily="49" charset="0"/>
              <a:buChar char="o"/>
              <a:tabLst>
                <a:tab pos="286385" algn="l"/>
                <a:tab pos="287020" algn="l"/>
                <a:tab pos="3749675" algn="l"/>
              </a:tabLst>
            </a:pPr>
            <a:r>
              <a:rPr lang="en-US" sz="1800" b="1" dirty="0">
                <a:latin typeface="Arial" panose="020B0604020202020204" pitchFamily="34" charset="0"/>
                <a:cs typeface="Arial" panose="020B0604020202020204" pitchFamily="34" charset="0"/>
              </a:rPr>
              <a:t>Paycheck Amount</a:t>
            </a:r>
            <a:r>
              <a:rPr lang="en-US" sz="1800" b="1" spc="-3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b="1" dirty="0">
                <a:latin typeface="Arial" panose="020B0604020202020204" pitchFamily="34" charset="0"/>
                <a:cs typeface="Arial" panose="020B0604020202020204" pitchFamily="34" charset="0"/>
              </a:rPr>
              <a:t>= </a:t>
            </a:r>
            <a:r>
              <a:rPr lang="en-US" sz="1800" b="1" spc="-5" dirty="0">
                <a:latin typeface="Arial" panose="020B0604020202020204" pitchFamily="34" charset="0"/>
                <a:cs typeface="Arial" panose="020B0604020202020204" pitchFamily="34" charset="0"/>
              </a:rPr>
              <a:t>$1,846.15	</a:t>
            </a:r>
            <a:r>
              <a:rPr lang="en-US" sz="1800" b="1" dirty="0">
                <a:latin typeface="Arial" panose="020B0604020202020204" pitchFamily="34" charset="0"/>
                <a:cs typeface="Arial" panose="020B0604020202020204" pitchFamily="34" charset="0"/>
              </a:rPr>
              <a:t>Deferred Amount =</a:t>
            </a:r>
            <a:r>
              <a:rPr lang="en-US" sz="1800" b="1" spc="-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b="1" dirty="0">
                <a:latin typeface="Arial" panose="020B0604020202020204" pitchFamily="34" charset="0"/>
                <a:cs typeface="Arial" panose="020B0604020202020204" pitchFamily="34" charset="0"/>
              </a:rPr>
              <a:t>$553.85</a:t>
            </a:r>
            <a:endParaRPr 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63575" lvl="1" indent="-285750">
              <a:lnSpc>
                <a:spcPct val="100000"/>
              </a:lnSpc>
              <a:buClr>
                <a:srgbClr val="0F6FC6"/>
              </a:buClr>
              <a:buSzPct val="80000"/>
              <a:buFont typeface="Courier New" panose="02070309020205020404" pitchFamily="49" charset="0"/>
              <a:buChar char="o"/>
              <a:tabLst>
                <a:tab pos="652145" algn="l"/>
                <a:tab pos="652780" algn="l"/>
              </a:tabLst>
            </a:pPr>
            <a:r>
              <a:rPr lang="en-US" sz="1800" spc="-5" dirty="0">
                <a:latin typeface="Arial" panose="020B0604020202020204" pitchFamily="34" charset="0"/>
                <a:cs typeface="Arial" panose="020B0604020202020204" pitchFamily="34" charset="0"/>
              </a:rPr>
              <a:t>On 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11/15 (after 7 pay </a:t>
            </a:r>
            <a:r>
              <a:rPr lang="en-US" sz="1800" spc="-5" dirty="0">
                <a:latin typeface="Arial" panose="020B0604020202020204" pitchFamily="34" charset="0"/>
                <a:cs typeface="Arial" panose="020B0604020202020204" pitchFamily="34" charset="0"/>
              </a:rPr>
              <a:t>periods), 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employee </a:t>
            </a:r>
            <a:r>
              <a:rPr lang="en-US" sz="1800" spc="-5" dirty="0">
                <a:latin typeface="Arial" panose="020B0604020202020204" pitchFamily="34" charset="0"/>
                <a:cs typeface="Arial" panose="020B0604020202020204" pitchFamily="34" charset="0"/>
              </a:rPr>
              <a:t>receives 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a pay </a:t>
            </a:r>
            <a:r>
              <a:rPr lang="en-US" sz="1800" spc="-5" dirty="0">
                <a:latin typeface="Arial" panose="020B0604020202020204" pitchFamily="34" charset="0"/>
                <a:cs typeface="Arial" panose="020B0604020202020204" pitchFamily="34" charset="0"/>
              </a:rPr>
              <a:t>raise 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to</a:t>
            </a:r>
            <a:r>
              <a:rPr lang="en-US" sz="1800" spc="-8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$48,960.</a:t>
            </a:r>
          </a:p>
          <a:p>
            <a:pPr marL="663575" lvl="1" indent="-285750">
              <a:lnSpc>
                <a:spcPct val="100000"/>
              </a:lnSpc>
              <a:spcBef>
                <a:spcPts val="5"/>
              </a:spcBef>
              <a:buClr>
                <a:srgbClr val="0F6FC6"/>
              </a:buClr>
              <a:buSzPct val="80000"/>
              <a:buFont typeface="Courier New" panose="02070309020205020404" pitchFamily="49" charset="0"/>
              <a:buChar char="o"/>
              <a:tabLst>
                <a:tab pos="652145" algn="l"/>
                <a:tab pos="652780" algn="l"/>
              </a:tabLst>
            </a:pP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$48,960/26 = $1,883.08 </a:t>
            </a:r>
            <a:r>
              <a:rPr lang="en-US" sz="1800" spc="-5" dirty="0">
                <a:latin typeface="Arial" panose="020B0604020202020204" pitchFamily="34" charset="0"/>
                <a:cs typeface="Arial" panose="020B0604020202020204" pitchFamily="34" charset="0"/>
              </a:rPr>
              <a:t>biweekly 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pay </a:t>
            </a:r>
            <a:r>
              <a:rPr lang="en-US" sz="1800" spc="-5" dirty="0">
                <a:latin typeface="Arial" panose="020B0604020202020204" pitchFamily="34" charset="0"/>
                <a:cs typeface="Arial" panose="020B0604020202020204" pitchFamily="34" charset="0"/>
              </a:rPr>
              <a:t>period amount 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for 26</a:t>
            </a:r>
            <a:r>
              <a:rPr lang="en-US" sz="1800" spc="-6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pays</a:t>
            </a:r>
          </a:p>
          <a:p>
            <a:pPr marL="663575" lvl="1" indent="-285750">
              <a:lnSpc>
                <a:spcPct val="100000"/>
              </a:lnSpc>
              <a:spcBef>
                <a:spcPts val="5"/>
              </a:spcBef>
              <a:buClr>
                <a:srgbClr val="0F6FC6"/>
              </a:buClr>
              <a:buSzPct val="80000"/>
              <a:buFont typeface="Courier New" panose="02070309020205020404" pitchFamily="49" charset="0"/>
              <a:buChar char="o"/>
              <a:tabLst>
                <a:tab pos="652145" algn="l"/>
                <a:tab pos="652780" algn="l"/>
              </a:tabLst>
            </a:pP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$48,960/20 = $2,448.00 </a:t>
            </a:r>
            <a:r>
              <a:rPr lang="en-US" sz="1800" spc="-5" dirty="0">
                <a:latin typeface="Arial" panose="020B0604020202020204" pitchFamily="34" charset="0"/>
                <a:cs typeface="Arial" panose="020B0604020202020204" pitchFamily="34" charset="0"/>
              </a:rPr>
              <a:t>biweekly 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pay </a:t>
            </a:r>
            <a:r>
              <a:rPr lang="en-US" sz="1800" spc="-5" dirty="0">
                <a:latin typeface="Arial" panose="020B0604020202020204" pitchFamily="34" charset="0"/>
                <a:cs typeface="Arial" panose="020B0604020202020204" pitchFamily="34" charset="0"/>
              </a:rPr>
              <a:t>period amount 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for 20</a:t>
            </a:r>
            <a:r>
              <a:rPr lang="en-US" sz="1800" spc="-6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pays</a:t>
            </a:r>
          </a:p>
          <a:p>
            <a:pPr marL="663575" lvl="1" indent="-285750">
              <a:lnSpc>
                <a:spcPct val="100000"/>
              </a:lnSpc>
              <a:spcBef>
                <a:spcPts val="5"/>
              </a:spcBef>
              <a:buClr>
                <a:srgbClr val="0F6FC6"/>
              </a:buClr>
              <a:buSzPct val="80000"/>
              <a:buFont typeface="Courier New" panose="02070309020205020404" pitchFamily="49" charset="0"/>
              <a:buChar char="o"/>
              <a:tabLst>
                <a:tab pos="652145" algn="l"/>
                <a:tab pos="652780" algn="l"/>
              </a:tabLst>
            </a:pPr>
            <a:endParaRPr 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1" indent="0">
              <a:lnSpc>
                <a:spcPct val="100000"/>
              </a:lnSpc>
              <a:spcBef>
                <a:spcPts val="5"/>
              </a:spcBef>
              <a:buClr>
                <a:srgbClr val="0F6FC6"/>
              </a:buClr>
              <a:buSzPct val="80000"/>
              <a:buNone/>
            </a:pP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Since the pay raise occurs part </a:t>
            </a:r>
            <a:r>
              <a:rPr lang="en-US" sz="1800" spc="-5" dirty="0">
                <a:latin typeface="Arial" panose="020B0604020202020204" pitchFamily="34" charset="0"/>
                <a:cs typeface="Arial" panose="020B0604020202020204" pitchFamily="34" charset="0"/>
              </a:rPr>
              <a:t>way 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through the deferred pay</a:t>
            </a:r>
            <a:r>
              <a:rPr lang="en-US" sz="1800" spc="-15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spc="-5" dirty="0">
                <a:latin typeface="Arial" panose="020B0604020202020204" pitchFamily="34" charset="0"/>
                <a:cs typeface="Arial" panose="020B0604020202020204" pitchFamily="34" charset="0"/>
              </a:rPr>
              <a:t>accrual 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cycle, Banner looks </a:t>
            </a:r>
            <a:r>
              <a:rPr lang="en-US" sz="1800" spc="-5" dirty="0">
                <a:latin typeface="Arial" panose="020B0604020202020204" pitchFamily="34" charset="0"/>
                <a:cs typeface="Arial" panose="020B0604020202020204" pitchFamily="34" charset="0"/>
              </a:rPr>
              <a:t>at what 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has </a:t>
            </a:r>
            <a:r>
              <a:rPr lang="en-US" sz="1800" spc="-5" dirty="0">
                <a:latin typeface="Arial" panose="020B0604020202020204" pitchFamily="34" charset="0"/>
                <a:cs typeface="Arial" panose="020B0604020202020204" pitchFamily="34" charset="0"/>
              </a:rPr>
              <a:t>been 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earned and deferred so </a:t>
            </a:r>
            <a:r>
              <a:rPr lang="en-US" sz="1800" spc="-5" dirty="0">
                <a:latin typeface="Arial" panose="020B0604020202020204" pitchFamily="34" charset="0"/>
                <a:cs typeface="Arial" panose="020B0604020202020204" pitchFamily="34" charset="0"/>
              </a:rPr>
              <a:t>far 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and determines the remaining amount </a:t>
            </a:r>
            <a:r>
              <a:rPr lang="en-US" sz="1800" spc="-5" dirty="0">
                <a:latin typeface="Arial" panose="020B0604020202020204" pitchFamily="34" charset="0"/>
                <a:cs typeface="Arial" panose="020B0604020202020204" pitchFamily="34" charset="0"/>
              </a:rPr>
              <a:t>to 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be paid, keeping in mind the goal of equalizing gross pay over the whole year. It </a:t>
            </a:r>
            <a:r>
              <a:rPr lang="en-US" sz="1800" spc="-5" dirty="0">
                <a:latin typeface="Arial" panose="020B0604020202020204" pitchFamily="34" charset="0"/>
                <a:cs typeface="Arial" panose="020B0604020202020204" pitchFamily="34" charset="0"/>
              </a:rPr>
              <a:t>will 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increase the amount deferred and lower the paycheck amount so </a:t>
            </a:r>
            <a:r>
              <a:rPr lang="en-US" sz="1800" spc="-5" dirty="0">
                <a:latin typeface="Arial" panose="020B0604020202020204" pitchFamily="34" charset="0"/>
                <a:cs typeface="Arial" panose="020B0604020202020204" pitchFamily="34" charset="0"/>
              </a:rPr>
              <a:t>that 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the remaining </a:t>
            </a:r>
            <a:r>
              <a:rPr lang="en-US" sz="1800" spc="-5" dirty="0">
                <a:latin typeface="Arial" panose="020B0604020202020204" pitchFamily="34" charset="0"/>
                <a:cs typeface="Arial" panose="020B0604020202020204" pitchFamily="34" charset="0"/>
              </a:rPr>
              <a:t>19 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checks </a:t>
            </a:r>
            <a:r>
              <a:rPr lang="en-US" sz="1800" spc="-5" dirty="0">
                <a:latin typeface="Arial" panose="020B0604020202020204" pitchFamily="34" charset="0"/>
                <a:cs typeface="Arial" panose="020B0604020202020204" pitchFamily="34" charset="0"/>
              </a:rPr>
              <a:t>will be 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equal </a:t>
            </a:r>
            <a:r>
              <a:rPr lang="en-US" sz="1800" spc="-5" dirty="0">
                <a:latin typeface="Arial" panose="020B0604020202020204" pitchFamily="34" charset="0"/>
                <a:cs typeface="Arial" panose="020B0604020202020204" pitchFamily="34" charset="0"/>
              </a:rPr>
              <a:t>to 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each</a:t>
            </a:r>
            <a:r>
              <a:rPr lang="en-US" sz="1800" spc="-2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other.</a:t>
            </a:r>
          </a:p>
          <a:p>
            <a:pPr marL="652780" lvl="1" indent="-274955">
              <a:lnSpc>
                <a:spcPct val="100000"/>
              </a:lnSpc>
              <a:spcBef>
                <a:spcPts val="5"/>
              </a:spcBef>
              <a:buClr>
                <a:srgbClr val="0F6FC6"/>
              </a:buClr>
              <a:buSzPct val="80000"/>
              <a:buFont typeface="Wingdings 2"/>
              <a:buChar char=""/>
              <a:tabLst>
                <a:tab pos="652145" algn="l"/>
                <a:tab pos="652780" algn="l"/>
              </a:tabLst>
            </a:pP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5190383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#2 - Continued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3895" y="856732"/>
            <a:ext cx="8168841" cy="5586622"/>
          </a:xfrm>
        </p:spPr>
        <p:txBody>
          <a:bodyPr>
            <a:noAutofit/>
          </a:bodyPr>
          <a:lstStyle/>
          <a:p>
            <a:pPr marL="297815" indent="-285750">
              <a:lnSpc>
                <a:spcPts val="1835"/>
              </a:lnSpc>
              <a:spcBef>
                <a:spcPts val="105"/>
              </a:spcBef>
              <a:buClr>
                <a:srgbClr val="0F6FC6"/>
              </a:buClr>
              <a:buSzPct val="67647"/>
              <a:buFont typeface="Courier New" panose="02070309020205020404" pitchFamily="49" charset="0"/>
              <a:buChar char="o"/>
              <a:tabLst>
                <a:tab pos="287020" algn="l"/>
                <a:tab pos="287655" algn="l"/>
                <a:tab pos="4309110" algn="l"/>
              </a:tabLst>
            </a:pPr>
            <a:endParaRPr lang="en-US" sz="1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97815" indent="-285750">
              <a:lnSpc>
                <a:spcPts val="1835"/>
              </a:lnSpc>
              <a:spcBef>
                <a:spcPts val="105"/>
              </a:spcBef>
              <a:buClr>
                <a:srgbClr val="0F6FC6"/>
              </a:buClr>
              <a:buSzPct val="67647"/>
              <a:buFont typeface="Courier New" panose="02070309020205020404" pitchFamily="49" charset="0"/>
              <a:buChar char="o"/>
              <a:tabLst>
                <a:tab pos="287020" algn="l"/>
                <a:tab pos="287655" algn="l"/>
                <a:tab pos="4309110" algn="l"/>
              </a:tabLst>
            </a:pPr>
            <a:r>
              <a:rPr lang="en-US" sz="1800" b="1" dirty="0">
                <a:latin typeface="Arial" panose="020B0604020202020204" pitchFamily="34" charset="0"/>
                <a:cs typeface="Arial" panose="020B0604020202020204" pitchFamily="34" charset="0"/>
              </a:rPr>
              <a:t>New Paycheck Amount</a:t>
            </a:r>
            <a:r>
              <a:rPr lang="en-US" sz="1800" b="1" spc="-5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b="1" dirty="0">
                <a:latin typeface="Arial" panose="020B0604020202020204" pitchFamily="34" charset="0"/>
                <a:cs typeface="Arial" panose="020B0604020202020204" pitchFamily="34" charset="0"/>
              </a:rPr>
              <a:t>= $1,879.00</a:t>
            </a:r>
          </a:p>
          <a:p>
            <a:pPr marL="297815" indent="-285750">
              <a:lnSpc>
                <a:spcPts val="1835"/>
              </a:lnSpc>
              <a:spcBef>
                <a:spcPts val="105"/>
              </a:spcBef>
              <a:buClr>
                <a:srgbClr val="0F6FC6"/>
              </a:buClr>
              <a:buSzPct val="67647"/>
              <a:buFont typeface="Courier New" panose="02070309020205020404" pitchFamily="49" charset="0"/>
              <a:buChar char="o"/>
              <a:tabLst>
                <a:tab pos="287020" algn="l"/>
                <a:tab pos="287655" algn="l"/>
                <a:tab pos="4309110" algn="l"/>
              </a:tabLst>
            </a:pPr>
            <a:r>
              <a:rPr lang="en-US" sz="1800" b="1" dirty="0">
                <a:latin typeface="Arial" panose="020B0604020202020204" pitchFamily="34" charset="0"/>
                <a:cs typeface="Arial" panose="020B0604020202020204" pitchFamily="34" charset="0"/>
              </a:rPr>
              <a:t>New Deferred Amount</a:t>
            </a:r>
            <a:r>
              <a:rPr lang="en-US" sz="1800" b="1" spc="-9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b="1" dirty="0">
                <a:latin typeface="Arial" panose="020B0604020202020204" pitchFamily="34" charset="0"/>
                <a:cs typeface="Arial" panose="020B0604020202020204" pitchFamily="34" charset="0"/>
              </a:rPr>
              <a:t>=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b="1" dirty="0">
                <a:latin typeface="Arial" panose="020B0604020202020204" pitchFamily="34" charset="0"/>
                <a:cs typeface="Arial" panose="020B0604020202020204" pitchFamily="34" charset="0"/>
              </a:rPr>
              <a:t>$569.00</a:t>
            </a:r>
            <a:br>
              <a:rPr lang="en-US" sz="18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98450" indent="-285750">
              <a:lnSpc>
                <a:spcPct val="100000"/>
              </a:lnSpc>
              <a:spcBef>
                <a:spcPts val="105"/>
              </a:spcBef>
              <a:buClr>
                <a:srgbClr val="0F6FC6"/>
              </a:buClr>
              <a:buSzPct val="67647"/>
              <a:buFont typeface="Courier New" panose="02070309020205020404" pitchFamily="49" charset="0"/>
              <a:buChar char="o"/>
              <a:tabLst>
                <a:tab pos="286385" algn="l"/>
                <a:tab pos="287020" algn="l"/>
              </a:tabLst>
            </a:pPr>
            <a:r>
              <a:rPr lang="en-US" sz="1800" spc="-5" dirty="0">
                <a:latin typeface="Arial" panose="020B0604020202020204" pitchFamily="34" charset="0"/>
                <a:cs typeface="Arial" panose="020B0604020202020204" pitchFamily="34" charset="0"/>
              </a:rPr>
              <a:t>Total 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amount deferred is </a:t>
            </a:r>
            <a:r>
              <a:rPr lang="en-US" sz="1800" spc="-5" dirty="0">
                <a:latin typeface="Arial" panose="020B0604020202020204" pitchFamily="34" charset="0"/>
                <a:cs typeface="Arial" panose="020B0604020202020204" pitchFamily="34" charset="0"/>
              </a:rPr>
              <a:t>$11,273.95. 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This </a:t>
            </a:r>
            <a:r>
              <a:rPr lang="en-US" sz="1800" spc="-5" dirty="0">
                <a:latin typeface="Arial" panose="020B0604020202020204" pitchFamily="34" charset="0"/>
                <a:cs typeface="Arial" panose="020B0604020202020204" pitchFamily="34" charset="0"/>
              </a:rPr>
              <a:t>balance 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is depleted over the  summer </a:t>
            </a:r>
            <a:r>
              <a:rPr lang="en-US" sz="1800" spc="-5" dirty="0">
                <a:latin typeface="Arial" panose="020B0604020202020204" pitchFamily="34" charset="0"/>
                <a:cs typeface="Arial" panose="020B0604020202020204" pitchFamily="34" charset="0"/>
              </a:rPr>
              <a:t>with 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6 equal pays of</a:t>
            </a:r>
            <a:r>
              <a:rPr lang="en-US" sz="1800" spc="-4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spc="-5" dirty="0">
                <a:latin typeface="Arial" panose="020B0604020202020204" pitchFamily="34" charset="0"/>
                <a:cs typeface="Arial" panose="020B0604020202020204" pitchFamily="34" charset="0"/>
              </a:rPr>
              <a:t>$1879.00.</a:t>
            </a:r>
            <a:endParaRPr 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700" indent="0">
              <a:lnSpc>
                <a:spcPct val="100000"/>
              </a:lnSpc>
              <a:spcBef>
                <a:spcPts val="105"/>
              </a:spcBef>
              <a:buClr>
                <a:srgbClr val="0F6FC6"/>
              </a:buClr>
              <a:buSzPct val="67647"/>
              <a:buNone/>
              <a:tabLst>
                <a:tab pos="286385" algn="l"/>
                <a:tab pos="287020" algn="l"/>
              </a:tabLst>
            </a:pPr>
            <a:endParaRPr lang="en-US" sz="1800" spc="-5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700" indent="0">
              <a:lnSpc>
                <a:spcPct val="100000"/>
              </a:lnSpc>
              <a:spcBef>
                <a:spcPts val="105"/>
              </a:spcBef>
              <a:buClr>
                <a:srgbClr val="0F6FC6"/>
              </a:buClr>
              <a:buSzPct val="67647"/>
              <a:buNone/>
              <a:tabLst>
                <a:tab pos="286385" algn="l"/>
                <a:tab pos="287020" algn="l"/>
              </a:tabLst>
            </a:pPr>
            <a:r>
              <a:rPr lang="en-US" sz="1700" dirty="0">
                <a:latin typeface="Arial" panose="020B0604020202020204" pitchFamily="34" charset="0"/>
                <a:cs typeface="Arial" panose="020B0604020202020204" pitchFamily="34" charset="0"/>
              </a:rPr>
              <a:t>The mathematical formulas supporting the new amounts are as</a:t>
            </a:r>
            <a:r>
              <a:rPr lang="en-US" sz="1700" spc="-9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700" spc="-5" dirty="0">
                <a:latin typeface="Arial" panose="020B0604020202020204" pitchFamily="34" charset="0"/>
                <a:cs typeface="Arial" panose="020B0604020202020204" pitchFamily="34" charset="0"/>
              </a:rPr>
              <a:t>follows:</a:t>
            </a:r>
            <a:endParaRPr lang="en-US" sz="17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lang="en-US" sz="23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98450" marR="476884" indent="-285750">
              <a:lnSpc>
                <a:spcPct val="100000"/>
              </a:lnSpc>
              <a:spcBef>
                <a:spcPts val="5"/>
              </a:spcBef>
              <a:buClr>
                <a:srgbClr val="0F6FC6"/>
              </a:buClr>
              <a:buSzPct val="67647"/>
              <a:buFont typeface="Courier New" panose="02070309020205020404" pitchFamily="49" charset="0"/>
              <a:buChar char="o"/>
              <a:tabLst>
                <a:tab pos="287020" algn="l"/>
                <a:tab pos="287655" algn="l"/>
              </a:tabLst>
            </a:pPr>
            <a:r>
              <a:rPr lang="en-US" sz="1800" b="1" dirty="0">
                <a:latin typeface="Arial" panose="020B0604020202020204" pitchFamily="34" charset="0"/>
                <a:cs typeface="Arial" panose="020B0604020202020204" pitchFamily="34" charset="0"/>
              </a:rPr>
              <a:t>New Paycheck Amount = </a:t>
            </a:r>
            <a:r>
              <a:rPr lang="en-US" sz="1800" spc="-5" dirty="0">
                <a:latin typeface="Arial" panose="020B0604020202020204" pitchFamily="34" charset="0"/>
                <a:cs typeface="Arial" panose="020B0604020202020204" pitchFamily="34" charset="0"/>
              </a:rPr>
              <a:t>(Old Defer 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Pay Amount times the </a:t>
            </a:r>
            <a:r>
              <a:rPr lang="en-US" sz="1800" spc="-5" dirty="0">
                <a:latin typeface="Arial" panose="020B0604020202020204" pitchFamily="34" charset="0"/>
                <a:cs typeface="Arial" panose="020B0604020202020204" pitchFamily="34" charset="0"/>
              </a:rPr>
              <a:t>number  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of Accruals passed) </a:t>
            </a:r>
            <a:r>
              <a:rPr lang="en-US" sz="1800" i="1" dirty="0">
                <a:latin typeface="Arial" panose="020B0604020202020204" pitchFamily="34" charset="0"/>
                <a:cs typeface="Arial" panose="020B0604020202020204" pitchFamily="34" charset="0"/>
              </a:rPr>
              <a:t>plus 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(New Amount Earned Per Pay Period times</a:t>
            </a:r>
            <a:r>
              <a:rPr lang="en-US" sz="1800" spc="-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the  </a:t>
            </a:r>
            <a:r>
              <a:rPr lang="en-US" sz="1800" spc="-5" dirty="0">
                <a:latin typeface="Arial" panose="020B0604020202020204" pitchFamily="34" charset="0"/>
                <a:cs typeface="Arial" panose="020B0604020202020204" pitchFamily="34" charset="0"/>
              </a:rPr>
              <a:t>number 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of </a:t>
            </a:r>
            <a:r>
              <a:rPr lang="en-US" sz="1800" spc="-5" dirty="0">
                <a:latin typeface="Arial" panose="020B0604020202020204" pitchFamily="34" charset="0"/>
                <a:cs typeface="Arial" panose="020B0604020202020204" pitchFamily="34" charset="0"/>
              </a:rPr>
              <a:t>accruals 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remaining) = Amount </a:t>
            </a:r>
            <a:r>
              <a:rPr lang="en-US" sz="1800" spc="-5" dirty="0">
                <a:latin typeface="Arial" panose="020B0604020202020204" pitchFamily="34" charset="0"/>
                <a:cs typeface="Arial" panose="020B0604020202020204" pitchFamily="34" charset="0"/>
              </a:rPr>
              <a:t>to be 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Paid for Entire Deferred Pay Cycle </a:t>
            </a:r>
            <a:r>
              <a:rPr lang="en-US" sz="1800" i="1" spc="-5" dirty="0">
                <a:latin typeface="Arial" panose="020B0604020202020204" pitchFamily="34" charset="0"/>
                <a:cs typeface="Arial" panose="020B0604020202020204" pitchFamily="34" charset="0"/>
              </a:rPr>
              <a:t>divided </a:t>
            </a:r>
            <a:r>
              <a:rPr lang="en-US" sz="1800" i="1" dirty="0">
                <a:latin typeface="Arial" panose="020B0604020202020204" pitchFamily="34" charset="0"/>
                <a:cs typeface="Arial" panose="020B0604020202020204" pitchFamily="34" charset="0"/>
              </a:rPr>
              <a:t>by 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lang="en-US" sz="1800" spc="-5" dirty="0">
                <a:latin typeface="Arial" panose="020B0604020202020204" pitchFamily="34" charset="0"/>
                <a:cs typeface="Arial" panose="020B0604020202020204" pitchFamily="34" charset="0"/>
              </a:rPr>
              <a:t>number 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of pays left in Deferred Pay</a:t>
            </a:r>
            <a:r>
              <a:rPr lang="en-US" sz="1800" spc="-10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Cycle</a:t>
            </a:r>
          </a:p>
          <a:p>
            <a:pPr marL="652780" lvl="1" indent="-274955">
              <a:lnSpc>
                <a:spcPct val="100000"/>
              </a:lnSpc>
              <a:spcBef>
                <a:spcPts val="25"/>
              </a:spcBef>
              <a:buClr>
                <a:srgbClr val="0F6FC6"/>
              </a:buClr>
              <a:buSzPct val="80000"/>
              <a:buFont typeface="Wingdings 2"/>
              <a:buChar char=""/>
              <a:tabLst>
                <a:tab pos="652780" algn="l"/>
                <a:tab pos="653415" algn="l"/>
              </a:tabLst>
            </a:pP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$1,879.00 = ($553.85 * 7) + ($2,448 * 13) =</a:t>
            </a:r>
            <a:r>
              <a:rPr lang="en-US" sz="1800" spc="-13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35,700.95/19</a:t>
            </a:r>
          </a:p>
          <a:p>
            <a:pPr lvl="1">
              <a:lnSpc>
                <a:spcPct val="100000"/>
              </a:lnSpc>
              <a:spcBef>
                <a:spcPts val="10"/>
              </a:spcBef>
              <a:buClr>
                <a:srgbClr val="0F6FC6"/>
              </a:buClr>
              <a:buFont typeface="Wingdings 2"/>
              <a:buChar char=""/>
            </a:pPr>
            <a:endParaRPr 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7980" indent="-335915">
              <a:lnSpc>
                <a:spcPct val="100000"/>
              </a:lnSpc>
              <a:spcBef>
                <a:spcPts val="5"/>
              </a:spcBef>
              <a:buClr>
                <a:srgbClr val="0F6FC6"/>
              </a:buClr>
              <a:buSzPct val="67647"/>
              <a:buFont typeface="Courier New" panose="02070309020205020404" pitchFamily="49" charset="0"/>
              <a:buChar char="o"/>
              <a:tabLst>
                <a:tab pos="347980" algn="l"/>
                <a:tab pos="348615" algn="l"/>
              </a:tabLst>
            </a:pPr>
            <a:r>
              <a:rPr lang="en-US" sz="1800" b="1" dirty="0">
                <a:latin typeface="Arial" panose="020B0604020202020204" pitchFamily="34" charset="0"/>
                <a:cs typeface="Arial" panose="020B0604020202020204" pitchFamily="34" charset="0"/>
              </a:rPr>
              <a:t>New Deferred Amount = 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New Amount Earned per Pay Period</a:t>
            </a:r>
            <a:r>
              <a:rPr lang="en-US" sz="1800" spc="-19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i="1" dirty="0">
                <a:latin typeface="Arial" panose="020B0604020202020204" pitchFamily="34" charset="0"/>
                <a:cs typeface="Arial" panose="020B0604020202020204" pitchFamily="34" charset="0"/>
              </a:rPr>
              <a:t>minus</a:t>
            </a:r>
          </a:p>
          <a:p>
            <a:pPr marL="347980" indent="-335915">
              <a:lnSpc>
                <a:spcPct val="100000"/>
              </a:lnSpc>
              <a:spcBef>
                <a:spcPts val="5"/>
              </a:spcBef>
              <a:buClr>
                <a:srgbClr val="0F6FC6"/>
              </a:buClr>
              <a:buSzPct val="67647"/>
              <a:buFont typeface="Courier New" panose="02070309020205020404" pitchFamily="49" charset="0"/>
              <a:buChar char="o"/>
              <a:tabLst>
                <a:tab pos="347980" algn="l"/>
                <a:tab pos="348615" algn="l"/>
              </a:tabLst>
            </a:pP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New Per Paycheck</a:t>
            </a:r>
            <a:r>
              <a:rPr lang="en-US" sz="1800" spc="-4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Amount</a:t>
            </a:r>
          </a:p>
          <a:p>
            <a:pPr marL="663575" lvl="1" indent="-285750">
              <a:lnSpc>
                <a:spcPct val="100000"/>
              </a:lnSpc>
              <a:spcBef>
                <a:spcPts val="5"/>
              </a:spcBef>
              <a:buClr>
                <a:srgbClr val="0F6FC6"/>
              </a:buClr>
              <a:buSzPct val="80000"/>
              <a:buFont typeface="Courier New" panose="02070309020205020404" pitchFamily="49" charset="0"/>
              <a:buChar char="o"/>
              <a:tabLst>
                <a:tab pos="652780" algn="l"/>
                <a:tab pos="653415" algn="l"/>
              </a:tabLst>
            </a:pP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$569.00 = $2,448.00 -</a:t>
            </a:r>
            <a:r>
              <a:rPr lang="en-US" sz="1800" spc="-6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$1879.00</a:t>
            </a:r>
          </a:p>
          <a:p>
            <a:pPr marL="0" lvl="1" indent="0">
              <a:lnSpc>
                <a:spcPct val="100000"/>
              </a:lnSpc>
              <a:spcBef>
                <a:spcPts val="5"/>
              </a:spcBef>
              <a:buClr>
                <a:srgbClr val="0F6FC6"/>
              </a:buClr>
              <a:buSzPct val="80000"/>
              <a:buNone/>
            </a:pP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2629100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A09FCC65-6AE6-1545-BBF4-008427444B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Retirement Contributions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C966D755-EFF5-3347-A82D-477D5F2FE24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3895" y="1277470"/>
            <a:ext cx="8168841" cy="5136582"/>
          </a:xfrm>
        </p:spPr>
        <p:txBody>
          <a:bodyPr/>
          <a:lstStyle/>
          <a:p>
            <a:pPr marL="354965" marR="5080" indent="-342900">
              <a:lnSpc>
                <a:spcPct val="100000"/>
              </a:lnSpc>
              <a:spcBef>
                <a:spcPts val="100"/>
              </a:spcBef>
              <a:buClr>
                <a:srgbClr val="0F6FC6"/>
              </a:buClr>
              <a:buSzPct val="68750"/>
              <a:buFont typeface="Courier New" panose="02070309020205020404" pitchFamily="49" charset="0"/>
              <a:buChar char="o"/>
              <a:tabLst>
                <a:tab pos="285750" algn="l"/>
              </a:tabLst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Retirement contributions are required to be withheld and paid based on when the 9-month pay is 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earned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354965" marR="5080" indent="-342900">
              <a:lnSpc>
                <a:spcPct val="100000"/>
              </a:lnSpc>
              <a:spcBef>
                <a:spcPts val="100"/>
              </a:spcBef>
              <a:buClr>
                <a:srgbClr val="0F6FC6"/>
              </a:buClr>
              <a:buSzPct val="68750"/>
              <a:buFont typeface="Courier New" panose="02070309020205020404" pitchFamily="49" charset="0"/>
              <a:buChar char="o"/>
              <a:tabLst>
                <a:tab pos="285750" algn="l"/>
              </a:tabLst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Optional Retirement Program (ORP) Participants</a:t>
            </a:r>
          </a:p>
          <a:p>
            <a:pPr marL="812165" marR="5080" lvl="1" indent="-342900">
              <a:lnSpc>
                <a:spcPct val="100000"/>
              </a:lnSpc>
              <a:spcBef>
                <a:spcPts val="100"/>
              </a:spcBef>
              <a:buClr>
                <a:srgbClr val="0F6FC6"/>
              </a:buClr>
              <a:buSzPct val="68750"/>
              <a:buFont typeface="Courier New" panose="02070309020205020404" pitchFamily="49" charset="0"/>
              <a:buChar char="o"/>
              <a:tabLst>
                <a:tab pos="285750" algn="l"/>
              </a:tabLst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Contributions will be calculated using the employee’s 9-  month rate.</a:t>
            </a:r>
          </a:p>
          <a:p>
            <a:pPr marL="812165" marR="5080" lvl="1" indent="-342900">
              <a:lnSpc>
                <a:spcPct val="100000"/>
              </a:lnSpc>
              <a:spcBef>
                <a:spcPts val="100"/>
              </a:spcBef>
              <a:buClr>
                <a:srgbClr val="0F6FC6"/>
              </a:buClr>
              <a:buSzPct val="68750"/>
              <a:buFont typeface="Courier New" panose="02070309020205020404" pitchFamily="49" charset="0"/>
              <a:buChar char="o"/>
              <a:tabLst>
                <a:tab pos="285750" algn="l"/>
              </a:tabLst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N contributions can be made when the deferred  payments are made during the summer. This impacts net pay and employees may want to adjust their ORP contribution percentages.</a:t>
            </a:r>
          </a:p>
          <a:p>
            <a:pPr marL="354965" marR="5080" indent="-342900">
              <a:lnSpc>
                <a:spcPct val="100000"/>
              </a:lnSpc>
              <a:spcBef>
                <a:spcPts val="100"/>
              </a:spcBef>
              <a:buClr>
                <a:srgbClr val="0F6FC6"/>
              </a:buClr>
              <a:buSzPct val="68750"/>
              <a:buFont typeface="Courier New" panose="02070309020205020404" pitchFamily="49" charset="0"/>
              <a:buChar char="o"/>
              <a:tabLst>
                <a:tab pos="285750" algn="l"/>
              </a:tabLst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The 3.00% mandatory employee paid employer  contributions are required to be withheld and paid  based on the 9-month appointment period (not over the 12 month period)</a:t>
            </a:r>
          </a:p>
          <a:p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3748187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2">
            <a:extLst>
              <a:ext uri="{FF2B5EF4-FFF2-40B4-BE49-F238E27FC236}">
                <a16:creationId xmlns:a16="http://schemas.microsoft.com/office/drawing/2014/main" id="{741BCE36-6B2A-CC45-9F54-87443053AA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97158" y="155885"/>
            <a:ext cx="6565578" cy="462647"/>
          </a:xfrm>
        </p:spPr>
        <p:txBody>
          <a:bodyPr/>
          <a:lstStyle/>
          <a:p>
            <a:r>
              <a:rPr lang="en-US" dirty="0"/>
              <a:t>Illustration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39C5868C-1604-8443-8317-8DF6FE50DB1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54965" marR="5080" indent="-342900">
              <a:lnSpc>
                <a:spcPct val="100000"/>
              </a:lnSpc>
              <a:spcBef>
                <a:spcPts val="100"/>
              </a:spcBef>
              <a:buClr>
                <a:srgbClr val="0F6FC6"/>
              </a:buClr>
              <a:buSzPct val="68750"/>
              <a:buFont typeface="Courier New" panose="02070309020205020404" pitchFamily="49" charset="0"/>
              <a:buChar char="o"/>
              <a:tabLst>
                <a:tab pos="285750" algn="l"/>
              </a:tabLst>
            </a:pPr>
            <a:r>
              <a:rPr lang="en-US" sz="2400" spc="-5" dirty="0">
                <a:latin typeface="Arial" panose="020B0604020202020204" pitchFamily="34" charset="0"/>
                <a:cs typeface="Arial" panose="020B0604020202020204" pitchFamily="34" charset="0"/>
              </a:rPr>
              <a:t>Exit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to </a:t>
            </a:r>
            <a:r>
              <a:rPr lang="en-US" sz="2400" spc="-5" dirty="0">
                <a:latin typeface="Arial" panose="020B0604020202020204" pitchFamily="34" charset="0"/>
                <a:cs typeface="Arial" panose="020B0604020202020204" pitchFamily="34" charset="0"/>
              </a:rPr>
              <a:t>Excel Pay Illustrations (The link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to </a:t>
            </a:r>
            <a:r>
              <a:rPr lang="en-US" sz="2400" spc="-5" dirty="0">
                <a:latin typeface="Arial" panose="020B0604020202020204" pitchFamily="34" charset="0"/>
                <a:cs typeface="Arial" panose="020B0604020202020204" pitchFamily="34" charset="0"/>
              </a:rPr>
              <a:t>this can be found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on </a:t>
            </a:r>
            <a:r>
              <a:rPr lang="en-US" sz="2400" spc="-5" dirty="0">
                <a:latin typeface="Arial" panose="020B0604020202020204" pitchFamily="34" charset="0"/>
                <a:cs typeface="Arial" panose="020B0604020202020204" pitchFamily="34" charset="0"/>
              </a:rPr>
              <a:t>the Human Resources and the Financial Services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web</a:t>
            </a:r>
            <a:r>
              <a:rPr lang="en-US" sz="2400" spc="-4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spc="-5" dirty="0">
                <a:latin typeface="Arial" panose="020B0604020202020204" pitchFamily="34" charset="0"/>
                <a:cs typeface="Arial" panose="020B0604020202020204" pitchFamily="34" charset="0"/>
              </a:rPr>
              <a:t>pages)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8749685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A09FCC65-6AE6-1545-BBF4-008427444B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Insurance Benefits/Deductions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C966D755-EFF5-3347-A82D-477D5F2FE24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3895" y="1277470"/>
            <a:ext cx="8168841" cy="5136582"/>
          </a:xfrm>
        </p:spPr>
        <p:txBody>
          <a:bodyPr/>
          <a:lstStyle/>
          <a:p>
            <a:pPr marL="354965" marR="5080" indent="-342900">
              <a:lnSpc>
                <a:spcPct val="100000"/>
              </a:lnSpc>
              <a:spcBef>
                <a:spcPts val="100"/>
              </a:spcBef>
              <a:buClr>
                <a:srgbClr val="0F6FC6"/>
              </a:buClr>
              <a:buSzPct val="68750"/>
              <a:buFont typeface="Courier New" panose="02070309020205020404" pitchFamily="49" charset="0"/>
              <a:buChar char="o"/>
              <a:tabLst>
                <a:tab pos="285750" algn="l"/>
              </a:tabLst>
            </a:pPr>
            <a:r>
              <a:rPr lang="en-US" sz="2400" spc="-5" dirty="0">
                <a:latin typeface="Arial" panose="020B0604020202020204" pitchFamily="34" charset="0"/>
                <a:cs typeface="Arial" panose="020B0604020202020204" pitchFamily="34" charset="0"/>
              </a:rPr>
              <a:t>Double deductions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for state </a:t>
            </a:r>
            <a:r>
              <a:rPr lang="en-US" sz="2400" spc="-5" dirty="0">
                <a:latin typeface="Arial" panose="020B0604020202020204" pitchFamily="34" charset="0"/>
                <a:cs typeface="Arial" panose="020B0604020202020204" pitchFamily="34" charset="0"/>
              </a:rPr>
              <a:t>insurance benefits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will </a:t>
            </a:r>
            <a:r>
              <a:rPr lang="en-US" sz="2400" spc="-5" dirty="0">
                <a:latin typeface="Arial" panose="020B0604020202020204" pitchFamily="34" charset="0"/>
                <a:cs typeface="Arial" panose="020B0604020202020204" pitchFamily="34" charset="0"/>
              </a:rPr>
              <a:t>end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since </a:t>
            </a:r>
            <a:r>
              <a:rPr lang="en-US" sz="2400" spc="-5" dirty="0">
                <a:latin typeface="Arial" panose="020B0604020202020204" pitchFamily="34" charset="0"/>
                <a:cs typeface="Arial" panose="020B0604020202020204" pitchFamily="34" charset="0"/>
              </a:rPr>
              <a:t>deductions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will </a:t>
            </a:r>
            <a:r>
              <a:rPr lang="en-US" sz="2400" spc="-5" dirty="0">
                <a:latin typeface="Arial" panose="020B0604020202020204" pitchFamily="34" charset="0"/>
                <a:cs typeface="Arial" panose="020B0604020202020204" pitchFamily="34" charset="0"/>
              </a:rPr>
              <a:t>be paid</a:t>
            </a:r>
            <a:r>
              <a:rPr lang="en-US" sz="2400" spc="-14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spc="-5" dirty="0">
                <a:latin typeface="Arial" panose="020B0604020202020204" pitchFamily="34" charset="0"/>
                <a:cs typeface="Arial" panose="020B0604020202020204" pitchFamily="34" charset="0"/>
              </a:rPr>
              <a:t>throughout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a </a:t>
            </a:r>
            <a:r>
              <a:rPr lang="en-US" sz="2400" spc="-5" dirty="0">
                <a:latin typeface="Arial" panose="020B0604020202020204" pitchFamily="34" charset="0"/>
                <a:cs typeface="Arial" panose="020B0604020202020204" pitchFamily="34" charset="0"/>
              </a:rPr>
              <a:t>12 month</a:t>
            </a:r>
            <a:r>
              <a:rPr lang="en-US" sz="2400" spc="-1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period.</a:t>
            </a:r>
          </a:p>
          <a:p>
            <a:pPr marL="354965" marR="1056005" indent="-342900">
              <a:lnSpc>
                <a:spcPct val="100000"/>
              </a:lnSpc>
              <a:spcBef>
                <a:spcPts val="600"/>
              </a:spcBef>
              <a:buClr>
                <a:srgbClr val="0F6FC6"/>
              </a:buClr>
              <a:buSzPct val="68750"/>
              <a:buFont typeface="Courier New" panose="02070309020205020404" pitchFamily="49" charset="0"/>
              <a:buChar char="o"/>
              <a:tabLst>
                <a:tab pos="285750" algn="l"/>
              </a:tabLst>
            </a:pPr>
            <a:r>
              <a:rPr lang="en-US" sz="2400" spc="-5" dirty="0">
                <a:latin typeface="Arial" panose="020B0604020202020204" pitchFamily="34" charset="0"/>
                <a:cs typeface="Arial" panose="020B0604020202020204" pitchFamily="34" charset="0"/>
              </a:rPr>
              <a:t>Health insurance employer and employee deductions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will </a:t>
            </a:r>
            <a:r>
              <a:rPr lang="en-US" sz="2400" spc="-5" dirty="0">
                <a:latin typeface="Arial" panose="020B0604020202020204" pitchFamily="34" charset="0"/>
                <a:cs typeface="Arial" panose="020B0604020202020204" pitchFamily="34" charset="0"/>
              </a:rPr>
              <a:t>be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spread </a:t>
            </a:r>
            <a:r>
              <a:rPr lang="en-US" sz="2400" spc="-5" dirty="0">
                <a:latin typeface="Arial" panose="020B0604020202020204" pitchFamily="34" charset="0"/>
                <a:cs typeface="Arial" panose="020B0604020202020204" pitchFamily="34" charset="0"/>
              </a:rPr>
              <a:t>over 12</a:t>
            </a:r>
            <a:r>
              <a:rPr lang="en-US" sz="2400" spc="-8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spc="-5" dirty="0">
                <a:latin typeface="Arial" panose="020B0604020202020204" pitchFamily="34" charset="0"/>
                <a:cs typeface="Arial" panose="020B0604020202020204" pitchFamily="34" charset="0"/>
              </a:rPr>
              <a:t>months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54965" marR="60960" indent="-342900">
              <a:lnSpc>
                <a:spcPct val="100000"/>
              </a:lnSpc>
              <a:spcBef>
                <a:spcPts val="600"/>
              </a:spcBef>
              <a:buClr>
                <a:srgbClr val="0F6FC6"/>
              </a:buClr>
              <a:buSzPct val="68750"/>
              <a:buFont typeface="Courier New" panose="02070309020205020404" pitchFamily="49" charset="0"/>
              <a:buChar char="o"/>
              <a:tabLst>
                <a:tab pos="285750" algn="l"/>
              </a:tabLst>
            </a:pPr>
            <a:r>
              <a:rPr lang="en-US" sz="2400" spc="-5" dirty="0">
                <a:latin typeface="Arial" panose="020B0604020202020204" pitchFamily="34" charset="0"/>
                <a:cs typeface="Arial" panose="020B0604020202020204" pitchFamily="34" charset="0"/>
              </a:rPr>
              <a:t>Supplemental insurances through the Gabor Agency including Long Term Care, Long Term Disability and various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life </a:t>
            </a:r>
            <a:r>
              <a:rPr lang="en-US" sz="2400" spc="-5" dirty="0">
                <a:latin typeface="Arial" panose="020B0604020202020204" pitchFamily="34" charset="0"/>
                <a:cs typeface="Arial" panose="020B0604020202020204" pitchFamily="34" charset="0"/>
              </a:rPr>
              <a:t>insurance options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will </a:t>
            </a:r>
            <a:r>
              <a:rPr lang="en-US" sz="2400" spc="-5" dirty="0">
                <a:latin typeface="Arial" panose="020B0604020202020204" pitchFamily="34" charset="0"/>
                <a:cs typeface="Arial" panose="020B0604020202020204" pitchFamily="34" charset="0"/>
              </a:rPr>
              <a:t>be taken over 12 months/24 pay</a:t>
            </a:r>
            <a:r>
              <a:rPr lang="en-US" sz="2400" spc="-1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periods.</a:t>
            </a:r>
          </a:p>
          <a:p>
            <a:pPr marL="0" indent="0">
              <a:buNone/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05799725"/>
      </p:ext>
    </p:extLst>
  </p:cSld>
  <p:clrMapOvr>
    <a:masterClrMapping/>
  </p:clrMapOvr>
</p:sld>
</file>

<file path=ppt/theme/theme1.xml><?xml version="1.0" encoding="utf-8"?>
<a:theme xmlns:a="http://schemas.openxmlformats.org/drawingml/2006/main" name="Title Primary Vertical Logo UWF Blu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itle Primary Vertical Logo Nautilus Blu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UWF Blue Header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Nautilus Blue Header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No Header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136</TotalTime>
  <Words>1903</Words>
  <Application>Microsoft Office PowerPoint</Application>
  <PresentationFormat>On-screen Show (4:3)</PresentationFormat>
  <Paragraphs>112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18</vt:i4>
      </vt:variant>
    </vt:vector>
  </HeadingPairs>
  <TitlesOfParts>
    <vt:vector size="28" baseType="lpstr">
      <vt:lpstr>Arial</vt:lpstr>
      <vt:lpstr>Calibri</vt:lpstr>
      <vt:lpstr>Courier New</vt:lpstr>
      <vt:lpstr>Wingdings</vt:lpstr>
      <vt:lpstr>Wingdings 2</vt:lpstr>
      <vt:lpstr>Title Primary Vertical Logo UWF Blue</vt:lpstr>
      <vt:lpstr>Title Primary Vertical Logo Nautilus Blue</vt:lpstr>
      <vt:lpstr>UWF Blue Header</vt:lpstr>
      <vt:lpstr>Nautilus Blue Header</vt:lpstr>
      <vt:lpstr>No Header</vt:lpstr>
      <vt:lpstr>9- Month Faculty Deferred Pay (9-Over 12)</vt:lpstr>
      <vt:lpstr>Highlights</vt:lpstr>
      <vt:lpstr>Highlights – Continued</vt:lpstr>
      <vt:lpstr>Examples</vt:lpstr>
      <vt:lpstr>Example #2</vt:lpstr>
      <vt:lpstr>Example #2 - Continued</vt:lpstr>
      <vt:lpstr>Retirement Contributions</vt:lpstr>
      <vt:lpstr>Illustration</vt:lpstr>
      <vt:lpstr>Insurance Benefits/Deductions</vt:lpstr>
      <vt:lpstr>Separation from Employment</vt:lpstr>
      <vt:lpstr>Exceptions</vt:lpstr>
      <vt:lpstr>Issues</vt:lpstr>
      <vt:lpstr>Alternatives</vt:lpstr>
      <vt:lpstr>Q&amp;A – Page 1</vt:lpstr>
      <vt:lpstr>Q&amp;A – Page 2</vt:lpstr>
      <vt:lpstr>Q&amp;A – Page 3</vt:lpstr>
      <vt:lpstr>Q&amp;A - Page 4</vt:lpstr>
      <vt:lpstr>Q&amp;A – Page 5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Nicole Zamary</cp:lastModifiedBy>
  <cp:revision>26</cp:revision>
  <dcterms:created xsi:type="dcterms:W3CDTF">2016-08-03T17:54:22Z</dcterms:created>
  <dcterms:modified xsi:type="dcterms:W3CDTF">2025-03-15T22:33:54Z</dcterms:modified>
</cp:coreProperties>
</file>