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754" r:id="rId2"/>
    <p:sldMasterId id="2147483662" r:id="rId3"/>
    <p:sldMasterId id="2147483737" r:id="rId4"/>
    <p:sldMasterId id="2147483739" r:id="rId5"/>
  </p:sldMasterIdLst>
  <p:notesMasterIdLst>
    <p:notesMasterId r:id="rId35"/>
  </p:notesMasterIdLst>
  <p:sldIdLst>
    <p:sldId id="257" r:id="rId6"/>
    <p:sldId id="259" r:id="rId7"/>
    <p:sldId id="258" r:id="rId8"/>
    <p:sldId id="261" r:id="rId9"/>
    <p:sldId id="262" r:id="rId10"/>
    <p:sldId id="269" r:id="rId11"/>
    <p:sldId id="263" r:id="rId12"/>
    <p:sldId id="265" r:id="rId13"/>
    <p:sldId id="270" r:id="rId14"/>
    <p:sldId id="266" r:id="rId15"/>
    <p:sldId id="267" r:id="rId16"/>
    <p:sldId id="268" r:id="rId17"/>
    <p:sldId id="273" r:id="rId18"/>
    <p:sldId id="272" r:id="rId19"/>
    <p:sldId id="271" r:id="rId20"/>
    <p:sldId id="274" r:id="rId21"/>
    <p:sldId id="275" r:id="rId22"/>
    <p:sldId id="276" r:id="rId23"/>
    <p:sldId id="278" r:id="rId24"/>
    <p:sldId id="277" r:id="rId25"/>
    <p:sldId id="283" r:id="rId26"/>
    <p:sldId id="284" r:id="rId27"/>
    <p:sldId id="279" r:id="rId28"/>
    <p:sldId id="280" r:id="rId29"/>
    <p:sldId id="281" r:id="rId30"/>
    <p:sldId id="285" r:id="rId31"/>
    <p:sldId id="282" r:id="rId32"/>
    <p:sldId id="286" r:id="rId33"/>
    <p:sldId id="287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/>
    <p:restoredTop sz="69185" autoAdjust="0"/>
  </p:normalViewPr>
  <p:slideViewPr>
    <p:cSldViewPr snapToGrid="0" snapToObjects="1">
      <p:cViewPr varScale="1">
        <p:scale>
          <a:sx n="143" d="100"/>
          <a:sy n="143" d="100"/>
        </p:scale>
        <p:origin x="13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14702-D54D-314B-A2C4-B1869AA6BC1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5ED1-EA99-4546-8E04-405ED348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0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2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6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3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716" y="3245151"/>
            <a:ext cx="7717055" cy="529828"/>
          </a:xfrm>
          <a:prstGeom prst="rect">
            <a:avLst/>
          </a:prstGeom>
        </p:spPr>
        <p:txBody>
          <a:bodyPr anchor="b"/>
          <a:lstStyle>
            <a:lvl1pPr algn="ctr">
              <a:defRPr sz="3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236" y="3906564"/>
            <a:ext cx="6858000" cy="308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7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056" y="3245151"/>
            <a:ext cx="7717055" cy="529828"/>
          </a:xfrm>
          <a:prstGeom prst="rect">
            <a:avLst/>
          </a:prstGeom>
        </p:spPr>
        <p:txBody>
          <a:bodyPr anchor="b"/>
          <a:lstStyle>
            <a:lvl1pPr algn="ctr">
              <a:defRPr sz="3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576" y="3906564"/>
            <a:ext cx="6858000" cy="308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1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82" y="201658"/>
            <a:ext cx="5838853" cy="457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08" y="985000"/>
            <a:ext cx="8168841" cy="3721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22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118" y="201658"/>
            <a:ext cx="5771617" cy="457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00" y="985000"/>
            <a:ext cx="8168841" cy="3721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27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274638"/>
            <a:ext cx="8202706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370013"/>
            <a:ext cx="8202706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46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342901"/>
            <a:ext cx="4629150" cy="40528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39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6661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71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7329" y="188205"/>
            <a:ext cx="5825414" cy="511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008" y="985000"/>
            <a:ext cx="8168841" cy="3721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8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55" y="985000"/>
            <a:ext cx="8168841" cy="3721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37329" y="188205"/>
            <a:ext cx="5825414" cy="511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85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753" y="274638"/>
            <a:ext cx="818925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753" y="1370013"/>
            <a:ext cx="8189259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56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8" r:id="rId2"/>
    <p:sldLayoutId id="21474837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69AA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packard@uwf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isecuritystandards.org/documents/Skimming%20Prevention%20BP%20for%20Merchants%20Sept2014.pdf" TargetMode="External"/><Relationship Id="rId2" Type="http://schemas.openxmlformats.org/officeDocument/2006/relationships/hyperlink" Target="http://krebsonsecurity.com/password-dos-and-dont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isa.gov/news-events/news/avoiding-social-engineering-and-phishing-attacks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PCI DSS Compliance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 Packard, CCEP | Compliance and Ethics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mpackard@uwf.edu</a:t>
            </a:r>
            <a:r>
              <a:rPr lang="en-US" dirty="0"/>
              <a:t> | 850.857.6070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247" y="696259"/>
            <a:ext cx="5459506" cy="18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8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Image of generic MasterCard credit card front, identifying the EMV chip, Hologram, Account number, Cardholder name, Expiration date, and Card logo">
            <a:extLst>
              <a:ext uri="{FF2B5EF4-FFF2-40B4-BE49-F238E27FC236}">
                <a16:creationId xmlns:a16="http://schemas.microsoft.com/office/drawing/2014/main" id="{AF0DAE2A-655C-4774-9144-F8F6BD3DD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10" y="914568"/>
            <a:ext cx="6047719" cy="3815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902773-2796-4D9F-8010-4B14B598BA05}"/>
              </a:ext>
            </a:extLst>
          </p:cNvPr>
          <p:cNvSpPr txBox="1"/>
          <p:nvPr/>
        </p:nvSpPr>
        <p:spPr>
          <a:xfrm>
            <a:off x="6642370" y="4360284"/>
            <a:ext cx="1143000" cy="369332"/>
          </a:xfrm>
          <a:prstGeom prst="wedgeRectCallout">
            <a:avLst>
              <a:gd name="adj1" fmla="val -25054"/>
              <a:gd name="adj2" fmla="val -90264"/>
            </a:avLst>
          </a:prstGeom>
          <a:solidFill>
            <a:schemeClr val="bg2"/>
          </a:solidFill>
          <a:ln>
            <a:solidFill>
              <a:srgbClr val="0069A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Card Logo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5AC73-EBF5-4595-8A95-D5602AF9B23F}"/>
              </a:ext>
            </a:extLst>
          </p:cNvPr>
          <p:cNvSpPr txBox="1"/>
          <p:nvPr/>
        </p:nvSpPr>
        <p:spPr>
          <a:xfrm>
            <a:off x="1765570" y="4415393"/>
            <a:ext cx="2209800" cy="369332"/>
          </a:xfrm>
          <a:prstGeom prst="wedgeRectCallout">
            <a:avLst>
              <a:gd name="adj1" fmla="val -22594"/>
              <a:gd name="adj2" fmla="val -79728"/>
            </a:avLst>
          </a:prstGeom>
          <a:solidFill>
            <a:schemeClr val="bg2"/>
          </a:solidFill>
          <a:ln>
            <a:solidFill>
              <a:srgbClr val="0069A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Cardholder’s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8C771-BE1D-484B-B46C-E6AF4C62CB5D}"/>
              </a:ext>
            </a:extLst>
          </p:cNvPr>
          <p:cNvSpPr txBox="1"/>
          <p:nvPr/>
        </p:nvSpPr>
        <p:spPr>
          <a:xfrm>
            <a:off x="4280170" y="4175618"/>
            <a:ext cx="1720174" cy="369332"/>
          </a:xfrm>
          <a:prstGeom prst="wedgeRectCallout">
            <a:avLst>
              <a:gd name="adj1" fmla="val -25054"/>
              <a:gd name="adj2" fmla="val -90264"/>
            </a:avLst>
          </a:prstGeom>
          <a:solidFill>
            <a:schemeClr val="bg2"/>
          </a:solidFill>
          <a:ln>
            <a:solidFill>
              <a:srgbClr val="0069A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Expiration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31A45-4232-4190-9521-22C5F38D286C}"/>
              </a:ext>
            </a:extLst>
          </p:cNvPr>
          <p:cNvSpPr txBox="1"/>
          <p:nvPr/>
        </p:nvSpPr>
        <p:spPr>
          <a:xfrm>
            <a:off x="3518170" y="2453460"/>
            <a:ext cx="1828800" cy="369332"/>
          </a:xfrm>
          <a:prstGeom prst="wedgeRectCallout">
            <a:avLst>
              <a:gd name="adj1" fmla="val -19953"/>
              <a:gd name="adj2" fmla="val 91472"/>
            </a:avLst>
          </a:prstGeom>
          <a:solidFill>
            <a:schemeClr val="bg2"/>
          </a:solidFill>
          <a:ln>
            <a:solidFill>
              <a:srgbClr val="0069A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Account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F79063-1BF7-4AF9-83E6-F3A0F49AAEDB}"/>
              </a:ext>
            </a:extLst>
          </p:cNvPr>
          <p:cNvSpPr txBox="1"/>
          <p:nvPr/>
        </p:nvSpPr>
        <p:spPr>
          <a:xfrm>
            <a:off x="4991100" y="1769577"/>
            <a:ext cx="2933700" cy="369332"/>
          </a:xfrm>
          <a:prstGeom prst="wedgeRectCallout">
            <a:avLst>
              <a:gd name="adj1" fmla="val 21699"/>
              <a:gd name="adj2" fmla="val 86204"/>
            </a:avLst>
          </a:prstGeom>
          <a:solidFill>
            <a:schemeClr val="bg2"/>
          </a:solidFill>
          <a:ln>
            <a:solidFill>
              <a:srgbClr val="0069A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Holographic Security Emblem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D7CA5-51B5-407C-8ABB-F08D00EE9566}"/>
              </a:ext>
            </a:extLst>
          </p:cNvPr>
          <p:cNvSpPr txBox="1"/>
          <p:nvPr/>
        </p:nvSpPr>
        <p:spPr>
          <a:xfrm>
            <a:off x="1003570" y="1549243"/>
            <a:ext cx="1143000" cy="369332"/>
          </a:xfrm>
          <a:prstGeom prst="wedgeRectCallout">
            <a:avLst>
              <a:gd name="adj1" fmla="val 37919"/>
              <a:gd name="adj2" fmla="val 83571"/>
            </a:avLst>
          </a:prstGeom>
          <a:solidFill>
            <a:schemeClr val="bg2"/>
          </a:solidFill>
          <a:ln>
            <a:solidFill>
              <a:srgbClr val="0069A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EMV Chip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ACF05-6AE4-47FF-B17B-6D5CFA84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Basics: Credit Card Anatomy (Front)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52884-A9C6-4242-A248-4F6B3B336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6" grpId="0" animBg="1"/>
      <p:bldP spid="1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 descr="*American Express refers to this code as the CID and it is located on the front of the card&#10;">
            <a:extLst>
              <a:ext uri="{FF2B5EF4-FFF2-40B4-BE49-F238E27FC236}">
                <a16:creationId xmlns:a16="http://schemas.microsoft.com/office/drawing/2014/main" id="{75C8012B-04BF-4312-93C0-83E8749EAA02}"/>
              </a:ext>
            </a:extLst>
          </p:cNvPr>
          <p:cNvSpPr txBox="1"/>
          <p:nvPr/>
        </p:nvSpPr>
        <p:spPr>
          <a:xfrm>
            <a:off x="3962400" y="4661114"/>
            <a:ext cx="518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*American Express refers to this code as the CID and it is located on the front of the card</a:t>
            </a:r>
          </a:p>
        </p:txBody>
      </p:sp>
      <p:pic>
        <p:nvPicPr>
          <p:cNvPr id="5" name="Content Placeholder 3" descr="Generic image of the back of a credit card">
            <a:extLst>
              <a:ext uri="{FF2B5EF4-FFF2-40B4-BE49-F238E27FC236}">
                <a16:creationId xmlns:a16="http://schemas.microsoft.com/office/drawing/2014/main" id="{C248DF2C-5B15-49E1-B4D1-C5F3E170F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0" y="988569"/>
            <a:ext cx="5666385" cy="35713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462C2-1C1A-44C3-9992-BFDFC0E99056}"/>
              </a:ext>
            </a:extLst>
          </p:cNvPr>
          <p:cNvSpPr txBox="1"/>
          <p:nvPr/>
        </p:nvSpPr>
        <p:spPr>
          <a:xfrm>
            <a:off x="5683049" y="1143000"/>
            <a:ext cx="2837423" cy="646331"/>
          </a:xfrm>
          <a:prstGeom prst="wedgeRectCallout">
            <a:avLst>
              <a:gd name="adj1" fmla="val -12035"/>
              <a:gd name="adj2" fmla="val 124281"/>
            </a:avLst>
          </a:prstGeom>
          <a:solidFill>
            <a:schemeClr val="bg2"/>
          </a:solidFill>
          <a:ln>
            <a:solidFill>
              <a:srgbClr val="0069A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Security code also known as CVV2/CID*/CAV/CVC2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BF45D-7294-4EF3-9370-E8DAAE024358}"/>
              </a:ext>
            </a:extLst>
          </p:cNvPr>
          <p:cNvSpPr txBox="1"/>
          <p:nvPr/>
        </p:nvSpPr>
        <p:spPr>
          <a:xfrm>
            <a:off x="256507" y="1303095"/>
            <a:ext cx="1286674" cy="646331"/>
          </a:xfrm>
          <a:prstGeom prst="wedgeRectCallout">
            <a:avLst>
              <a:gd name="adj1" fmla="val 71186"/>
              <a:gd name="adj2" fmla="val 20369"/>
            </a:avLst>
          </a:prstGeom>
          <a:solidFill>
            <a:schemeClr val="bg2"/>
          </a:solidFill>
          <a:ln>
            <a:solidFill>
              <a:srgbClr val="0069A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Magnetic Stripe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7A1732-495F-40F4-B0E3-CE03EBA7598C}"/>
              </a:ext>
            </a:extLst>
          </p:cNvPr>
          <p:cNvSpPr/>
          <p:nvPr/>
        </p:nvSpPr>
        <p:spPr>
          <a:xfrm>
            <a:off x="2286000" y="33541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magnetic stripe contains Cardholder name/address; account #; expiration date; and security information to detect fraudulent cards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10A32-C88E-4511-A6ED-B1A41D84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Basics: Credit Card Anatomy (Back)</a:t>
            </a:r>
          </a:p>
        </p:txBody>
      </p:sp>
      <p:pic>
        <p:nvPicPr>
          <p:cNvPr id="4" name="Picture 3" descr="Image of back of a generic credit card identifying the security code (also known as CVV2/CID/CAV/CVC2 and the magnetic stripe">
            <a:extLst>
              <a:ext uri="{FF2B5EF4-FFF2-40B4-BE49-F238E27FC236}">
                <a16:creationId xmlns:a16="http://schemas.microsoft.com/office/drawing/2014/main" id="{DAAB2C11-00F5-4481-9F56-59ECBF7E5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F68E-EE16-49D8-8B80-457FE9893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Primary Account Number (PAN): Consists of the full credit/debit card number</a:t>
            </a:r>
          </a:p>
          <a:p>
            <a:pPr lvl="1"/>
            <a:r>
              <a:rPr lang="en-US" dirty="0"/>
              <a:t>CHD consists of the PAN </a:t>
            </a:r>
            <a:r>
              <a:rPr lang="en-US" dirty="0">
                <a:solidFill>
                  <a:srgbClr val="C00000"/>
                </a:solidFill>
              </a:rPr>
              <a:t>plus any one of the following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Cardholder name</a:t>
            </a:r>
          </a:p>
          <a:p>
            <a:pPr lvl="2"/>
            <a:r>
              <a:rPr lang="en-US" dirty="0"/>
              <a:t>Expiration date</a:t>
            </a:r>
          </a:p>
          <a:p>
            <a:pPr lvl="2"/>
            <a:r>
              <a:rPr lang="en-US" dirty="0"/>
              <a:t>Security Code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E582A-57B0-46E1-A3DB-18BCB86C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Cardholder Data (CHD)? … technically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E9928-2202-496C-8E66-9D79D3C28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3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EF15A-76CB-4370-B987-8BD5B713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Storage of the </a:t>
            </a:r>
            <a:r>
              <a:rPr lang="en-US" dirty="0">
                <a:latin typeface="Arial Black" panose="020B0A04020102020204" pitchFamily="34" charset="0"/>
              </a:rPr>
              <a:t>last four digits </a:t>
            </a:r>
            <a:r>
              <a:rPr lang="en-US" dirty="0"/>
              <a:t>of a credit card number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is allowed &amp; does not constitute </a:t>
            </a:r>
            <a:r>
              <a:rPr lang="en-US" dirty="0"/>
              <a:t>cardholder data (CHD)</a:t>
            </a:r>
          </a:p>
          <a:p>
            <a:pPr lvl="1"/>
            <a:r>
              <a:rPr lang="en-US" dirty="0"/>
              <a:t>Customer receipts should never show any more than the </a:t>
            </a:r>
            <a:r>
              <a:rPr lang="en-US" dirty="0">
                <a:latin typeface="Arial Black" panose="020B0A04020102020204" pitchFamily="34" charset="0"/>
              </a:rPr>
              <a:t>last four digits </a:t>
            </a:r>
            <a:r>
              <a:rPr lang="en-US" dirty="0"/>
              <a:t>of the credit card number</a:t>
            </a:r>
          </a:p>
          <a:p>
            <a:pPr lvl="1"/>
            <a:r>
              <a:rPr lang="en-US" dirty="0"/>
              <a:t>Computer systems and software used to process credit card transactions should not display more than the </a:t>
            </a:r>
            <a:r>
              <a:rPr lang="en-US" dirty="0">
                <a:latin typeface="Arial Black" panose="020B0A04020102020204" pitchFamily="34" charset="0"/>
              </a:rPr>
              <a:t>last four digits </a:t>
            </a:r>
            <a:r>
              <a:rPr lang="en-US" dirty="0"/>
              <a:t>of the credit card number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72A90-620B-40D1-A49D-3661603F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Four Digits…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3969A-6E0D-49BF-B5AA-A5AAA7AFA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5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65BBE-6FCE-4B4E-A85D-7709092D9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University </a:t>
            </a:r>
            <a:r>
              <a:rPr lang="en-US" dirty="0">
                <a:latin typeface="Arial Black" panose="020B0A04020102020204" pitchFamily="34" charset="0"/>
              </a:rPr>
              <a:t>does not permit </a:t>
            </a:r>
            <a:r>
              <a:rPr lang="en-US" dirty="0"/>
              <a:t>the storage of the codes found on the magnetic stripe, PIN/PIN block data, or the card validation code.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A067A-8014-41E5-B923-62A4A151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Cardholder Data Procedures:</a:t>
            </a:r>
            <a:br>
              <a:rPr lang="en-US" dirty="0"/>
            </a:br>
            <a:r>
              <a:rPr lang="en-US" dirty="0"/>
              <a:t>Magnetic Stripe/PIN/Code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A7F8A-C0D6-47E9-9B9B-E6F3A7577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9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C4CC-6172-4382-9E5B-5604E399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All employees that have access to CHD must keep this information in the strictest confidence, and protect it from unauthorized access or disclosure. </a:t>
            </a:r>
          </a:p>
          <a:p>
            <a:pPr lvl="0"/>
            <a:r>
              <a:rPr lang="en-US" dirty="0"/>
              <a:t>Access to this information should be on a need-to-know basis only.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5979A-FEC7-4970-A7B3-8B7EDCDF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Cardholder Data Procedures:</a:t>
            </a:r>
            <a:br>
              <a:rPr lang="en-US" dirty="0"/>
            </a:br>
            <a:r>
              <a:rPr lang="en-US" dirty="0"/>
              <a:t>Access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5E7D5-2E38-4280-970B-DF7E6526C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87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A1C4-5734-4132-ADA3-4793DC85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Anyone who is exposed to CHD must receive this training and sign-off on an agreement to uphold these standards </a:t>
            </a:r>
          </a:p>
          <a:p>
            <a:r>
              <a:rPr lang="en-US" dirty="0"/>
              <a:t>Afterwards you will be given individual access to a individual and specific ITS-approved payment portal</a:t>
            </a:r>
          </a:p>
          <a:p>
            <a:r>
              <a:rPr lang="en-US" dirty="0"/>
              <a:t>You may never share your credentials or sign in using some one else’s</a:t>
            </a:r>
          </a:p>
          <a:p>
            <a:pPr lvl="1"/>
            <a:r>
              <a:rPr lang="en-US" dirty="0"/>
              <a:t>This is referred to as Access Control and it limits the risk of fraud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C625E-2EEA-458E-B5C9-38248B6B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Cardholder Data Procedures:</a:t>
            </a:r>
            <a:br>
              <a:rPr lang="en-US" dirty="0"/>
            </a:br>
            <a:r>
              <a:rPr lang="en-US" dirty="0"/>
              <a:t>Access Control Cont’d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0A185-E92A-4E1E-A78D-11929E1EB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1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0D6CBC-97C1-4C8B-A953-85568DC512F2}"/>
              </a:ext>
            </a:extLst>
          </p:cNvPr>
          <p:cNvSpPr txBox="1"/>
          <p:nvPr/>
        </p:nvSpPr>
        <p:spPr>
          <a:xfrm>
            <a:off x="3588327" y="4291745"/>
            <a:ext cx="544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*Entering CHD into e-market portals (ex. </a:t>
            </a:r>
            <a:r>
              <a:rPr lang="en-US" sz="1400" i="1" dirty="0" err="1"/>
              <a:t>HigherOne</a:t>
            </a:r>
            <a:r>
              <a:rPr lang="en-US" sz="1400" i="1" dirty="0"/>
              <a:t>/</a:t>
            </a:r>
            <a:r>
              <a:rPr lang="en-US" sz="1400" i="1" dirty="0" err="1"/>
              <a:t>CashNet</a:t>
            </a:r>
            <a:r>
              <a:rPr lang="en-US" sz="1400" i="1" dirty="0"/>
              <a:t>/etc.) does not qualify. As this data is not being stored on our campus network.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B1A7-7F34-49F6-A7F7-239F4B13A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CHD should NEVER be stored in electronic format*</a:t>
            </a:r>
          </a:p>
          <a:p>
            <a:r>
              <a:rPr lang="en-US" dirty="0"/>
              <a:t>CHD should NEVER be included in email or other electronic messages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6C392-DC30-4838-B4C6-1E3EFE4B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Cardholder Data Procedures:</a:t>
            </a:r>
            <a:br>
              <a:rPr lang="en-US" dirty="0"/>
            </a:br>
            <a:r>
              <a:rPr lang="en-US" dirty="0"/>
              <a:t>Electronic Records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EF5F3-7AC8-4AC1-9EAC-91D67448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1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ED7B1-9B73-4C9F-8E12-93B5649F2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Paper documents must be protected, stored securely, and disposed of securely. </a:t>
            </a:r>
          </a:p>
          <a:p>
            <a:pPr lvl="0"/>
            <a:r>
              <a:rPr lang="en-US" dirty="0"/>
              <a:t>Avoid the use of paper documents whenever possible. </a:t>
            </a:r>
          </a:p>
          <a:p>
            <a:pPr lvl="1"/>
            <a:r>
              <a:rPr lang="en-US" i="1" dirty="0"/>
              <a:t>If unavoidable, please refer to the paper document standards/procedures provided on the UWF Office of Compliance and Ethics PCI Compliance webpage.</a:t>
            </a:r>
          </a:p>
          <a:p>
            <a:pPr lvl="2"/>
            <a:r>
              <a:rPr lang="en-US" i="1" dirty="0"/>
              <a:t>This includes receiving prior authorization and cross-cut shredding of any paper documentation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9DB06-9C0B-43F0-B457-EB91DB02B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Cardholder Data Procedures: Paper Records Procedures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7C4FC-D7DA-46F4-8217-188B7DC8F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3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4C9BF-ED58-425D-AA0D-692F60412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3283528"/>
            <a:ext cx="2971800" cy="15956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4A38-C94B-4CCD-814A-15C1BA7B0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PCI DSS overview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Basics</a:t>
            </a:r>
          </a:p>
          <a:p>
            <a:r>
              <a:rPr lang="en-US" dirty="0">
                <a:solidFill>
                  <a:srgbClr val="0069AA"/>
                </a:solidFill>
              </a:rPr>
              <a:t>Your responsibilities</a:t>
            </a:r>
          </a:p>
          <a:p>
            <a:r>
              <a:rPr lang="en-US" dirty="0"/>
              <a:t>University Policies</a:t>
            </a:r>
          </a:p>
          <a:p>
            <a:r>
              <a:rPr lang="en-US" dirty="0"/>
              <a:t>Best Practices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7C47E-D597-4B17-B337-DE7F37FF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D4BE2-1FF9-480A-A06C-81964A2BE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23882" y="201658"/>
            <a:ext cx="5811959" cy="457248"/>
          </a:xfrm>
        </p:spPr>
        <p:txBody>
          <a:bodyPr/>
          <a:lstStyle/>
          <a:p>
            <a:r>
              <a:rPr lang="en-US" sz="3200" dirty="0"/>
              <a:t>Agenda	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000" y="985000"/>
            <a:ext cx="8168841" cy="3721470"/>
          </a:xfrm>
        </p:spPr>
        <p:txBody>
          <a:bodyPr/>
          <a:lstStyle/>
          <a:p>
            <a:r>
              <a:rPr lang="en-US" dirty="0">
                <a:solidFill>
                  <a:srgbClr val="0069AA"/>
                </a:solidFill>
              </a:rPr>
              <a:t>PCI DSS Overview</a:t>
            </a:r>
          </a:p>
          <a:p>
            <a:r>
              <a:rPr lang="en-US" dirty="0"/>
              <a:t>The Basics</a:t>
            </a:r>
          </a:p>
          <a:p>
            <a:r>
              <a:rPr lang="en-US" dirty="0"/>
              <a:t>Your Responsibilities</a:t>
            </a:r>
          </a:p>
          <a:p>
            <a:r>
              <a:rPr lang="en-US" dirty="0"/>
              <a:t>University Policies</a:t>
            </a:r>
          </a:p>
          <a:p>
            <a:r>
              <a:rPr lang="en-US" dirty="0"/>
              <a:t>Best Practices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43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4F853-2B8F-4020-B2FA-343BAC66D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workstation </a:t>
            </a:r>
            <a:r>
              <a:rPr lang="en-US" dirty="0">
                <a:latin typeface="Arial Black" panose="020B0A04020102020204" pitchFamily="34" charset="0"/>
              </a:rPr>
              <a:t>must be a dedicated, PCI compliant, ITS-approved </a:t>
            </a:r>
            <a:r>
              <a:rPr lang="en-US" dirty="0"/>
              <a:t>payment machine</a:t>
            </a:r>
          </a:p>
          <a:p>
            <a:r>
              <a:rPr lang="en-US" dirty="0"/>
              <a:t>Each user is required to have a unique login for operating POS device </a:t>
            </a:r>
          </a:p>
          <a:p>
            <a:r>
              <a:rPr lang="en-US" dirty="0"/>
              <a:t>Keep login credentials confidential and do not share with others </a:t>
            </a:r>
          </a:p>
          <a:p>
            <a:r>
              <a:rPr lang="en-US" dirty="0"/>
              <a:t>Secure the credit card environment from non cashier personnel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01AC1-5891-4E58-A41D-1D885F44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Workstation Responsibilities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2A5F7-44EA-4F6A-AE45-791AA7D3B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79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01449-0AD9-4A56-8994-98B21C979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off whenever stepping away from machine </a:t>
            </a:r>
          </a:p>
          <a:p>
            <a:r>
              <a:rPr lang="en-US" dirty="0"/>
              <a:t>Log off another cashier and login with your own credentials when processing transaction </a:t>
            </a:r>
          </a:p>
          <a:p>
            <a:r>
              <a:rPr lang="en-US" dirty="0"/>
              <a:t>Turn off POS device at night and secure area </a:t>
            </a:r>
          </a:p>
          <a:p>
            <a:r>
              <a:rPr lang="en-US" dirty="0"/>
              <a:t>Keep your workstation clear of any sensitive materials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46157-FFE9-4448-B144-21164164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Workstation Responsibilities 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245FC-EFCF-42FB-8460-DB3BEA89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59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5BF26E-EEFC-47C3-8557-4BBDA8747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20" y="1413164"/>
            <a:ext cx="3748643" cy="245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A69DE-8EF2-4F23-990F-673B38217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PCI DSS overview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Basics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responsibilities</a:t>
            </a:r>
          </a:p>
          <a:p>
            <a:r>
              <a:rPr lang="en-US" dirty="0">
                <a:solidFill>
                  <a:srgbClr val="0069AA"/>
                </a:solidFill>
              </a:rPr>
              <a:t>University Policies</a:t>
            </a:r>
          </a:p>
          <a:p>
            <a:r>
              <a:rPr lang="en-US" dirty="0"/>
              <a:t>Best Practices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95D7-286B-4B48-9DD6-608B061B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74E71-132E-4A49-B8C7-B5673501C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64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8184-6F91-401E-AF54-0F7D7471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Official PCI DSS policies, training guides, and information is located on the Compliance and Ethics website, located under the PCI DSS sub-section listed on the right-hand side of the page.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AE565-8FB8-4A5F-9CEB-46918766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UWF PCI DSS Policies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1A815-A6FE-482F-8441-0454D9ED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69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5919A-715B-45AB-9DBB-B1A95B35F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Technologies </a:t>
            </a:r>
            <a:r>
              <a:rPr lang="en-US" sz="2400" dirty="0">
                <a:latin typeface="Arial Black" panose="020B0A04020102020204" pitchFamily="34" charset="0"/>
              </a:rPr>
              <a:t>NOT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/>
              <a:t>allowed to access / connect to the UWF PCI DSS cardholder environment</a:t>
            </a:r>
          </a:p>
          <a:p>
            <a:pPr lvl="1"/>
            <a:r>
              <a:rPr lang="en-US" sz="2000" dirty="0"/>
              <a:t>Open or public WIFI (non VPN)</a:t>
            </a:r>
          </a:p>
          <a:p>
            <a:pPr lvl="1"/>
            <a:r>
              <a:rPr lang="en-US" sz="2000" dirty="0"/>
              <a:t>Removable electronic media (USBs, etc.)</a:t>
            </a:r>
          </a:p>
          <a:p>
            <a:pPr lvl="1"/>
            <a:r>
              <a:rPr lang="en-US" sz="2000" dirty="0"/>
              <a:t>Laptops</a:t>
            </a:r>
          </a:p>
          <a:p>
            <a:pPr lvl="1"/>
            <a:r>
              <a:rPr lang="en-US" sz="2000" dirty="0"/>
              <a:t>Tablets</a:t>
            </a:r>
          </a:p>
          <a:p>
            <a:pPr lvl="1"/>
            <a:r>
              <a:rPr lang="en-US" sz="2000" dirty="0"/>
              <a:t>Smartphones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DEF12-1193-4DF0-ACC2-0A828AC9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DSS Security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4C38E-1632-4EA2-AC93-A85C2BCA7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02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3BC32-D4F5-4A56-AE43-401850316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Activities </a:t>
            </a:r>
            <a:r>
              <a:rPr lang="en-US" dirty="0">
                <a:latin typeface="Arial Black" panose="020B0A04020102020204" pitchFamily="34" charset="0"/>
              </a:rPr>
              <a:t>NOT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allowed while accessing and/or connected to the cardholder environment</a:t>
            </a:r>
          </a:p>
          <a:p>
            <a:pPr lvl="1"/>
            <a:r>
              <a:rPr lang="en-US" sz="2800" dirty="0"/>
              <a:t>Checking email</a:t>
            </a:r>
          </a:p>
          <a:p>
            <a:pPr lvl="1"/>
            <a:r>
              <a:rPr lang="en-US" sz="2000" dirty="0"/>
              <a:t>Visiting any website not directly associated and pertinent to the actions being performed</a:t>
            </a:r>
          </a:p>
          <a:p>
            <a:pPr lvl="1"/>
            <a:r>
              <a:rPr lang="en-US" dirty="0"/>
              <a:t>Make internet</a:t>
            </a:r>
            <a:r>
              <a:rPr lang="en-US" sz="2000" dirty="0"/>
              <a:t> </a:t>
            </a:r>
            <a:r>
              <a:rPr lang="en-US" dirty="0"/>
              <a:t>or intranet connections that are not explicitly necessary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E0EBD-1B84-4F45-A9A3-19D94844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DSS Security Policy Cont’d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335BB-D0F8-46CC-88AD-BB38BE1BB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4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507C8-5516-4133-9C96-75BDF7F35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3" y="1364673"/>
            <a:ext cx="3575193" cy="308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0AD6B-7199-455F-B764-14A442327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PCI DSS overview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Basics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responsibilities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Policies</a:t>
            </a:r>
          </a:p>
          <a:p>
            <a:r>
              <a:rPr lang="en-US" dirty="0">
                <a:solidFill>
                  <a:srgbClr val="0069AA"/>
                </a:solidFill>
              </a:rPr>
              <a:t>Best Practices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35E91-4B66-42A2-9878-49FD2FD1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268CE-8A97-4D87-A3DF-E6B138B95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62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ECED6-D689-4F70-BA10-939B9CA1F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Maintain strong passwords and update regularly </a:t>
            </a:r>
          </a:p>
          <a:p>
            <a:pPr lvl="1"/>
            <a:r>
              <a:rPr lang="en-US" dirty="0">
                <a:hlinkClick r:id="rId2"/>
              </a:rPr>
              <a:t>Password Dos and Don’ts</a:t>
            </a:r>
            <a:endParaRPr lang="en-US" dirty="0"/>
          </a:p>
          <a:p>
            <a:pPr lvl="0"/>
            <a:r>
              <a:rPr lang="en-US" dirty="0"/>
              <a:t>Be on the lookout for skimming devices</a:t>
            </a:r>
          </a:p>
          <a:p>
            <a:pPr lvl="1"/>
            <a:r>
              <a:rPr lang="en-US" dirty="0">
                <a:hlinkClick r:id="rId3"/>
              </a:rPr>
              <a:t>Familiarize yourself with the point-of-sale equipment and check regularly for modifications </a:t>
            </a:r>
            <a:endParaRPr lang="en-US" dirty="0"/>
          </a:p>
          <a:p>
            <a:pPr lvl="0"/>
            <a:r>
              <a:rPr lang="en-US" dirty="0"/>
              <a:t>Be sure your station is physically secured at all times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C3A5A-107A-499B-ABA9-C60D7284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652AE-CB6C-45AB-AE3C-F475D973F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45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3FBF5-18C1-47E3-A601-8DD2BC000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Destroy CHD immediately* (cross-cut shredder)</a:t>
            </a:r>
          </a:p>
          <a:p>
            <a:r>
              <a:rPr lang="en-US" dirty="0"/>
              <a:t>Notify the Compliance Officer or Financial Services immediately if there is a change in personnel</a:t>
            </a:r>
          </a:p>
          <a:p>
            <a:r>
              <a:rPr lang="en-US" dirty="0"/>
              <a:t>Never send CHD via electronic messages/email</a:t>
            </a:r>
          </a:p>
          <a:p>
            <a:r>
              <a:rPr lang="en-US" dirty="0"/>
              <a:t>Never share your login credentials</a:t>
            </a:r>
          </a:p>
          <a:p>
            <a:r>
              <a:rPr lang="en-US" dirty="0"/>
              <a:t>Be on the lookout for phishing/social engineering attempts to steal your credentials</a:t>
            </a:r>
          </a:p>
          <a:p>
            <a:r>
              <a:rPr lang="en-US" dirty="0"/>
              <a:t>	</a:t>
            </a:r>
            <a:r>
              <a:rPr lang="en-US" dirty="0">
                <a:hlinkClick r:id="rId2"/>
              </a:rPr>
              <a:t>Avoiding phishing and social engineering attacks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755AD-329B-4BCA-809F-F688D63D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930E4-43BA-4113-AC55-CDA88BD1D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93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62309-740D-40CE-AF61-4591A3292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3245151"/>
            <a:ext cx="8001000" cy="529828"/>
          </a:xfrm>
        </p:spPr>
        <p:txBody>
          <a:bodyPr/>
          <a:lstStyle/>
          <a:p>
            <a:r>
              <a:rPr lang="en-US" b="0" dirty="0">
                <a:latin typeface="Arial Black" panose="020B0A04020102020204" pitchFamily="34" charset="0"/>
              </a:rPr>
              <a:t>Questions, Comments, or Concerns? </a:t>
            </a:r>
            <a:r>
              <a:rPr lang="en-US" b="0" i="1" dirty="0"/>
              <a:t>Please contact Matt Packard, Chief Compliance Officer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057EA-D32B-46CE-9875-B2C44D5EA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mpackard@uwf.edu | 850.857.6070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48AB0-5702-4E9C-83D2-EB6271E9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23" y="641080"/>
            <a:ext cx="5459506" cy="18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6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Payment Card Industry Data Security Standards</a:t>
            </a:r>
          </a:p>
          <a:p>
            <a:pPr lvl="0"/>
            <a:r>
              <a:rPr lang="en-US" sz="2000" i="1" dirty="0"/>
              <a:t>Created by the PCI Data Security Council (Visa, MasterCard, American Express, Discover, and JCB)</a:t>
            </a:r>
          </a:p>
          <a:p>
            <a:pPr lvl="0"/>
            <a:r>
              <a:rPr lang="en-US" sz="2000" i="1" dirty="0"/>
              <a:t>Created a common set of industry standards developed to increase the controls around cardholder data to reduce credit card fraud.</a:t>
            </a:r>
          </a:p>
          <a:p>
            <a:pPr lvl="1"/>
            <a:r>
              <a:rPr lang="en-US" sz="2000" i="1" dirty="0"/>
              <a:t>These standards consist of 6 goals and 12 Requirements…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23882" y="201658"/>
            <a:ext cx="5811967" cy="457248"/>
          </a:xfrm>
        </p:spPr>
        <p:txBody>
          <a:bodyPr/>
          <a:lstStyle/>
          <a:p>
            <a:r>
              <a:rPr lang="en-US" dirty="0"/>
              <a:t>So.. What is PCI DSS?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8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DDBD-7F49-44EA-B5F8-03926079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PCI DSS Standards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E01F6A-D42A-4832-B582-D8BE96A75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356867"/>
              </p:ext>
            </p:extLst>
          </p:nvPr>
        </p:nvGraphicFramePr>
        <p:xfrm>
          <a:off x="110836" y="930864"/>
          <a:ext cx="8880764" cy="4047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2073">
                  <a:extLst>
                    <a:ext uri="{9D8B030D-6E8A-4147-A177-3AD203B41FA5}">
                      <a16:colId xmlns:a16="http://schemas.microsoft.com/office/drawing/2014/main" val="3257092422"/>
                    </a:ext>
                  </a:extLst>
                </a:gridCol>
                <a:gridCol w="5458691">
                  <a:extLst>
                    <a:ext uri="{9D8B030D-6E8A-4147-A177-3AD203B41FA5}">
                      <a16:colId xmlns:a16="http://schemas.microsoft.com/office/drawing/2014/main" val="3525051699"/>
                    </a:ext>
                  </a:extLst>
                </a:gridCol>
              </a:tblGrid>
              <a:tr h="263397">
                <a:tc>
                  <a:txBody>
                    <a:bodyPr/>
                    <a:lstStyle/>
                    <a:p>
                      <a:r>
                        <a:rPr lang="en-US" sz="1200" dirty="0"/>
                        <a:t>Six (6) Goals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Twelve (12) Requirements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159987"/>
                  </a:ext>
                </a:extLst>
              </a:tr>
              <a:tr h="790191">
                <a:tc>
                  <a:txBody>
                    <a:bodyPr/>
                    <a:lstStyle/>
                    <a:p>
                      <a:r>
                        <a:rPr lang="en-US" sz="1200" dirty="0"/>
                        <a:t>1. Build and Maintain a Secure Network and System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200" dirty="0"/>
                        <a:t>Install and maintain a firewall configuration to protect cardholder data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dirty="0"/>
                        <a:t>Do not use vendor supplied defaults for system passwords and other security parameters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176890"/>
                  </a:ext>
                </a:extLst>
              </a:tr>
              <a:tr h="614593">
                <a:tc>
                  <a:txBody>
                    <a:bodyPr/>
                    <a:lstStyle/>
                    <a:p>
                      <a:r>
                        <a:rPr lang="en-US" sz="1200" dirty="0"/>
                        <a:t>2. Protect Cardholder Data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 Protect stored cardholder data</a:t>
                      </a:r>
                    </a:p>
                    <a:p>
                      <a:r>
                        <a:rPr lang="en-US" sz="1200" dirty="0"/>
                        <a:t>4. Encrypt transmission of cardholder data across open, public networks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0199"/>
                  </a:ext>
                </a:extLst>
              </a:tr>
              <a:tr h="614593">
                <a:tc>
                  <a:txBody>
                    <a:bodyPr/>
                    <a:lstStyle/>
                    <a:p>
                      <a:r>
                        <a:rPr lang="en-US" sz="1200" dirty="0"/>
                        <a:t>3. Maintain a Vulnerability Management Program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 Protect all systems against malware and regularly update anti-virus software or programs</a:t>
                      </a:r>
                    </a:p>
                    <a:p>
                      <a:r>
                        <a:rPr lang="en-US" sz="1200" dirty="0"/>
                        <a:t>6. Develop and maintain secure systems and applications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539364"/>
                  </a:ext>
                </a:extLst>
              </a:tr>
              <a:tr h="674616">
                <a:tc>
                  <a:txBody>
                    <a:bodyPr/>
                    <a:lstStyle/>
                    <a:p>
                      <a:r>
                        <a:rPr lang="en-US" sz="1200" dirty="0"/>
                        <a:t>4. Implement Strong Access Control Measures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7. Restrict access to cardholder data by business need to know</a:t>
                      </a:r>
                    </a:p>
                    <a:p>
                      <a:r>
                        <a:rPr lang="en-US" sz="1200" dirty="0"/>
                        <a:t>8. Identify and authenticate access to system components</a:t>
                      </a:r>
                    </a:p>
                    <a:p>
                      <a:r>
                        <a:rPr lang="en-US" sz="1200" dirty="0"/>
                        <a:t>9. Restrict physical access to cardholder data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36470"/>
                  </a:ext>
                </a:extLst>
              </a:tr>
              <a:tr h="614593">
                <a:tc>
                  <a:txBody>
                    <a:bodyPr/>
                    <a:lstStyle/>
                    <a:p>
                      <a:r>
                        <a:rPr lang="en-US" sz="1200" dirty="0"/>
                        <a:t>5. Regularly Monitor and Test Networks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10. Track and monitor all access to network resources and cardholder data</a:t>
                      </a:r>
                    </a:p>
                    <a:p>
                      <a:r>
                        <a:rPr lang="en-US" sz="1200" dirty="0"/>
                        <a:t>11. Regularly test security systems and processes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424069"/>
                  </a:ext>
                </a:extLst>
              </a:tr>
              <a:tr h="438995">
                <a:tc>
                  <a:txBody>
                    <a:bodyPr/>
                    <a:lstStyle/>
                    <a:p>
                      <a:r>
                        <a:rPr lang="en-US" sz="1200" dirty="0"/>
                        <a:t>6. Maintain an Information Security Program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 Maintain a policy that addresses information security for all personnel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2467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335A051-170E-4498-B780-A6C912304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8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mobile pci dss station">
            <a:extLst>
              <a:ext uri="{FF2B5EF4-FFF2-40B4-BE49-F238E27FC236}">
                <a16:creationId xmlns:a16="http://schemas.microsoft.com/office/drawing/2014/main" id="{93FFDE15-00A7-4946-849C-95AC347DE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247">
            <a:off x="6372484" y="3069373"/>
            <a:ext cx="2161703" cy="162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image of parking meter accepting credit cards">
            <a:extLst>
              <a:ext uri="{FF2B5EF4-FFF2-40B4-BE49-F238E27FC236}">
                <a16:creationId xmlns:a16="http://schemas.microsoft.com/office/drawing/2014/main" id="{F6EAAB0D-8DC3-4412-AA84-E07D5A8DD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01">
            <a:off x="433159" y="2784675"/>
            <a:ext cx="2515861" cy="1886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image of Best Buy vending machine">
            <a:extLst>
              <a:ext uri="{FF2B5EF4-FFF2-40B4-BE49-F238E27FC236}">
                <a16:creationId xmlns:a16="http://schemas.microsoft.com/office/drawing/2014/main" id="{06A753D3-E808-41C1-97CF-D8739ADB5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28" y="2618875"/>
            <a:ext cx="1600200" cy="2131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B3B8E-46EE-4056-A115-4E3FEC15B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Over the past few decades…</a:t>
            </a:r>
          </a:p>
          <a:p>
            <a:pPr lvl="1"/>
            <a:r>
              <a:rPr lang="en-US" dirty="0"/>
              <a:t>Increases in payment card usage</a:t>
            </a:r>
          </a:p>
          <a:p>
            <a:pPr lvl="1"/>
            <a:r>
              <a:rPr lang="en-US" dirty="0"/>
              <a:t>Increases in e-commerce </a:t>
            </a:r>
          </a:p>
          <a:p>
            <a:pPr lvl="1"/>
            <a:r>
              <a:rPr lang="en-US" dirty="0"/>
              <a:t>Increases in more “convenient” payment methods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CA03E-C445-44A7-AD9C-2BAD969C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68F028-A91E-49D3-AA2F-6550EDBDF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8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pirate market for stolen credit card numbers">
            <a:extLst>
              <a:ext uri="{FF2B5EF4-FFF2-40B4-BE49-F238E27FC236}">
                <a16:creationId xmlns:a16="http://schemas.microsoft.com/office/drawing/2014/main" id="{7A4750EB-6EC2-4215-92A1-DD2094E99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004" y="1807900"/>
            <a:ext cx="4722847" cy="3129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92F21A-3EE2-4FE1-AE5B-468C02F77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4F7EB5-C1FA-49DE-9AE7-57E7BEE2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F77E-A741-4862-9A43-C672F54F2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our desire for convenience, we have left ourselves vulnerable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1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2366C-6A6E-4FEC-B628-D5D5BFA38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9AA"/>
                </a:solidFill>
              </a:rPr>
              <a:t>As a public institution we have a obligation to our students, vendors, donors, stakeholders, and the community at large to ensure that there account information is safe when processing credit card payments @ UWF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C69CE-D176-4253-B6E2-9BE57677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DSS @ UWF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51F00-3D7F-42CD-A711-D8CE6CA8E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4175E5-73BC-4670-B766-03FE03557672}"/>
              </a:ext>
            </a:extLst>
          </p:cNvPr>
          <p:cNvSpPr txBox="1"/>
          <p:nvPr/>
        </p:nvSpPr>
        <p:spPr>
          <a:xfrm>
            <a:off x="4925290" y="4498721"/>
            <a:ext cx="4218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*The bank will likely pass this fine along…</a:t>
            </a:r>
          </a:p>
          <a:p>
            <a:r>
              <a:rPr lang="en-US" sz="1050" dirty="0"/>
              <a:t>**2016 Cost of Data Breach Study: Global Analysis, </a:t>
            </a:r>
            <a:r>
              <a:rPr lang="en-US" sz="1050" dirty="0" err="1"/>
              <a:t>Ponemon</a:t>
            </a:r>
            <a:r>
              <a:rPr lang="en-US" sz="1050" dirty="0"/>
              <a:t>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A051B-2FA8-4A1A-A566-68C937D5E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Could result in the revocation of our ability to accept card payments</a:t>
            </a:r>
          </a:p>
          <a:p>
            <a:pPr lvl="0"/>
            <a:r>
              <a:rPr lang="en-US" dirty="0"/>
              <a:t>Causes damage to consumer trust and our reputation</a:t>
            </a:r>
          </a:p>
          <a:p>
            <a:pPr lvl="0"/>
            <a:r>
              <a:rPr lang="en-US" dirty="0"/>
              <a:t>Fines our acquiring bank $5,000 to $100,000 per month*</a:t>
            </a:r>
          </a:p>
          <a:p>
            <a:pPr lvl="0"/>
            <a:r>
              <a:rPr lang="en-US" i="1" dirty="0">
                <a:solidFill>
                  <a:schemeClr val="accent5"/>
                </a:solidFill>
                <a:latin typeface="Arial Black" panose="020B0A04020102020204" pitchFamily="34" charset="0"/>
              </a:rPr>
              <a:t>$7.01 million = Average organizational cost of a data breach**</a:t>
            </a:r>
            <a:endParaRPr lang="en-US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54A72-F7E9-4100-A098-7222915C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Non-Compliance—What’s at Stake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83D70-CDEA-47EA-809D-5BA675883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9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AE501-0EBA-4200-91BA-ACCA75BDC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PCI DSS overview</a:t>
            </a:r>
          </a:p>
          <a:p>
            <a:r>
              <a:rPr lang="en-US" dirty="0">
                <a:solidFill>
                  <a:srgbClr val="0069AA"/>
                </a:solidFill>
              </a:rPr>
              <a:t>The Basics</a:t>
            </a:r>
          </a:p>
          <a:p>
            <a:r>
              <a:rPr lang="en-US" dirty="0"/>
              <a:t>Your responsibilities</a:t>
            </a:r>
          </a:p>
          <a:p>
            <a:r>
              <a:rPr lang="en-US" dirty="0"/>
              <a:t>University Policies</a:t>
            </a:r>
          </a:p>
          <a:p>
            <a:r>
              <a:rPr lang="en-US" dirty="0"/>
              <a:t>Best Practices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E694E-45BD-4E21-B961-9E3533DC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3829E-A554-4CF3-8CD3-D4ACE4B53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3" y="106983"/>
            <a:ext cx="1939794" cy="6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507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1284</Words>
  <Application>Microsoft Office PowerPoint</Application>
  <PresentationFormat>On-screen Show (16:9)</PresentationFormat>
  <Paragraphs>161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2_Office Theme</vt:lpstr>
      <vt:lpstr>4_Office Theme</vt:lpstr>
      <vt:lpstr>Custom Design</vt:lpstr>
      <vt:lpstr>1_Custom Design</vt:lpstr>
      <vt:lpstr>2_Custom Design</vt:lpstr>
      <vt:lpstr>PCI DSS Compliance Training</vt:lpstr>
      <vt:lpstr>Agenda </vt:lpstr>
      <vt:lpstr>So.. What is PCI DSS?</vt:lpstr>
      <vt:lpstr>PCI DSS Standards</vt:lpstr>
      <vt:lpstr>Background Information</vt:lpstr>
      <vt:lpstr>Background Information Continued</vt:lpstr>
      <vt:lpstr>PCI DSS @ UWF</vt:lpstr>
      <vt:lpstr>Non-Compliance—What’s at Stake</vt:lpstr>
      <vt:lpstr>Agenda</vt:lpstr>
      <vt:lpstr>The Basics: Credit Card Anatomy (Front)</vt:lpstr>
      <vt:lpstr>The Basics: Credit Card Anatomy (Back)</vt:lpstr>
      <vt:lpstr>What is Cardholder Data (CHD)? … technically</vt:lpstr>
      <vt:lpstr>The Last Four Digits…</vt:lpstr>
      <vt:lpstr>Cardholder Data Procedures: Magnetic Stripe/PIN/Code</vt:lpstr>
      <vt:lpstr>Cardholder Data Procedures: Access Control</vt:lpstr>
      <vt:lpstr>Cardholder Data Procedures: Access Control Cont’d</vt:lpstr>
      <vt:lpstr>Cardholder Data Procedures: Electronic Records</vt:lpstr>
      <vt:lpstr>Cardholder Data Procedures: Paper Records Procedures</vt:lpstr>
      <vt:lpstr>Agenda</vt:lpstr>
      <vt:lpstr>Workstation Responsibilities</vt:lpstr>
      <vt:lpstr>Workstation Responsibilities Continued</vt:lpstr>
      <vt:lpstr>Agenda</vt:lpstr>
      <vt:lpstr>UWF PCI DSS Policies</vt:lpstr>
      <vt:lpstr>PCI DSS Security Policy</vt:lpstr>
      <vt:lpstr>PCI DSS Security Policy Cont’d</vt:lpstr>
      <vt:lpstr>Agenda</vt:lpstr>
      <vt:lpstr>Best Practices</vt:lpstr>
      <vt:lpstr>Best Practices Continued</vt:lpstr>
      <vt:lpstr>Questions, Comments, or Concerns? Please contact Matt Packard, Chief Compliance Officer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Matthew Packard</cp:lastModifiedBy>
  <cp:revision>38</cp:revision>
  <dcterms:created xsi:type="dcterms:W3CDTF">2016-08-03T17:54:22Z</dcterms:created>
  <dcterms:modified xsi:type="dcterms:W3CDTF">2026-02-19T18:16:19Z</dcterms:modified>
</cp:coreProperties>
</file>