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  <p:sldMasterId id="2147483656" r:id="rId7"/>
    <p:sldMasterId id="2147483658" r:id="rId8"/>
    <p:sldMasterId id="2147483660" r:id="rId9"/>
    <p:sldMasterId id="214748366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</p:sldIdLst>
  <p:sldSz cy="6858000" cx="9144000"/>
  <p:notesSz cx="6881800" cy="9296400"/>
  <p:embeddedFontLst>
    <p:embeddedFont>
      <p:font typeface="Arim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gzZLmKlLZuRKbZAzzdReolkvY6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regular.fntdata"/><Relationship Id="rId20" Type="http://schemas.openxmlformats.org/officeDocument/2006/relationships/slide" Target="slides/slide9.xml"/><Relationship Id="rId42" Type="http://schemas.openxmlformats.org/officeDocument/2006/relationships/font" Target="fonts/Arimo-italic.fntdata"/><Relationship Id="rId41" Type="http://schemas.openxmlformats.org/officeDocument/2006/relationships/font" Target="fonts/Arimo-bold.fntdata"/><Relationship Id="rId22" Type="http://schemas.openxmlformats.org/officeDocument/2006/relationships/slide" Target="slides/slide11.xml"/><Relationship Id="rId44" Type="http://customschemas.google.com/relationships/presentationmetadata" Target="metadata"/><Relationship Id="rId21" Type="http://schemas.openxmlformats.org/officeDocument/2006/relationships/slide" Target="slides/slide10.xml"/><Relationship Id="rId43" Type="http://schemas.openxmlformats.org/officeDocument/2006/relationships/font" Target="fonts/Arimo-boldItalic.fntdata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8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11" Type="http://schemas.openxmlformats.org/officeDocument/2006/relationships/notesMaster" Target="notesMasters/notesMaster1.xml"/><Relationship Id="rId33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32" Type="http://schemas.openxmlformats.org/officeDocument/2006/relationships/slide" Target="slides/slide21.xml"/><Relationship Id="rId13" Type="http://schemas.openxmlformats.org/officeDocument/2006/relationships/slide" Target="slides/slide2.xml"/><Relationship Id="rId35" Type="http://schemas.openxmlformats.org/officeDocument/2006/relationships/slide" Target="slides/slide24.xml"/><Relationship Id="rId12" Type="http://schemas.openxmlformats.org/officeDocument/2006/relationships/slide" Target="slides/slide1.xml"/><Relationship Id="rId34" Type="http://schemas.openxmlformats.org/officeDocument/2006/relationships/slide" Target="slides/slide23.xml"/><Relationship Id="rId15" Type="http://schemas.openxmlformats.org/officeDocument/2006/relationships/slide" Target="slides/slide4.xml"/><Relationship Id="rId37" Type="http://schemas.openxmlformats.org/officeDocument/2006/relationships/slide" Target="slides/slide26.xml"/><Relationship Id="rId14" Type="http://schemas.openxmlformats.org/officeDocument/2006/relationships/slide" Target="slides/slide3.xml"/><Relationship Id="rId36" Type="http://schemas.openxmlformats.org/officeDocument/2006/relationships/slide" Target="slides/slide25.xml"/><Relationship Id="rId17" Type="http://schemas.openxmlformats.org/officeDocument/2006/relationships/slide" Target="slides/slide6.xml"/><Relationship Id="rId39" Type="http://schemas.openxmlformats.org/officeDocument/2006/relationships/slide" Target="slides/slide28.xml"/><Relationship Id="rId16" Type="http://schemas.openxmlformats.org/officeDocument/2006/relationships/slide" Target="slides/slide5.xml"/><Relationship Id="rId38" Type="http://schemas.openxmlformats.org/officeDocument/2006/relationships/slide" Target="slides/slide27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98102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:notes"/>
          <p:cNvSpPr txBox="1"/>
          <p:nvPr>
            <p:ph idx="12" type="sldNum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0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1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2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3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4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4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5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8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 txBox="1"/>
          <p:nvPr>
            <p:ph idx="1" type="body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:notes"/>
          <p:cNvSpPr/>
          <p:nvPr>
            <p:ph idx="2" type="sldImg"/>
          </p:nvPr>
        </p:nvSpPr>
        <p:spPr>
          <a:xfrm>
            <a:off x="1350963" y="1162050"/>
            <a:ext cx="4179887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0"/>
          <p:cNvSpPr txBox="1"/>
          <p:nvPr>
            <p:ph type="ctrTitle"/>
          </p:nvPr>
        </p:nvSpPr>
        <p:spPr>
          <a:xfrm>
            <a:off x="830179" y="4219290"/>
            <a:ext cx="7717055" cy="7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0"/>
          <p:cNvSpPr txBox="1"/>
          <p:nvPr>
            <p:ph idx="1" type="subTitle"/>
          </p:nvPr>
        </p:nvSpPr>
        <p:spPr>
          <a:xfrm>
            <a:off x="1259706" y="5101172"/>
            <a:ext cx="6858000" cy="411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/>
          <p:nvPr>
            <p:ph idx="2" type="pic"/>
          </p:nvPr>
        </p:nvSpPr>
        <p:spPr>
          <a:xfrm>
            <a:off x="3800475" y="457200"/>
            <a:ext cx="4629150" cy="5411788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5"/>
          <p:cNvSpPr txBox="1"/>
          <p:nvPr>
            <p:ph idx="1" type="body"/>
          </p:nvPr>
        </p:nvSpPr>
        <p:spPr>
          <a:xfrm>
            <a:off x="630238" y="2204184"/>
            <a:ext cx="2949575" cy="3664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/>
          <p:nvPr>
            <p:ph idx="2" type="pic"/>
          </p:nvPr>
        </p:nvSpPr>
        <p:spPr>
          <a:xfrm>
            <a:off x="0" y="0"/>
            <a:ext cx="9144000" cy="6275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 txBox="1"/>
          <p:nvPr>
            <p:ph type="ctrTitle"/>
          </p:nvPr>
        </p:nvSpPr>
        <p:spPr>
          <a:xfrm>
            <a:off x="830179" y="3447712"/>
            <a:ext cx="7717055" cy="7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38"/>
          <p:cNvSpPr txBox="1"/>
          <p:nvPr>
            <p:ph idx="1" type="subTitle"/>
          </p:nvPr>
        </p:nvSpPr>
        <p:spPr>
          <a:xfrm>
            <a:off x="1259706" y="4329594"/>
            <a:ext cx="6858000" cy="411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0"/>
          <p:cNvSpPr txBox="1"/>
          <p:nvPr>
            <p:ph type="ctrTitle"/>
          </p:nvPr>
        </p:nvSpPr>
        <p:spPr>
          <a:xfrm>
            <a:off x="830179" y="4219290"/>
            <a:ext cx="7717055" cy="7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40"/>
          <p:cNvSpPr txBox="1"/>
          <p:nvPr>
            <p:ph idx="1" type="subTitle"/>
          </p:nvPr>
        </p:nvSpPr>
        <p:spPr>
          <a:xfrm>
            <a:off x="1259706" y="5101172"/>
            <a:ext cx="6858000" cy="411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 txBox="1"/>
          <p:nvPr>
            <p:ph type="ctrTitle"/>
          </p:nvPr>
        </p:nvSpPr>
        <p:spPr>
          <a:xfrm>
            <a:off x="830179" y="3447712"/>
            <a:ext cx="7717055" cy="7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42"/>
          <p:cNvSpPr txBox="1"/>
          <p:nvPr>
            <p:ph idx="1" type="subTitle"/>
          </p:nvPr>
        </p:nvSpPr>
        <p:spPr>
          <a:xfrm>
            <a:off x="1259706" y="4329594"/>
            <a:ext cx="6858000" cy="411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7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5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9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3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  <p:sldLayoutId id="2147483654" r:id="rId3"/>
    <p:sldLayoutId id="214748365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uwf.edu/finance-and-administration/departments/environmental-health-and-safety/automatic-external-defibrillators/about-automatic-external-defibrillators-aeds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weather.gov/mob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nhc.noaa.gov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uwf.edu/media/university-of-west-florida/finance-and-administration/departments/environmental-health-and-safety/emergency-management/documents/OfficePrep.pdf" TargetMode="External"/><Relationship Id="rId4" Type="http://schemas.openxmlformats.org/officeDocument/2006/relationships/hyperlink" Target="https://uwf.edu/media/university-of-west-florida/finance-and-administration/departments/environmental-health-and-safety/emergency-management/documents/LabPrep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uwf.edu/finance-and-administration/departments/police/notifications/emergency-communications/" TargetMode="External"/><Relationship Id="rId4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chinnant@uwf.edu" TargetMode="External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>
            <p:ph type="ctrTitle"/>
          </p:nvPr>
        </p:nvSpPr>
        <p:spPr>
          <a:xfrm>
            <a:off x="830179" y="4219290"/>
            <a:ext cx="7717055" cy="7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UWF Building Emergency Coordinator Program</a:t>
            </a:r>
            <a:endParaRPr/>
          </a:p>
        </p:txBody>
      </p:sp>
      <p:sp>
        <p:nvSpPr>
          <p:cNvPr id="51" name="Google Shape;51;p1"/>
          <p:cNvSpPr txBox="1"/>
          <p:nvPr>
            <p:ph idx="1" type="subTitle"/>
          </p:nvPr>
        </p:nvSpPr>
        <p:spPr>
          <a:xfrm>
            <a:off x="1259706" y="5101172"/>
            <a:ext cx="6858000" cy="411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Emergency Management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Building Information </a:t>
            </a:r>
            <a:endParaRPr/>
          </a:p>
        </p:txBody>
      </p:sp>
      <p:sp>
        <p:nvSpPr>
          <p:cNvPr id="116" name="Google Shape;116;p10"/>
          <p:cNvSpPr txBox="1"/>
          <p:nvPr>
            <p:ph idx="1" type="body"/>
          </p:nvPr>
        </p:nvSpPr>
        <p:spPr>
          <a:xfrm>
            <a:off x="493895" y="1002505"/>
            <a:ext cx="8168841" cy="5801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B.E.C.’s should be knowledgeable of the following: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Be knowledgeable of departmental space in building (critical issues, special circumstances, hazards, etc.)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Maintain contact information for restricted areas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Serve as conduit for emergency/preparedness information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Update appropriate emergency supplies such as hurricane closure materials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Coordinate with other B.E.C.’s in your building including those from other departments/colleges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Know your evacuation procedures and rally points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Building Threats</a:t>
            </a:r>
            <a:endParaRPr/>
          </a:p>
        </p:txBody>
      </p:sp>
      <p:sp>
        <p:nvSpPr>
          <p:cNvPr id="122" name="Google Shape;122;p11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Bomb Threats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Suspicious objects or packages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Receiving a threatening communication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Fire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Building evacuation/rally point location(s)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Fire Alarm Procedures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Shelter in Place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Secure building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Active Assailant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/>
          <p:nvPr/>
        </p:nvSpPr>
        <p:spPr>
          <a:xfrm>
            <a:off x="46180" y="766879"/>
            <a:ext cx="4572000" cy="5529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</a:t>
            </a:r>
            <a:endParaRPr baseline="3000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observe smoke or fire: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Activate the fire alarm using a manual pull station.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EVACUATE the building and notify others as you exit.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use elevators.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Notify Emergency Personnel of persons with disabilities who are unable to evacuate.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you exit, move to a safe distance. Do not re-enter until notified by emergency personnel.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Assailant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a person enters the building with a weapon, if you hear gun fire or observe suspicious behavior, evacuate the building and move to a safe location if it is possible to do so.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you have evacuated the building, contact the UWF Police (850.474.2415) and provide as much information as possible.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evacuation is not possible, find a secure area to hide until notified it is safe to leave by emergency personnel.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last resort, if confronted by the violent person you should attempt to incapacitate or disrupt the individual.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Medical Emergency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the UWF Police (850.474.2415), provide information on the type of injury and the campus location of the victim.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first aid or medical assistance if required.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Remain with the injured individual until help arrives.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 injured person is unconscious and not breathing start CPR, if trained to do so.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Shelter-in-Place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an event of severe weather or tornado warning: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University will activate appropriate methods of emergency notification.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Immediately seek refuge inside the nearest building.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a safe location in the lowest level, preferably in interior hallways or rooms away from glass windows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28" name="Google Shape;128;p12"/>
          <p:cNvSpPr/>
          <p:nvPr/>
        </p:nvSpPr>
        <p:spPr>
          <a:xfrm>
            <a:off x="4579698" y="766879"/>
            <a:ext cx="4572000" cy="5591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Remain in safe location until instructed by UWF authorities it is safe to leave the building.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Outage or Utility Failure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Facilities Management, Work Order Control Center (850.857.6000) to report a utility failure.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is a possible danger to building occupants, exit the building and call the UWF Police (850.474.2415).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Notify emergency personnel of persons with disabilities who are in the building and if there are any individuals trapped in an elevator.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UWF administration will decide on the status of classes based on the situation.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Hazardous Materials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a chemical spill occurs within a campus building, immediately notify the UWF Police (850.474.2415).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a chemical spill occurs outside of a building or from an off-campus source, follow instructions given by UWF officials.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either case, notify the UWF Police (850.474.2415) if you have been exposed to a chemical.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University will provide instructions through the University’s Emergency Notification System.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Bomb Threat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receive communications that an explosive device may be on campus: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as much information from the caller as possible.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 the UWF Police (850.474.2415).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told to evacuate by UWF Police, do so and move away from the building. Do not touch anything!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Suspicious Package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observe a suspicious object, which may be a potential bomb, DO NOT HANDLE THE OBJECT.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the UWF Police (850.474.2415). Provide as much information as possible.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aseline="30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Evacuate the area and await instructions from the UWF Police.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"/>
          <p:cNvSpPr txBox="1"/>
          <p:nvPr>
            <p:ph type="title"/>
          </p:nvPr>
        </p:nvSpPr>
        <p:spPr>
          <a:xfrm>
            <a:off x="493896" y="153417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Emergency Procedures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Medical Emergencies!!!</a:t>
            </a:r>
            <a:endParaRPr/>
          </a:p>
        </p:txBody>
      </p:sp>
      <p:sp>
        <p:nvSpPr>
          <p:cNvPr id="135" name="Google Shape;135;p13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Call </a:t>
            </a:r>
            <a:r>
              <a:rPr lang="en-US" sz="4000">
                <a:solidFill>
                  <a:srgbClr val="FF0000"/>
                </a:solidFill>
              </a:rPr>
              <a:t>9-1-1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Get the </a:t>
            </a:r>
            <a:r>
              <a:rPr lang="en-US" sz="4000">
                <a:solidFill>
                  <a:srgbClr val="FF0000"/>
                </a:solidFill>
              </a:rPr>
              <a:t>A.E.D.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000"/>
              <a:buNone/>
            </a:pPr>
            <a:r>
              <a:rPr lang="en-US" sz="4000">
                <a:solidFill>
                  <a:srgbClr val="FF0000"/>
                </a:solidFill>
              </a:rPr>
              <a:t>(</a:t>
            </a:r>
            <a:r>
              <a:rPr lang="en-US" sz="4000" u="sng">
                <a:solidFill>
                  <a:srgbClr val="FF0000"/>
                </a:solidFill>
              </a:rPr>
              <a:t>A</a:t>
            </a:r>
            <a:r>
              <a:rPr lang="en-US" sz="4000">
                <a:solidFill>
                  <a:srgbClr val="FF0000"/>
                </a:solidFill>
              </a:rPr>
              <a:t>utomated </a:t>
            </a:r>
            <a:r>
              <a:rPr lang="en-US" sz="4000" u="sng">
                <a:solidFill>
                  <a:srgbClr val="FF0000"/>
                </a:solidFill>
              </a:rPr>
              <a:t>E</a:t>
            </a:r>
            <a:r>
              <a:rPr lang="en-US" sz="4000">
                <a:solidFill>
                  <a:srgbClr val="FF0000"/>
                </a:solidFill>
              </a:rPr>
              <a:t>xternal </a:t>
            </a:r>
            <a:r>
              <a:rPr lang="en-US" sz="4000" u="sng">
                <a:solidFill>
                  <a:srgbClr val="FF0000"/>
                </a:solidFill>
              </a:rPr>
              <a:t>D</a:t>
            </a:r>
            <a:r>
              <a:rPr lang="en-US" sz="4000">
                <a:solidFill>
                  <a:srgbClr val="FF0000"/>
                </a:solidFill>
              </a:rPr>
              <a:t>efibrillator)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700"/>
              <a:buNone/>
            </a:pPr>
            <a:r>
              <a:rPr lang="en-US" sz="17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https://uwf.edu/finance-and-administration/departments/environmental-health-and-safety/automatic-external-defibrillators/about-automatic-external-defibrillators-aeds/</a:t>
            </a:r>
            <a:endParaRPr sz="1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A.E.D. Locations</a:t>
            </a:r>
            <a:endParaRPr/>
          </a:p>
        </p:txBody>
      </p:sp>
      <p:pic>
        <p:nvPicPr>
          <p:cNvPr id="141" name="Google Shape;141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8076" y="1001713"/>
            <a:ext cx="6380549" cy="508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Facilities Liaison</a:t>
            </a:r>
            <a:endParaRPr/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Provides a point person for Facilities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Provides information to building occupants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Notify Facilities of building issues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Call Work Order Control Center at Ext. 6000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36602"/>
            <a:ext cx="9184456" cy="1898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/>
          <p:nvPr>
            <p:ph type="title"/>
          </p:nvPr>
        </p:nvSpPr>
        <p:spPr>
          <a:xfrm>
            <a:off x="493896" y="268872"/>
            <a:ext cx="8168840" cy="7336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3200"/>
              <a:buFont typeface="Arial"/>
              <a:buNone/>
            </a:pPr>
            <a:r>
              <a:rPr lang="en-US" sz="3200"/>
              <a:t>Severe Weather </a:t>
            </a:r>
            <a:r>
              <a:rPr lang="en-US" sz="2400"/>
              <a:t>– </a:t>
            </a:r>
            <a:r>
              <a:rPr lang="en-US" sz="2800"/>
              <a:t>General Information and Weather Monitoring</a:t>
            </a:r>
            <a:endParaRPr/>
          </a:p>
        </p:txBody>
      </p:sp>
      <p:sp>
        <p:nvSpPr>
          <p:cNvPr id="154" name="Google Shape;154;p16"/>
          <p:cNvSpPr txBox="1"/>
          <p:nvPr>
            <p:ph idx="1" type="body"/>
          </p:nvPr>
        </p:nvSpPr>
        <p:spPr>
          <a:xfrm>
            <a:off x="493895" y="1227438"/>
            <a:ext cx="8168841" cy="1651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Resources for monitoring severe weather: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National Weather Service (NWS), Mobile, AL: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https://www.weather.gov/mob</a:t>
            </a:r>
            <a:r>
              <a:rPr lang="en-US"/>
              <a:t>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Issues Watches and Warning for area</a:t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2498" y="3471333"/>
            <a:ext cx="3995282" cy="29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6"/>
          <p:cNvSpPr/>
          <p:nvPr/>
        </p:nvSpPr>
        <p:spPr>
          <a:xfrm>
            <a:off x="493896" y="2790488"/>
            <a:ext cx="4572000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weather watches and warnings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Watch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means hazardous weather is possible.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Warning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issued when hazardous weather is occurring, and poses a risk to 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or property.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Tropical Weather and Hurricanes</a:t>
            </a:r>
            <a:endParaRPr/>
          </a:p>
        </p:txBody>
      </p:sp>
      <p:sp>
        <p:nvSpPr>
          <p:cNvPr id="162" name="Google Shape;162;p17"/>
          <p:cNvSpPr txBox="1"/>
          <p:nvPr>
            <p:ph idx="1" type="body"/>
          </p:nvPr>
        </p:nvSpPr>
        <p:spPr>
          <a:xfrm>
            <a:off x="493895" y="854364"/>
            <a:ext cx="7636313" cy="5942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UWF follows forecasts issued by the </a:t>
            </a:r>
            <a:r>
              <a:rPr b="1" lang="en-US">
                <a:latin typeface="Arimo"/>
                <a:ea typeface="Arimo"/>
                <a:cs typeface="Arimo"/>
                <a:sym typeface="Arimo"/>
              </a:rPr>
              <a:t>National Hurricane Center</a:t>
            </a:r>
            <a:r>
              <a:rPr lang="en-US">
                <a:latin typeface="Arimo"/>
                <a:ea typeface="Arimo"/>
                <a:cs typeface="Arimo"/>
                <a:sym typeface="Arimo"/>
              </a:rPr>
              <a:t> – </a:t>
            </a:r>
            <a:r>
              <a:rPr lang="en-US" u="sng">
                <a:solidFill>
                  <a:schemeClr val="hlink"/>
                </a:solidFill>
                <a:latin typeface="Arimo"/>
                <a:ea typeface="Arimo"/>
                <a:cs typeface="Arimo"/>
                <a:sym typeface="Arimo"/>
                <a:hlinkClick r:id="rId3"/>
              </a:rPr>
              <a:t>https://www.nhc.noaa.gov/</a:t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B.E.C.’s should monitor tropical weather information throughout hurricane season (June 1 - November 30)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The Emergency Management Department will send any pertinent weather updates for dissemination to your building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UWF Closures-Weather Related</a:t>
            </a:r>
            <a:endParaRPr/>
          </a:p>
        </p:txBody>
      </p:sp>
      <p:sp>
        <p:nvSpPr>
          <p:cNvPr id="168" name="Google Shape;168;p18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UWF closure decision made by UWF President or designee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UWF closure is really a suspension of normal activities. UWFPD, Facilities, etc. continue to operate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Shelters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B72 (HLS Building)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UWF Closures – B.E.C. Activities</a:t>
            </a:r>
            <a:endParaRPr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Ensure completion of closure checklist(s) –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latin typeface="Arimo"/>
                <a:ea typeface="Arimo"/>
                <a:cs typeface="Arimo"/>
                <a:sym typeface="Arimo"/>
                <a:hlinkClick r:id="rId3"/>
              </a:rPr>
              <a:t>Office closure checklist</a:t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latin typeface="Arimo"/>
                <a:ea typeface="Arimo"/>
                <a:cs typeface="Arimo"/>
                <a:sym typeface="Arimo"/>
                <a:hlinkClick r:id="rId4"/>
              </a:rPr>
              <a:t>Lab/research area checklist</a:t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Secure vehicles inside a structure, if possible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Monitor information from UWF Emergency Management and UWF Administration regarding operational schedules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/>
          <p:nvPr>
            <p:ph type="title"/>
          </p:nvPr>
        </p:nvSpPr>
        <p:spPr>
          <a:xfrm>
            <a:off x="1976718" y="268872"/>
            <a:ext cx="6686018" cy="43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Training Objectives</a:t>
            </a:r>
            <a:endParaRPr/>
          </a:p>
        </p:txBody>
      </p:sp>
      <p:sp>
        <p:nvSpPr>
          <p:cNvPr id="57" name="Google Shape;57;p2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Explain the Building Emergency Coordinator (B.E.C.) program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Clarify roles and responsibilities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Provide program ground rules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Discuss information and resources for B.E.C. activities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Damage Assessment</a:t>
            </a:r>
            <a:endParaRPr/>
          </a:p>
        </p:txBody>
      </p:sp>
      <p:sp>
        <p:nvSpPr>
          <p:cNvPr id="180" name="Google Shape;180;p20"/>
          <p:cNvSpPr txBox="1"/>
          <p:nvPr>
            <p:ph idx="1" type="body"/>
          </p:nvPr>
        </p:nvSpPr>
        <p:spPr>
          <a:xfrm>
            <a:off x="208602" y="1002506"/>
            <a:ext cx="6269597" cy="525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Only when needed and/or specifically requested after a severe weather event.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Assist Facilities Management with assessment of your building.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Take pictures of damage and include building &amp; room number in image.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Directly contact Work Control, Ext. 6000, for urgent or critical items.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493" y="331173"/>
            <a:ext cx="2165435" cy="161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2286" y="2190541"/>
            <a:ext cx="2165435" cy="163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2286" y="4069965"/>
            <a:ext cx="2107975" cy="1580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UWF Emergency Notification</a:t>
            </a:r>
            <a:endParaRPr/>
          </a:p>
        </p:txBody>
      </p:sp>
      <p:sp>
        <p:nvSpPr>
          <p:cNvPr id="189" name="Google Shape;189;p21"/>
          <p:cNvSpPr txBox="1"/>
          <p:nvPr>
            <p:ph idx="1" type="body"/>
          </p:nvPr>
        </p:nvSpPr>
        <p:spPr>
          <a:xfrm>
            <a:off x="493896" y="977179"/>
            <a:ext cx="8311438" cy="5601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Important </a:t>
            </a:r>
            <a:r>
              <a:rPr lang="en-US" sz="2600" u="sng">
                <a:solidFill>
                  <a:srgbClr val="2E75B5"/>
                </a:solid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UWF Emergency Communications</a:t>
            </a:r>
            <a:endParaRPr sz="2600">
              <a:solidFill>
                <a:srgbClr val="2E75B5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Multimodal approach to campus-wide notification: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Text Messaging</a:t>
            </a:r>
            <a:endParaRPr sz="1600">
              <a:latin typeface="Arimo"/>
              <a:ea typeface="Arimo"/>
              <a:cs typeface="Arimo"/>
              <a:sym typeface="Arimo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Email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X (Formerly Twitter)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Facebook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Sirens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Lightning Prediction System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UWF Homepage &amp; WUWF radio (official source for information)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Argo Alert notification speakers installed in numerous campus building.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Arimo"/>
                <a:ea typeface="Arimo"/>
                <a:cs typeface="Arimo"/>
                <a:sym typeface="Arimo"/>
              </a:rPr>
              <a:t>Important for B.E.C.’s to provide your current emergency contact information to Emergency Management as soon as possible.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b="1" sz="2600">
              <a:solidFill>
                <a:srgbClr val="008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0" name="Google Shape;19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8760" y="1834583"/>
            <a:ext cx="1157510" cy="194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Fire Extinguisher Types</a:t>
            </a:r>
            <a:endParaRPr/>
          </a:p>
        </p:txBody>
      </p:sp>
      <p:sp>
        <p:nvSpPr>
          <p:cNvPr id="196" name="Google Shape;196;p22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Class A</a:t>
            </a:r>
            <a:r>
              <a:rPr lang="en-US"/>
              <a:t> – </a:t>
            </a:r>
            <a:r>
              <a:rPr lang="en-US" sz="2200"/>
              <a:t>Fires in ordinary combustible materials, such as wood, cloth, paper, rubber, and many plastics.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Class B</a:t>
            </a:r>
            <a:r>
              <a:rPr lang="en-US"/>
              <a:t> – </a:t>
            </a:r>
            <a:r>
              <a:rPr lang="en-US" sz="2200"/>
              <a:t>Fires in flammable liquids, combustible liquids, petroleum greases, tars, oils, oil-based paints, solvents, lacquers, alcohols, and flammable gases.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Class C</a:t>
            </a:r>
            <a:r>
              <a:rPr lang="en-US"/>
              <a:t> – </a:t>
            </a:r>
            <a:r>
              <a:rPr lang="en-US" sz="2000"/>
              <a:t>Fires that involve energized electrical equipment.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Class D</a:t>
            </a:r>
            <a:r>
              <a:rPr lang="en-US"/>
              <a:t> – </a:t>
            </a:r>
            <a:r>
              <a:rPr lang="en-US" sz="2000"/>
              <a:t>Fires in combustible metals, such as magnesium, titanium, zirconium, sodium, lithium, and potassium.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Class K</a:t>
            </a:r>
            <a:r>
              <a:rPr lang="en-US"/>
              <a:t> – </a:t>
            </a:r>
            <a:r>
              <a:rPr lang="en-US" sz="2000"/>
              <a:t>Fires in cooking appliances that involve combustible cooking media (vegetable or animal oils and fats.)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Fire Extinguisher Training	</a:t>
            </a:r>
            <a:endParaRPr/>
          </a:p>
        </p:txBody>
      </p:sp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lang="en-US" sz="4800">
                <a:solidFill>
                  <a:srgbClr val="FF0000"/>
                </a:solidFill>
              </a:rPr>
              <a:t>P.A.S.S.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lang="en-US" sz="4800">
                <a:solidFill>
                  <a:srgbClr val="FF0000"/>
                </a:solidFill>
              </a:rPr>
              <a:t>Pull </a:t>
            </a:r>
            <a:r>
              <a:rPr lang="en-US"/>
              <a:t>–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/>
              <a:t>Pull the pin!</a:t>
            </a:r>
            <a:endParaRPr sz="4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lang="en-US" sz="4800">
                <a:solidFill>
                  <a:srgbClr val="FF0000"/>
                </a:solidFill>
              </a:rPr>
              <a:t>Aim </a:t>
            </a:r>
            <a:r>
              <a:rPr lang="en-US"/>
              <a:t>– Aim at the base of the fire</a:t>
            </a:r>
            <a:endParaRPr sz="48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lang="en-US" sz="4800">
                <a:solidFill>
                  <a:srgbClr val="FF0000"/>
                </a:solidFill>
              </a:rPr>
              <a:t>Squeeze </a:t>
            </a:r>
            <a:r>
              <a:rPr lang="en-US"/>
              <a:t>– Squeeze the handle</a:t>
            </a:r>
            <a:endParaRPr sz="48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lang="en-US" sz="4800">
                <a:solidFill>
                  <a:srgbClr val="FF0000"/>
                </a:solidFill>
              </a:rPr>
              <a:t>Sweep </a:t>
            </a:r>
            <a:r>
              <a:rPr lang="en-US"/>
              <a:t>– Sweep from side to side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u="sng">
                <a:solidFill>
                  <a:srgbClr val="FF0000"/>
                </a:solidFill>
              </a:rPr>
              <a:t>You should only use a fire extinguisher on small fires and if safe to do so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Rally Points</a:t>
            </a:r>
            <a:endParaRPr/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Organize the building occupants around the designated rally point(s)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Take roll call (accountability) the best that you can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Consider environmental elements at rally points and relocate evacuees, if needed (wind, rain, heat, smoke, etc.)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Follow instructions given by Public Safety officials, UWF officials, and other emergency personnel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3600"/>
              <a:buFont typeface="Arial"/>
              <a:buNone/>
            </a:pPr>
            <a:r>
              <a:rPr lang="en-US" sz="3600"/>
              <a:t>Document, Document, Document…</a:t>
            </a:r>
            <a:endParaRPr/>
          </a:p>
        </p:txBody>
      </p:sp>
      <p:sp>
        <p:nvSpPr>
          <p:cNvPr id="214" name="Google Shape;214;p25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Document the following…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US" sz="8000"/>
              <a:t>EVERYTHING!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Continuing Education/Training</a:t>
            </a:r>
            <a:endParaRPr/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Live Fire Extinguisher Training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Basic First-Aid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Stop-The-Bleed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Building Searches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UWF Campus C.E.R.T.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Cadence of Training</a:t>
            </a:r>
            <a:endParaRPr/>
          </a:p>
        </p:txBody>
      </p:sp>
      <p:sp>
        <p:nvSpPr>
          <p:cNvPr id="226" name="Google Shape;226;p27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Annual – </a:t>
            </a:r>
            <a:r>
              <a:rPr lang="en-US" sz="2400"/>
              <a:t>each B.E.C. will be asked to attend an in-person training/meeting or SCOOP assigned training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32" name="Google Shape;232;p28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Emergency Management Department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Chris Hinnant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, Interim Director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Building 9</a:t>
            </a:r>
            <a:r>
              <a:rPr lang="en-US" sz="1800"/>
              <a:t>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Ext. </a:t>
            </a:r>
            <a:r>
              <a:rPr lang="en-US" sz="1800"/>
              <a:t>3274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chinnant@uwf.edu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UWF Police Department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David Faircloth, Captain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Building 94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Ext. 2415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</a:pPr>
            <a:r>
              <a:rPr lang="en-US" sz="1800" u="sng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dfairclo@uwf.edu</a:t>
            </a:r>
            <a:endParaRPr sz="1800" u="sng">
              <a:solidFill>
                <a:srgbClr val="2E75B5"/>
              </a:solidFill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7226" y="3789950"/>
            <a:ext cx="3755510" cy="23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/>
          <p:nvPr>
            <p:ph idx="1" type="body"/>
          </p:nvPr>
        </p:nvSpPr>
        <p:spPr>
          <a:xfrm>
            <a:off x="493895" y="987938"/>
            <a:ext cx="8168841" cy="3979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Main campus includes ≈100 buildings on 1,600 acres plus several off-site facilities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Population of 17,000 + faculty, staff and students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Diverse campus facilities including academic buildings, health center, childcare, secure research labs, apartment-style housing, theaters,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800"/>
              <a:buChar char="•"/>
            </a:pPr>
            <a:r>
              <a:rPr lang="en-US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You know your building better than anyone!  Incidents can happen at any time.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3" name="Google Shape;63;p3"/>
          <p:cNvSpPr txBox="1"/>
          <p:nvPr/>
        </p:nvSpPr>
        <p:spPr>
          <a:xfrm>
            <a:off x="1976718" y="268872"/>
            <a:ext cx="6686018" cy="43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does UWF need B.E.C.’s?</a:t>
            </a:r>
            <a:endParaRPr/>
          </a:p>
        </p:txBody>
      </p:sp>
      <p:pic>
        <p:nvPicPr>
          <p:cNvPr id="64" name="Google Shape;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501" y="4990362"/>
            <a:ext cx="1985822" cy="147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4710" y="4990362"/>
            <a:ext cx="1754539" cy="146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4238" y="4968901"/>
            <a:ext cx="1984220" cy="148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5227" y="4968901"/>
            <a:ext cx="1842115" cy="1487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/>
          <p:nvPr>
            <p:ph idx="1" type="body"/>
          </p:nvPr>
        </p:nvSpPr>
        <p:spPr>
          <a:xfrm>
            <a:off x="493895" y="1277470"/>
            <a:ext cx="8168841" cy="480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Establishes a point of contact for each department/college with assigned space in a building.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Department/college assigns a primary and an alternate for occupied buildings, preferably someone who is on campus and in the building frequently.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Program is coordinated by the Emergency Management Department in conjunction with UWFPD and EH&amp;S.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3" name="Google Shape;73;p4"/>
          <p:cNvSpPr txBox="1"/>
          <p:nvPr/>
        </p:nvSpPr>
        <p:spPr>
          <a:xfrm>
            <a:off x="2030506" y="268872"/>
            <a:ext cx="6632230" cy="43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the B.E.C. Program?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/>
          <p:nvPr>
            <p:ph type="title"/>
          </p:nvPr>
        </p:nvSpPr>
        <p:spPr>
          <a:xfrm>
            <a:off x="409228" y="68750"/>
            <a:ext cx="8332099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B.E.C. Roles and Responsibilities</a:t>
            </a:r>
            <a:endParaRPr/>
          </a:p>
        </p:txBody>
      </p:sp>
      <p:sp>
        <p:nvSpPr>
          <p:cNvPr id="79" name="Google Shape;79;p5"/>
          <p:cNvSpPr txBox="1"/>
          <p:nvPr>
            <p:ph idx="1" type="body"/>
          </p:nvPr>
        </p:nvSpPr>
        <p:spPr>
          <a:xfrm>
            <a:off x="409227" y="648375"/>
            <a:ext cx="8426659" cy="5809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Point of contact for safety &amp; emergency preparedness information provided by UWF and other officials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Liaison with </a:t>
            </a:r>
            <a:r>
              <a:rPr lang="en-US" sz="200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Emergency Management </a:t>
            </a:r>
            <a:r>
              <a:rPr lang="en-US" sz="2000">
                <a:latin typeface="Arimo"/>
                <a:ea typeface="Arimo"/>
                <a:cs typeface="Arimo"/>
                <a:sym typeface="Arimo"/>
              </a:rPr>
              <a:t>and other officials in the event of an incident at your building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Act as a Rally Point leader during building evacuations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Act as an information conduit for issues related to Facilities, (i.e., scheduled utility outages and building maintenance problems)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Assist in damage assessments with Facilities Management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Assist in Fire Drills and other safety and emergency exercises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Ensure completion of closure checklist and procedures prior to UWF closures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Read, follow and distribute B.E.C. email messages to your building occupants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•"/>
            </a:pPr>
            <a:r>
              <a:rPr lang="en-US" sz="200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Encourage all building occupants to download UWF Guardian App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B.E.C. Ground Rules</a:t>
            </a:r>
            <a:endParaRPr/>
          </a:p>
        </p:txBody>
      </p:sp>
      <p:sp>
        <p:nvSpPr>
          <p:cNvPr id="85" name="Google Shape;85;p6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Do not put yourself or others in danger!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>
              <a:solidFill>
                <a:srgbClr val="00B0F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mo"/>
                <a:ea typeface="Arimo"/>
                <a:cs typeface="Arimo"/>
                <a:sym typeface="Arimo"/>
              </a:rPr>
              <a:t>Follow all announcements from UWF and local officials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If your building is evacuated, only re-enter when deemed safe by public safety officials or UWF officials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Be a champion of preparedness in your building!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Issued Equipment</a:t>
            </a:r>
            <a:endParaRPr/>
          </a:p>
        </p:txBody>
      </p:sp>
      <p:sp>
        <p:nvSpPr>
          <p:cNvPr id="91" name="Google Shape;91;p7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In the event of an Emergency, the B.E.C. should be able to be readily recognized.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B.E.C. Safety Vest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Stripes and words are reflective even in low light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Flashlight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be secured to vest or other surfaces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be used as a signaling device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Safety Whistle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be used as a signaling device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Other equipment as necessary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Equipment</a:t>
            </a:r>
            <a:endParaRPr/>
          </a:p>
        </p:txBody>
      </p:sp>
      <p:sp>
        <p:nvSpPr>
          <p:cNvPr id="97" name="Google Shape;97;p8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Safety Vest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Flashlight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Safety Whistle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Clipboard</a:t>
            </a:r>
            <a:endParaRPr/>
          </a:p>
        </p:txBody>
      </p:sp>
      <p:pic>
        <p:nvPicPr>
          <p:cNvPr id="98" name="Google Shape;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9878" y="1002505"/>
            <a:ext cx="1217407" cy="161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1851" y="1002506"/>
            <a:ext cx="1217408" cy="161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5660" y="2675247"/>
            <a:ext cx="1643140" cy="168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5808" y="4398948"/>
            <a:ext cx="1872086" cy="168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10430" y="3752849"/>
            <a:ext cx="2090858" cy="202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/>
          <p:nvPr>
            <p:ph type="title"/>
          </p:nvPr>
        </p:nvSpPr>
        <p:spPr>
          <a:xfrm>
            <a:off x="493896" y="268872"/>
            <a:ext cx="8168840" cy="462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4000"/>
              <a:buFont typeface="Arial"/>
              <a:buNone/>
            </a:pPr>
            <a:r>
              <a:rPr lang="en-US"/>
              <a:t>B.E.C. Activities</a:t>
            </a:r>
            <a:endParaRPr/>
          </a:p>
        </p:txBody>
      </p:sp>
      <p:sp>
        <p:nvSpPr>
          <p:cNvPr id="108" name="Google Shape;108;p9"/>
          <p:cNvSpPr txBox="1"/>
          <p:nvPr>
            <p:ph idx="1" type="body"/>
          </p:nvPr>
        </p:nvSpPr>
        <p:spPr>
          <a:xfrm>
            <a:off x="493895" y="1002506"/>
            <a:ext cx="8168841" cy="508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Building Information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Building Threats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Basic Emergency Procedures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Facilities Liaison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Emergency Services Liaison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Assist with UWF Closures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Assist with Damage Assessment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B.E.C. Email distribution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Other Duties as Assigned by UWF Officials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9" name="Google Shape;1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752475"/>
            <a:ext cx="2015266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3593" y="3679031"/>
            <a:ext cx="1735567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2016-08-03T17:54:22Z</dcterms:created>
  <dc:creator>Microsoft Office User</dc:creator>
</cp:coreProperties>
</file>