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2" r:id="rId2"/>
    <p:sldMasterId id="2147483676" r:id="rId3"/>
  </p:sldMasterIdLst>
  <p:sldIdLst>
    <p:sldId id="256" r:id="rId4"/>
    <p:sldId id="264" r:id="rId5"/>
    <p:sldId id="290" r:id="rId6"/>
    <p:sldId id="287" r:id="rId7"/>
    <p:sldId id="265" r:id="rId8"/>
    <p:sldId id="268" r:id="rId9"/>
    <p:sldId id="269" r:id="rId10"/>
    <p:sldId id="261" r:id="rId11"/>
    <p:sldId id="273" r:id="rId12"/>
    <p:sldId id="274" r:id="rId13"/>
    <p:sldId id="275" r:id="rId14"/>
    <p:sldId id="277" r:id="rId15"/>
    <p:sldId id="288" r:id="rId16"/>
    <p:sldId id="281" r:id="rId17"/>
    <p:sldId id="285" r:id="rId18"/>
    <p:sldId id="28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5280" autoAdjust="0"/>
  </p:normalViewPr>
  <p:slideViewPr>
    <p:cSldViewPr snapToGrid="0" snapToObjects="1">
      <p:cViewPr varScale="1">
        <p:scale>
          <a:sx n="131" d="100"/>
          <a:sy n="131" d="100"/>
        </p:scale>
        <p:origin x="966"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1920" units="cm"/>
          <inkml:channel name="Y" type="integer" max="1200" units="cm"/>
          <inkml:channel name="T" type="integer" max="2.14748E9" units="dev"/>
        </inkml:traceFormat>
        <inkml:channelProperties>
          <inkml:channelProperty channel="X" name="resolution" value="37.06564" units="1/cm"/>
          <inkml:channelProperty channel="Y" name="resolution" value="37.03704" units="1/cm"/>
          <inkml:channelProperty channel="T" name="resolution" value="1" units="1/dev"/>
        </inkml:channelProperties>
      </inkml:inkSource>
      <inkml:timestamp xml:id="ts0" timeString="2019-07-30T15:47:16.499"/>
    </inkml:context>
    <inkml:brush xml:id="br0">
      <inkml:brushProperty name="width" value="0.26667" units="cm"/>
      <inkml:brushProperty name="height" value="0.53333" units="cm"/>
      <inkml:brushProperty name="color" value="#FFFFFF"/>
      <inkml:brushProperty name="tip" value="rectangle"/>
      <inkml:brushProperty name="rasterOp" value="maskPen"/>
      <inkml:brushProperty name="fitToCurve" value="1"/>
    </inkml:brush>
  </inkml:definitions>
  <inkml:trace contextRef="#ctx0" brushRef="#br0">0 0 0</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200" units="cm"/>
          <inkml:channel name="T" type="integer" max="2.14748E9" units="dev"/>
        </inkml:traceFormat>
        <inkml:channelProperties>
          <inkml:channelProperty channel="X" name="resolution" value="37.06564" units="1/cm"/>
          <inkml:channelProperty channel="Y" name="resolution" value="37.03704" units="1/cm"/>
          <inkml:channelProperty channel="T" name="resolution" value="1" units="1/dev"/>
        </inkml:channelProperties>
      </inkml:inkSource>
      <inkml:timestamp xml:id="ts0" timeString="2019-07-30T15:47:16.499"/>
    </inkml:context>
    <inkml:brush xml:id="br0">
      <inkml:brushProperty name="width" value="0.26667" units="cm"/>
      <inkml:brushProperty name="height" value="0.53333" units="cm"/>
      <inkml:brushProperty name="color" value="#FFFFFF"/>
      <inkml:brushProperty name="tip" value="rectangle"/>
      <inkml:brushProperty name="rasterOp" value="maskPen"/>
      <inkml:brushProperty name="fitToCurve" value="1"/>
    </inkml:brush>
  </inkml:definitions>
  <inkml:trace contextRef="#ctx0" brushRef="#br0">0 0 0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0179" y="4231322"/>
            <a:ext cx="7717055" cy="706437"/>
          </a:xfrm>
          <a:prstGeom prst="rect">
            <a:avLst/>
          </a:prstGeom>
        </p:spPr>
        <p:txBody>
          <a:bodyPr anchor="b"/>
          <a:lstStyle>
            <a:lvl1pPr algn="ctr">
              <a:defRPr sz="4000" b="1" i="0">
                <a:solidFill>
                  <a:srgbClr val="0069AA"/>
                </a:solidFill>
                <a:latin typeface="Arial" charset="0"/>
                <a:ea typeface="Arial" charset="0"/>
                <a:cs typeface="Arial" charset="0"/>
              </a:defRPr>
            </a:lvl1pPr>
          </a:lstStyle>
          <a:p>
            <a:r>
              <a:rPr lang="en-US"/>
              <a:t>Click to edit Master title style</a:t>
            </a:r>
            <a:endParaRPr lang="en-US" dirty="0"/>
          </a:p>
        </p:txBody>
      </p:sp>
      <p:sp>
        <p:nvSpPr>
          <p:cNvPr id="3" name="Subtitle 2"/>
          <p:cNvSpPr>
            <a:spLocks noGrp="1"/>
          </p:cNvSpPr>
          <p:nvPr>
            <p:ph type="subTitle" idx="1"/>
          </p:nvPr>
        </p:nvSpPr>
        <p:spPr>
          <a:xfrm>
            <a:off x="1259706" y="5113204"/>
            <a:ext cx="6858000" cy="411697"/>
          </a:xfrm>
          <a:prstGeom prst="rect">
            <a:avLst/>
          </a:prstGeom>
        </p:spPr>
        <p:txBody>
          <a:bodyPr/>
          <a:lstStyle>
            <a:lvl1pPr marL="0" indent="0" algn="ctr">
              <a:buNone/>
              <a:defRPr sz="2400" b="0" i="1">
                <a:solidFill>
                  <a:srgbClr val="0069AA"/>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500043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3896" y="268872"/>
            <a:ext cx="8168840" cy="460449"/>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7223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7357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3800475" y="457200"/>
            <a:ext cx="4629150" cy="54117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204184"/>
            <a:ext cx="2949575" cy="3664803"/>
          </a:xfrm>
        </p:spPr>
        <p:txBody>
          <a:bodyPr/>
          <a:lstStyle>
            <a:lvl1pPr marL="0" indent="0">
              <a:buNone/>
              <a:defRPr sz="1600" b="0" i="0">
                <a:latin typeface="Arial" charset="0"/>
                <a:ea typeface="Arial" charset="0"/>
                <a:cs typeface="Arial"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843552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9144000" cy="627567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20753983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089180560"/>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93896" y="268873"/>
            <a:ext cx="8168840" cy="376020"/>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493895" y="1002506"/>
            <a:ext cx="8168841" cy="50806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74825797"/>
      </p:ext>
    </p:extLst>
  </p:cSld>
  <p:clrMap bg1="lt1" tx1="dk1" bg2="lt2" tx2="dk2" accent1="accent1" accent2="accent2" accent3="accent3" accent4="accent4" accent5="accent5" accent6="accent6" hlink="hlink" folHlink="folHlink"/>
  <p:sldLayoutIdLst>
    <p:sldLayoutId id="2147483664" r:id="rId1"/>
  </p:sldLayoutIdLst>
  <p:txStyles>
    <p:titleStyle>
      <a:lvl1pPr algn="l" defTabSz="914400" rtl="0" eaLnBrk="1" latinLnBrk="0" hangingPunct="1">
        <a:lnSpc>
          <a:spcPct val="90000"/>
        </a:lnSpc>
        <a:spcBef>
          <a:spcPct val="0"/>
        </a:spcBef>
        <a:buNone/>
        <a:defRPr sz="4000" b="1" i="0" kern="1200">
          <a:solidFill>
            <a:srgbClr val="0069AA"/>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93896" y="268872"/>
            <a:ext cx="8168840" cy="462647"/>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93895" y="1002506"/>
            <a:ext cx="8168841" cy="50806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7567966"/>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txStyles>
    <p:titleStyle>
      <a:lvl1pPr algn="l" defTabSz="914400" rtl="0" eaLnBrk="1" latinLnBrk="0" hangingPunct="1">
        <a:lnSpc>
          <a:spcPct val="90000"/>
        </a:lnSpc>
        <a:spcBef>
          <a:spcPct val="0"/>
        </a:spcBef>
        <a:buNone/>
        <a:defRPr sz="4000" b="1" i="0" kern="1200">
          <a:solidFill>
            <a:srgbClr val="0069AA"/>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Sentence Errors</a:t>
            </a:r>
          </a:p>
        </p:txBody>
      </p:sp>
      <p:sp>
        <p:nvSpPr>
          <p:cNvPr id="3" name="Subtitle 2"/>
          <p:cNvSpPr>
            <a:spLocks noGrp="1"/>
          </p:cNvSpPr>
          <p:nvPr>
            <p:ph type="subTitle" idx="1"/>
          </p:nvPr>
        </p:nvSpPr>
        <p:spPr/>
        <p:txBody>
          <a:bodyPr/>
          <a:lstStyle/>
          <a:p>
            <a:r>
              <a:rPr lang="en-US" sz="1800" i="0" dirty="0"/>
              <a:t>Adapted from</a:t>
            </a:r>
            <a:r>
              <a:rPr lang="en-US" sz="1800" dirty="0"/>
              <a:t> Real Good Grammar, Too </a:t>
            </a:r>
            <a:r>
              <a:rPr lang="en-US" sz="1800" i="0" dirty="0"/>
              <a:t>by Mamie Webb Hixon</a:t>
            </a:r>
          </a:p>
        </p:txBody>
      </p:sp>
    </p:spTree>
    <p:extLst>
      <p:ext uri="{BB962C8B-B14F-4D97-AF65-F5344CB8AC3E}">
        <p14:creationId xmlns:p14="http://schemas.microsoft.com/office/powerpoint/2010/main" val="950040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96" y="371285"/>
            <a:ext cx="8168840" cy="460449"/>
          </a:xfrm>
        </p:spPr>
        <p:txBody>
          <a:bodyPr/>
          <a:lstStyle/>
          <a:p>
            <a:r>
              <a:rPr lang="en-US" sz="2400" dirty="0"/>
              <a:t>Do run-on sentences run on and on? </a:t>
            </a:r>
            <a:endParaRPr lang="en-US" sz="6000" dirty="0"/>
          </a:p>
        </p:txBody>
      </p:sp>
      <p:sp>
        <p:nvSpPr>
          <p:cNvPr id="3" name="Content Placeholder 2"/>
          <p:cNvSpPr>
            <a:spLocks noGrp="1"/>
          </p:cNvSpPr>
          <p:nvPr>
            <p:ph idx="1"/>
          </p:nvPr>
        </p:nvSpPr>
        <p:spPr>
          <a:xfrm>
            <a:off x="1157075" y="1265853"/>
            <a:ext cx="6842481" cy="4374166"/>
          </a:xfrm>
        </p:spPr>
        <p:txBody>
          <a:bodyPr>
            <a:normAutofit/>
          </a:bodyPr>
          <a:lstStyle/>
          <a:p>
            <a:pPr marL="0" indent="0">
              <a:buNone/>
            </a:pPr>
            <a:r>
              <a:rPr lang="en-US" sz="2400" b="1" dirty="0" smtClean="0"/>
              <a:t>A long sentence is not necessarily a run-on sentence. The following is just a long sentence, not a run-on:</a:t>
            </a:r>
          </a:p>
          <a:p>
            <a:pPr marL="0" indent="0">
              <a:buNone/>
            </a:pPr>
            <a:endParaRPr lang="en-US" sz="2400" b="1" dirty="0"/>
          </a:p>
          <a:p>
            <a:pPr marL="0" indent="0">
              <a:buNone/>
            </a:pPr>
            <a:r>
              <a:rPr lang="en-US" sz="2400" dirty="0" smtClean="0"/>
              <a:t>Black-bearded</a:t>
            </a:r>
            <a:r>
              <a:rPr lang="en-US" sz="2400" dirty="0"/>
              <a:t>, pale-faced, with thin, compressed lips, aquiline nose, and dark, piercing eyes, he slouched in his weather-stained uniform; yet he was greatly beloved by the few who knew him best, and he was gifted with that strange power of commanding measureless devotion from the thousands whom he ruled with an iron hand</a:t>
            </a:r>
            <a:r>
              <a:rPr lang="en-US" sz="2400" dirty="0"/>
              <a:t>.</a:t>
            </a:r>
            <a:r>
              <a:rPr lang="en-US" sz="2400" dirty="0"/>
              <a:t> </a:t>
            </a:r>
            <a:endParaRPr lang="en-US" sz="2400" dirty="0"/>
          </a:p>
          <a:p>
            <a:pPr marL="0" indent="0">
              <a:buNone/>
            </a:pPr>
            <a:endParaRPr lang="en-US" dirty="0">
              <a:highlight>
                <a:srgbClr val="FFFF00"/>
              </a:highlight>
            </a:endParaRPr>
          </a:p>
          <a:p>
            <a:pPr marL="0" indent="0">
              <a:buNone/>
            </a:pPr>
            <a:endParaRPr lang="en-US" dirty="0"/>
          </a:p>
        </p:txBody>
      </p:sp>
    </p:spTree>
    <p:extLst>
      <p:ext uri="{BB962C8B-B14F-4D97-AF65-F5344CB8AC3E}">
        <p14:creationId xmlns:p14="http://schemas.microsoft.com/office/powerpoint/2010/main" val="35648058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95" y="371285"/>
            <a:ext cx="8168840" cy="460449"/>
          </a:xfrm>
        </p:spPr>
        <p:txBody>
          <a:bodyPr/>
          <a:lstStyle/>
          <a:p>
            <a:r>
              <a:rPr lang="en-US" sz="2400" dirty="0" smtClean="0"/>
              <a:t>Are run-on sentences long? </a:t>
            </a:r>
            <a:endParaRPr lang="en-US" sz="6000" dirty="0"/>
          </a:p>
        </p:txBody>
      </p:sp>
      <p:sp>
        <p:nvSpPr>
          <p:cNvPr id="3" name="Content Placeholder 2"/>
          <p:cNvSpPr>
            <a:spLocks noGrp="1"/>
          </p:cNvSpPr>
          <p:nvPr>
            <p:ph idx="1"/>
          </p:nvPr>
        </p:nvSpPr>
        <p:spPr>
          <a:xfrm>
            <a:off x="1017701" y="2092471"/>
            <a:ext cx="7121228" cy="2545366"/>
          </a:xfrm>
          <a:ln>
            <a:solidFill>
              <a:schemeClr val="bg1"/>
            </a:solidFill>
          </a:ln>
        </p:spPr>
        <p:txBody>
          <a:bodyPr>
            <a:normAutofit fontScale="77500" lnSpcReduction="20000"/>
          </a:bodyPr>
          <a:lstStyle/>
          <a:p>
            <a:pPr marL="0" indent="0">
              <a:buNone/>
            </a:pPr>
            <a:r>
              <a:rPr lang="en-US" b="1" dirty="0" smtClean="0"/>
              <a:t>A run-on sentence can be very short.</a:t>
            </a:r>
          </a:p>
          <a:p>
            <a:pPr marL="0" indent="0">
              <a:buNone/>
            </a:pPr>
            <a:endParaRPr lang="en-US" b="1" dirty="0"/>
          </a:p>
          <a:p>
            <a:pPr marL="0" indent="0">
              <a:buNone/>
            </a:pPr>
            <a:r>
              <a:rPr lang="en-US" b="1" dirty="0" smtClean="0"/>
              <a:t>	</a:t>
            </a:r>
            <a:r>
              <a:rPr lang="en-US" dirty="0" smtClean="0"/>
              <a:t>I’ll cut you choose.</a:t>
            </a:r>
          </a:p>
          <a:p>
            <a:pPr marL="0" indent="0">
              <a:buNone/>
            </a:pPr>
            <a:endParaRPr lang="en-US" b="1" dirty="0">
              <a:highlight>
                <a:srgbClr val="FFFF00"/>
              </a:highlight>
            </a:endParaRPr>
          </a:p>
          <a:p>
            <a:pPr marL="0" indent="0">
              <a:buNone/>
            </a:pPr>
            <a:r>
              <a:rPr lang="en-US" b="1" dirty="0"/>
              <a:t>“I’ll cut” is a complete sentence. “You choose” is also a complete sentence. Because there is no punctuation between them, this is a run-on sentence. </a:t>
            </a:r>
            <a:endParaRPr lang="en-US" b="1" dirty="0"/>
          </a:p>
          <a:p>
            <a:pPr marL="0" indent="0">
              <a:buNone/>
            </a:pPr>
            <a:endParaRPr lang="en-US" dirty="0">
              <a:highlight>
                <a:srgbClr val="FFFF00"/>
              </a:highlight>
            </a:endParaRPr>
          </a:p>
          <a:p>
            <a:pPr marL="0" indent="0">
              <a:buNone/>
            </a:pPr>
            <a:endParaRPr lang="en-US" dirty="0">
              <a:highlight>
                <a:srgbClr val="FFFF00"/>
              </a:highlight>
            </a:endParaRPr>
          </a:p>
        </p:txBody>
      </p:sp>
    </p:spTree>
    <p:extLst>
      <p:ext uri="{BB962C8B-B14F-4D97-AF65-F5344CB8AC3E}">
        <p14:creationId xmlns:p14="http://schemas.microsoft.com/office/powerpoint/2010/main" val="14239875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95" y="371285"/>
            <a:ext cx="8168840" cy="460449"/>
          </a:xfrm>
        </p:spPr>
        <p:txBody>
          <a:bodyPr/>
          <a:lstStyle/>
          <a:p>
            <a:r>
              <a:rPr lang="en-US" sz="2400" dirty="0"/>
              <a:t>How do I revise a run-on sentence?</a:t>
            </a:r>
          </a:p>
        </p:txBody>
      </p:sp>
      <p:sp>
        <p:nvSpPr>
          <p:cNvPr id="3" name="Content Placeholder 2"/>
          <p:cNvSpPr>
            <a:spLocks noGrp="1"/>
          </p:cNvSpPr>
          <p:nvPr>
            <p:ph idx="1"/>
          </p:nvPr>
        </p:nvSpPr>
        <p:spPr>
          <a:xfrm>
            <a:off x="921159" y="1126865"/>
            <a:ext cx="7314312" cy="4652143"/>
          </a:xfrm>
        </p:spPr>
        <p:txBody>
          <a:bodyPr>
            <a:normAutofit fontScale="55000" lnSpcReduction="20000"/>
          </a:bodyPr>
          <a:lstStyle/>
          <a:p>
            <a:pPr marL="0" indent="0">
              <a:buNone/>
            </a:pPr>
            <a:r>
              <a:rPr lang="en-US" sz="4400" b="1" dirty="0" smtClean="0"/>
              <a:t>One way to revise a run-on is to add </a:t>
            </a:r>
            <a:r>
              <a:rPr lang="en-US" sz="4400" b="1" dirty="0"/>
              <a:t>a period and a capital letter.</a:t>
            </a:r>
          </a:p>
          <a:p>
            <a:pPr marL="0" indent="0">
              <a:buNone/>
            </a:pPr>
            <a:endParaRPr lang="en-US" sz="4400" b="1" dirty="0"/>
          </a:p>
          <a:p>
            <a:pPr marL="457200" lvl="1" indent="0">
              <a:buNone/>
            </a:pPr>
            <a:r>
              <a:rPr lang="en-US" sz="4400" dirty="0" smtClean="0"/>
              <a:t>Thoreau </a:t>
            </a:r>
            <a:r>
              <a:rPr lang="en-US" sz="4400" dirty="0"/>
              <a:t>went </a:t>
            </a:r>
            <a:r>
              <a:rPr lang="en-US" sz="4400" dirty="0" smtClean="0"/>
              <a:t>into </a:t>
            </a:r>
            <a:r>
              <a:rPr lang="en-US" sz="4400" dirty="0"/>
              <a:t>the woods </a:t>
            </a:r>
            <a:r>
              <a:rPr lang="en-US" sz="4400" dirty="0" smtClean="0"/>
              <a:t>to </a:t>
            </a:r>
            <a:r>
              <a:rPr lang="en-US" sz="4400" dirty="0"/>
              <a:t>simplify his </a:t>
            </a:r>
            <a:r>
              <a:rPr lang="en-US" sz="4400" dirty="0" smtClean="0"/>
              <a:t>life he also wanted </a:t>
            </a:r>
            <a:r>
              <a:rPr lang="en-US" sz="4400" dirty="0"/>
              <a:t>to live close to nature</a:t>
            </a:r>
            <a:r>
              <a:rPr lang="en-US" sz="4400" dirty="0" smtClean="0"/>
              <a:t>.</a:t>
            </a:r>
          </a:p>
          <a:p>
            <a:pPr marL="457200" lvl="1" indent="0">
              <a:buNone/>
            </a:pPr>
            <a:endParaRPr lang="en-US" sz="4400" dirty="0"/>
          </a:p>
          <a:p>
            <a:pPr marL="0" indent="0">
              <a:buNone/>
            </a:pPr>
            <a:r>
              <a:rPr lang="en-US" sz="4400" b="1" dirty="0" smtClean="0"/>
              <a:t>“</a:t>
            </a:r>
            <a:r>
              <a:rPr lang="en-US" sz="4400" b="1" dirty="0"/>
              <a:t>Thoreau went into the woods to simplify his </a:t>
            </a:r>
            <a:r>
              <a:rPr lang="en-US" sz="4400" b="1" dirty="0" smtClean="0"/>
              <a:t>life” </a:t>
            </a:r>
            <a:r>
              <a:rPr lang="en-US" sz="4400" b="1" dirty="0"/>
              <a:t>is a complete sentence. </a:t>
            </a:r>
            <a:r>
              <a:rPr lang="en-US" sz="4400" b="1" dirty="0" smtClean="0"/>
              <a:t>“He </a:t>
            </a:r>
            <a:r>
              <a:rPr lang="en-US" sz="4400" b="1" dirty="0"/>
              <a:t>also wanted to live close to nature</a:t>
            </a:r>
            <a:r>
              <a:rPr lang="en-US" sz="4400" b="1" dirty="0" smtClean="0"/>
              <a:t>” </a:t>
            </a:r>
            <a:r>
              <a:rPr lang="en-US" sz="4400" b="1" dirty="0"/>
              <a:t>is also a complete sentence. </a:t>
            </a:r>
            <a:r>
              <a:rPr lang="en-US" sz="4400" b="1" dirty="0" smtClean="0"/>
              <a:t>Without punctuation, we have a run-on sentence. Correct the run-on by making this group of words two sentences. </a:t>
            </a:r>
            <a:endParaRPr lang="en-US" sz="4400" b="1" dirty="0"/>
          </a:p>
          <a:p>
            <a:pPr marL="457200" lvl="1" indent="0">
              <a:buNone/>
            </a:pPr>
            <a:endParaRPr lang="en-US" sz="4400" dirty="0" smtClean="0"/>
          </a:p>
          <a:p>
            <a:pPr marL="457200" lvl="1" indent="0">
              <a:buNone/>
            </a:pPr>
            <a:r>
              <a:rPr lang="en-US" sz="4400" dirty="0" smtClean="0"/>
              <a:t>Thoreau </a:t>
            </a:r>
            <a:r>
              <a:rPr lang="en-US" sz="4400" dirty="0"/>
              <a:t>went into the woods to simplify his life. He </a:t>
            </a:r>
            <a:r>
              <a:rPr lang="en-US" sz="4400" dirty="0" smtClean="0"/>
              <a:t>also wanted </a:t>
            </a:r>
            <a:r>
              <a:rPr lang="en-US" sz="4400" dirty="0"/>
              <a:t>to live close to nature.</a:t>
            </a:r>
          </a:p>
          <a:p>
            <a:pPr marL="0" indent="0">
              <a:buNone/>
            </a:pPr>
            <a:endParaRPr lang="en-US" sz="2900" b="1" dirty="0"/>
          </a:p>
          <a:p>
            <a:pPr marL="0" indent="0">
              <a:buNone/>
            </a:pPr>
            <a:endParaRPr lang="en-US" dirty="0">
              <a:highlight>
                <a:srgbClr val="FFFF00"/>
              </a:highlight>
            </a:endParaRPr>
          </a:p>
          <a:p>
            <a:pPr marL="0" indent="0">
              <a:buNone/>
            </a:pPr>
            <a:endParaRPr lang="en-US" dirty="0"/>
          </a:p>
        </p:txBody>
      </p:sp>
    </p:spTree>
    <p:extLst>
      <p:ext uri="{BB962C8B-B14F-4D97-AF65-F5344CB8AC3E}">
        <p14:creationId xmlns:p14="http://schemas.microsoft.com/office/powerpoint/2010/main" val="2854461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95" y="371285"/>
            <a:ext cx="8168840" cy="460449"/>
          </a:xfrm>
        </p:spPr>
        <p:txBody>
          <a:bodyPr/>
          <a:lstStyle/>
          <a:p>
            <a:r>
              <a:rPr lang="en-US" sz="2400" dirty="0" smtClean="0"/>
              <a:t>Is there another way to revise </a:t>
            </a:r>
            <a:r>
              <a:rPr lang="en-US" sz="2400" dirty="0"/>
              <a:t>a run-on sentence?</a:t>
            </a:r>
          </a:p>
        </p:txBody>
      </p:sp>
      <p:sp>
        <p:nvSpPr>
          <p:cNvPr id="3" name="Content Placeholder 2"/>
          <p:cNvSpPr>
            <a:spLocks noGrp="1"/>
          </p:cNvSpPr>
          <p:nvPr>
            <p:ph idx="1"/>
          </p:nvPr>
        </p:nvSpPr>
        <p:spPr>
          <a:xfrm>
            <a:off x="1080649" y="1141494"/>
            <a:ext cx="6990230" cy="4688719"/>
          </a:xfrm>
        </p:spPr>
        <p:txBody>
          <a:bodyPr>
            <a:normAutofit fontScale="55000" lnSpcReduction="20000"/>
          </a:bodyPr>
          <a:lstStyle/>
          <a:p>
            <a:pPr marL="0" indent="0">
              <a:buNone/>
            </a:pPr>
            <a:r>
              <a:rPr lang="en-US" sz="3800" b="1" dirty="0" smtClean="0"/>
              <a:t>A second way to revise a run-on sentence is to add </a:t>
            </a:r>
            <a:r>
              <a:rPr lang="en-US" sz="3800" b="1" dirty="0"/>
              <a:t>a semicolon.</a:t>
            </a:r>
          </a:p>
          <a:p>
            <a:pPr marL="0" indent="0">
              <a:buNone/>
            </a:pPr>
            <a:endParaRPr lang="en-US" sz="3800" b="1" dirty="0"/>
          </a:p>
          <a:p>
            <a:pPr marL="457200" lvl="1" indent="0">
              <a:buNone/>
            </a:pPr>
            <a:r>
              <a:rPr lang="en-US" sz="3800" dirty="0" smtClean="0"/>
              <a:t>Some </a:t>
            </a:r>
            <a:r>
              <a:rPr lang="en-US" sz="3800" dirty="0"/>
              <a:t>working people get </a:t>
            </a:r>
            <a:r>
              <a:rPr lang="en-US" sz="3800" dirty="0" smtClean="0"/>
              <a:t>a raise every year </a:t>
            </a:r>
            <a:r>
              <a:rPr lang="en-US" sz="3800" dirty="0"/>
              <a:t>however, inflation </a:t>
            </a:r>
            <a:r>
              <a:rPr lang="en-US" sz="3800" dirty="0" smtClean="0"/>
              <a:t>often leaves </a:t>
            </a:r>
            <a:r>
              <a:rPr lang="en-US" sz="3800" dirty="0"/>
              <a:t>them with no increase in buying power</a:t>
            </a:r>
            <a:r>
              <a:rPr lang="en-US" sz="3800" dirty="0" smtClean="0"/>
              <a:t>.</a:t>
            </a:r>
          </a:p>
          <a:p>
            <a:pPr marL="457200" lvl="1" indent="0">
              <a:buNone/>
            </a:pPr>
            <a:endParaRPr lang="en-US" sz="3800" dirty="0"/>
          </a:p>
          <a:p>
            <a:pPr marL="0" indent="0">
              <a:buNone/>
            </a:pPr>
            <a:r>
              <a:rPr lang="en-US" sz="3800" b="1" dirty="0" smtClean="0"/>
              <a:t>“</a:t>
            </a:r>
            <a:r>
              <a:rPr lang="en-US" sz="3800" b="1" dirty="0"/>
              <a:t>Some working people get a raise every </a:t>
            </a:r>
            <a:r>
              <a:rPr lang="en-US" sz="3800" b="1" dirty="0" smtClean="0"/>
              <a:t>year” </a:t>
            </a:r>
            <a:r>
              <a:rPr lang="en-US" sz="3800" b="1" dirty="0"/>
              <a:t>is a complete sentence. </a:t>
            </a:r>
            <a:r>
              <a:rPr lang="en-US" sz="3800" b="1" dirty="0" smtClean="0"/>
              <a:t>“However</a:t>
            </a:r>
            <a:r>
              <a:rPr lang="en-US" sz="3800" b="1" dirty="0"/>
              <a:t>, inflation often leaves them with no increase in buying power</a:t>
            </a:r>
            <a:r>
              <a:rPr lang="en-US" sz="3800" b="1" dirty="0" smtClean="0"/>
              <a:t>” </a:t>
            </a:r>
            <a:r>
              <a:rPr lang="en-US" sz="3800" b="1" dirty="0"/>
              <a:t>is also a complete sentence. Without punctuation, we have a run-on sentence. Correct the run-on by </a:t>
            </a:r>
            <a:r>
              <a:rPr lang="en-US" sz="3800" b="1" dirty="0" smtClean="0"/>
              <a:t>placing a semicolon between the </a:t>
            </a:r>
            <a:r>
              <a:rPr lang="en-US" sz="3800" b="1" dirty="0"/>
              <a:t>two sentences. </a:t>
            </a:r>
          </a:p>
          <a:p>
            <a:pPr marL="0" indent="0">
              <a:buNone/>
            </a:pPr>
            <a:endParaRPr lang="en-US" sz="3800" dirty="0"/>
          </a:p>
          <a:p>
            <a:pPr marL="457200" lvl="1" indent="0">
              <a:buNone/>
            </a:pPr>
            <a:r>
              <a:rPr lang="en-US" sz="3800" dirty="0" smtClean="0"/>
              <a:t>Some </a:t>
            </a:r>
            <a:r>
              <a:rPr lang="en-US" sz="3800" dirty="0"/>
              <a:t>working people get a raise every year; however, inflation often leaves them with no increase in buying power.</a:t>
            </a:r>
          </a:p>
          <a:p>
            <a:pPr marL="457200" lvl="1" indent="0">
              <a:buNone/>
            </a:pPr>
            <a:endParaRPr lang="en-US" sz="3800" dirty="0"/>
          </a:p>
          <a:p>
            <a:pPr marL="0" indent="0">
              <a:buNone/>
            </a:pPr>
            <a:endParaRPr lang="en-US" dirty="0">
              <a:highlight>
                <a:srgbClr val="FFFF00"/>
              </a:highlight>
            </a:endParaRPr>
          </a:p>
          <a:p>
            <a:pPr marL="0" indent="0">
              <a:buNone/>
            </a:pPr>
            <a:endParaRPr lang="en-US" dirty="0"/>
          </a:p>
        </p:txBody>
      </p:sp>
    </p:spTree>
    <p:extLst>
      <p:ext uri="{BB962C8B-B14F-4D97-AF65-F5344CB8AC3E}">
        <p14:creationId xmlns:p14="http://schemas.microsoft.com/office/powerpoint/2010/main" val="6348889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96" y="363969"/>
            <a:ext cx="8168840" cy="460449"/>
          </a:xfrm>
        </p:spPr>
        <p:txBody>
          <a:bodyPr/>
          <a:lstStyle/>
          <a:p>
            <a:r>
              <a:rPr lang="en-US" sz="2400" dirty="0"/>
              <a:t>What is a comma splice? </a:t>
            </a:r>
          </a:p>
        </p:txBody>
      </p:sp>
      <p:sp>
        <p:nvSpPr>
          <p:cNvPr id="3" name="Content Placeholder 2"/>
          <p:cNvSpPr>
            <a:spLocks noGrp="1"/>
          </p:cNvSpPr>
          <p:nvPr>
            <p:ph idx="1"/>
          </p:nvPr>
        </p:nvSpPr>
        <p:spPr>
          <a:xfrm>
            <a:off x="1054278" y="1251223"/>
            <a:ext cx="7048076" cy="4308329"/>
          </a:xfrm>
        </p:spPr>
        <p:txBody>
          <a:bodyPr>
            <a:normAutofit/>
          </a:bodyPr>
          <a:lstStyle/>
          <a:p>
            <a:pPr marL="0" indent="0">
              <a:buNone/>
            </a:pPr>
            <a:r>
              <a:rPr lang="en-US" sz="2400" b="1" dirty="0" smtClean="0">
                <a:latin typeface="+mn-lt"/>
                <a:ea typeface="+mn-ea"/>
                <a:cs typeface="+mn-cs"/>
              </a:rPr>
              <a:t>A </a:t>
            </a:r>
            <a:r>
              <a:rPr lang="en-US" sz="2400" b="1" dirty="0">
                <a:latin typeface="+mn-lt"/>
                <a:ea typeface="+mn-ea"/>
                <a:cs typeface="+mn-cs"/>
              </a:rPr>
              <a:t>comma splice occurs when two complete sentences are separated only by a comma.</a:t>
            </a:r>
          </a:p>
          <a:p>
            <a:pPr marL="0" indent="0">
              <a:buNone/>
            </a:pPr>
            <a:endParaRPr lang="en-US" sz="2400" b="1" dirty="0">
              <a:latin typeface="+mn-lt"/>
              <a:ea typeface="+mn-ea"/>
              <a:cs typeface="+mn-cs"/>
            </a:endParaRPr>
          </a:p>
          <a:p>
            <a:pPr marL="457200" lvl="1" indent="0">
              <a:buNone/>
            </a:pPr>
            <a:r>
              <a:rPr lang="en-US" dirty="0">
                <a:latin typeface="+mn-lt"/>
                <a:ea typeface="+mn-ea"/>
                <a:cs typeface="+mn-cs"/>
              </a:rPr>
              <a:t>Wearing a seat belt is not just a good idea, it’s the law. </a:t>
            </a:r>
            <a:endParaRPr lang="en-US" dirty="0" smtClean="0">
              <a:latin typeface="+mn-lt"/>
              <a:ea typeface="+mn-ea"/>
              <a:cs typeface="+mn-cs"/>
            </a:endParaRPr>
          </a:p>
          <a:p>
            <a:pPr marL="0" indent="0">
              <a:buNone/>
            </a:pPr>
            <a:endParaRPr lang="en-US" sz="2400" b="1" dirty="0">
              <a:latin typeface="+mn-lt"/>
              <a:ea typeface="+mn-ea"/>
              <a:cs typeface="+mn-cs"/>
            </a:endParaRPr>
          </a:p>
          <a:p>
            <a:pPr marL="0" indent="0">
              <a:buNone/>
            </a:pPr>
            <a:r>
              <a:rPr lang="en-US" sz="2400" b="1" dirty="0">
                <a:latin typeface="+mn-lt"/>
                <a:ea typeface="+mn-ea"/>
                <a:cs typeface="+mn-cs"/>
              </a:rPr>
              <a:t>“Wearing a seat belt is not just a good idea” is a complete sentence. </a:t>
            </a:r>
            <a:r>
              <a:rPr lang="en-US" sz="2400" b="1" dirty="0">
                <a:latin typeface="+mn-lt"/>
                <a:ea typeface="+mn-ea"/>
                <a:cs typeface="+mn-cs"/>
              </a:rPr>
              <a:t>“It’s the law” is also a complete sentence. </a:t>
            </a:r>
            <a:r>
              <a:rPr lang="en-US" sz="2400" b="1" dirty="0" smtClean="0">
                <a:latin typeface="+mn-lt"/>
                <a:ea typeface="+mn-ea"/>
                <a:cs typeface="+mn-cs"/>
              </a:rPr>
              <a:t>If we want to keep them both in one sentence, we need more than just a comma to hold them together. </a:t>
            </a:r>
            <a:endParaRPr lang="en-US" sz="2400" b="1" dirty="0">
              <a:latin typeface="+mn-lt"/>
              <a:ea typeface="+mn-ea"/>
              <a:cs typeface="+mn-cs"/>
            </a:endParaRPr>
          </a:p>
        </p:txBody>
      </p:sp>
    </p:spTree>
    <p:extLst>
      <p:ext uri="{BB962C8B-B14F-4D97-AF65-F5344CB8AC3E}">
        <p14:creationId xmlns:p14="http://schemas.microsoft.com/office/powerpoint/2010/main" val="10504862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95" y="363970"/>
            <a:ext cx="8168840" cy="460449"/>
          </a:xfrm>
        </p:spPr>
        <p:txBody>
          <a:bodyPr/>
          <a:lstStyle/>
          <a:p>
            <a:r>
              <a:rPr lang="en-US" sz="2400" dirty="0"/>
              <a:t>How do I revise a comma splice? </a:t>
            </a:r>
          </a:p>
        </p:txBody>
      </p:sp>
      <p:sp>
        <p:nvSpPr>
          <p:cNvPr id="3" name="Content Placeholder 2"/>
          <p:cNvSpPr>
            <a:spLocks noGrp="1"/>
          </p:cNvSpPr>
          <p:nvPr>
            <p:ph idx="1"/>
          </p:nvPr>
        </p:nvSpPr>
        <p:spPr>
          <a:xfrm>
            <a:off x="673886" y="1002506"/>
            <a:ext cx="7808857" cy="5080660"/>
          </a:xfrm>
        </p:spPr>
        <p:txBody>
          <a:bodyPr>
            <a:normAutofit lnSpcReduction="10000"/>
          </a:bodyPr>
          <a:lstStyle/>
          <a:p>
            <a:pPr marL="0" indent="0">
              <a:buNone/>
            </a:pPr>
            <a:r>
              <a:rPr lang="en-US" sz="2400" b="1" dirty="0" smtClean="0">
                <a:latin typeface="Arial" panose="020B0604020202020204" pitchFamily="34" charset="0"/>
                <a:ea typeface="+mn-ea"/>
                <a:cs typeface="Arial" panose="020B0604020202020204" pitchFamily="34" charset="0"/>
              </a:rPr>
              <a:t>One way to revise a comma splice is to add a period and a capital letter.</a:t>
            </a:r>
          </a:p>
          <a:p>
            <a:pPr marL="0" indent="0">
              <a:buNone/>
            </a:pPr>
            <a:r>
              <a:rPr lang="en-US" sz="2400" b="1" dirty="0" smtClean="0">
                <a:latin typeface="Arial" panose="020B0604020202020204" pitchFamily="34" charset="0"/>
                <a:ea typeface="+mn-ea"/>
                <a:cs typeface="Arial" panose="020B0604020202020204" pitchFamily="34" charset="0"/>
              </a:rPr>
              <a:t> </a:t>
            </a:r>
            <a:endParaRPr lang="en-US" sz="2400" b="1" dirty="0">
              <a:latin typeface="Arial" panose="020B0604020202020204" pitchFamily="34" charset="0"/>
              <a:ea typeface="+mn-ea"/>
              <a:cs typeface="Arial" panose="020B0604020202020204" pitchFamily="34" charset="0"/>
            </a:endParaRPr>
          </a:p>
          <a:p>
            <a:pPr marL="457200" lvl="1" indent="0">
              <a:buNone/>
            </a:pPr>
            <a:r>
              <a:rPr lang="en-US" dirty="0">
                <a:latin typeface="Arial" panose="020B0604020202020204" pitchFamily="34" charset="0"/>
                <a:ea typeface="+mn-ea"/>
                <a:cs typeface="Arial" panose="020B0604020202020204" pitchFamily="34" charset="0"/>
              </a:rPr>
              <a:t>Ethan didn’t show up for class until it was half over, then he asked the professor if he could leave early. </a:t>
            </a:r>
            <a:endParaRPr lang="en-US" dirty="0" smtClean="0">
              <a:latin typeface="Arial" panose="020B0604020202020204" pitchFamily="34" charset="0"/>
              <a:ea typeface="+mn-ea"/>
              <a:cs typeface="Arial" panose="020B0604020202020204" pitchFamily="34" charset="0"/>
            </a:endParaRPr>
          </a:p>
          <a:p>
            <a:pPr marL="0" indent="0">
              <a:buNone/>
            </a:pPr>
            <a:endParaRPr lang="en-US" sz="2400" dirty="0">
              <a:latin typeface="Arial" panose="020B0604020202020204" pitchFamily="34" charset="0"/>
              <a:ea typeface="+mn-ea"/>
              <a:cs typeface="Arial" panose="020B0604020202020204" pitchFamily="34" charset="0"/>
            </a:endParaRPr>
          </a:p>
          <a:p>
            <a:pPr marL="0" indent="0">
              <a:buNone/>
            </a:pPr>
            <a:r>
              <a:rPr lang="en-US" sz="2400" b="1" dirty="0">
                <a:latin typeface="Arial" panose="020B0604020202020204" pitchFamily="34" charset="0"/>
                <a:cs typeface="Arial" panose="020B0604020202020204" pitchFamily="34" charset="0"/>
              </a:rPr>
              <a:t>“Ethan didn’t show up for class until it was half over” is a complete sentence. “Then he asked the professor if he could leave early” is also a complete sentence</a:t>
            </a:r>
            <a:r>
              <a:rPr lang="en-US" sz="2400" b="1" dirty="0" smtClean="0">
                <a:latin typeface="Arial" panose="020B0604020202020204" pitchFamily="34" charset="0"/>
                <a:cs typeface="Arial" panose="020B0604020202020204" pitchFamily="34" charset="0"/>
              </a:rPr>
              <a:t>. We can fix the comma splice by turning the sentence into two sentences. </a:t>
            </a:r>
            <a:endParaRPr lang="en-US" sz="2400" dirty="0">
              <a:highlight>
                <a:srgbClr val="FFFF00"/>
              </a:highlight>
              <a:latin typeface="Arial" panose="020B0604020202020204" pitchFamily="34" charset="0"/>
              <a:cs typeface="Arial" panose="020B0604020202020204" pitchFamily="34" charset="0"/>
            </a:endParaRPr>
          </a:p>
          <a:p>
            <a:pPr marL="0" indent="0">
              <a:buNone/>
            </a:pPr>
            <a:endParaRPr lang="en-US" sz="2400" b="1" dirty="0">
              <a:latin typeface="Arial" panose="020B0604020202020204" pitchFamily="34" charset="0"/>
              <a:ea typeface="+mn-ea"/>
              <a:cs typeface="Arial" panose="020B0604020202020204" pitchFamily="34" charset="0"/>
            </a:endParaRPr>
          </a:p>
          <a:p>
            <a:pPr marL="457200" lvl="1" indent="0">
              <a:buNone/>
            </a:pPr>
            <a:r>
              <a:rPr lang="en-US" dirty="0">
                <a:latin typeface="Arial" panose="020B0604020202020204" pitchFamily="34" charset="0"/>
                <a:ea typeface="+mn-ea"/>
                <a:cs typeface="Arial" panose="020B0604020202020204" pitchFamily="34" charset="0"/>
              </a:rPr>
              <a:t>Ethan didn’t show up for class until it was half over. Then he asked the professor if he could leave early.</a:t>
            </a:r>
          </a:p>
          <a:p>
            <a:pPr marL="0" indent="0">
              <a:buNone/>
            </a:pPr>
            <a:endParaRPr lang="en-US" dirty="0">
              <a:highlight>
                <a:srgbClr val="FFFF00"/>
              </a:highlight>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02399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95" y="363970"/>
            <a:ext cx="8168840" cy="460449"/>
          </a:xfrm>
        </p:spPr>
        <p:txBody>
          <a:bodyPr/>
          <a:lstStyle/>
          <a:p>
            <a:r>
              <a:rPr lang="en-US" sz="2400" dirty="0"/>
              <a:t>How </a:t>
            </a:r>
            <a:r>
              <a:rPr lang="en-US" sz="2400" dirty="0" smtClean="0"/>
              <a:t>else can </a:t>
            </a:r>
            <a:r>
              <a:rPr lang="en-US" sz="2400" dirty="0"/>
              <a:t>I revise a comma splice? </a:t>
            </a:r>
          </a:p>
        </p:txBody>
      </p:sp>
      <p:sp>
        <p:nvSpPr>
          <p:cNvPr id="3" name="Content Placeholder 2"/>
          <p:cNvSpPr>
            <a:spLocks noGrp="1"/>
          </p:cNvSpPr>
          <p:nvPr>
            <p:ph idx="1"/>
          </p:nvPr>
        </p:nvSpPr>
        <p:spPr>
          <a:xfrm>
            <a:off x="840691" y="1243907"/>
            <a:ext cx="7475247" cy="4630198"/>
          </a:xfrm>
        </p:spPr>
        <p:txBody>
          <a:bodyPr>
            <a:normAutofit fontScale="92500" lnSpcReduction="10000"/>
          </a:bodyPr>
          <a:lstStyle/>
          <a:p>
            <a:pPr marL="0" indent="0">
              <a:buNone/>
            </a:pPr>
            <a:r>
              <a:rPr lang="en-US" sz="2400" b="1" dirty="0" smtClean="0">
                <a:latin typeface="Arial" panose="020B0604020202020204" pitchFamily="34" charset="0"/>
                <a:ea typeface="+mn-ea"/>
                <a:cs typeface="Arial" panose="020B0604020202020204" pitchFamily="34" charset="0"/>
              </a:rPr>
              <a:t>Another way to revise a comma splice is to replace the comma with a semicolon.</a:t>
            </a:r>
          </a:p>
          <a:p>
            <a:pPr marL="0" indent="0">
              <a:buNone/>
            </a:pPr>
            <a:r>
              <a:rPr lang="en-US" sz="2400" b="1" dirty="0" smtClean="0">
                <a:latin typeface="Arial" panose="020B0604020202020204" pitchFamily="34" charset="0"/>
                <a:ea typeface="+mn-ea"/>
                <a:cs typeface="Arial" panose="020B0604020202020204" pitchFamily="34" charset="0"/>
              </a:rPr>
              <a:t> </a:t>
            </a:r>
            <a:endParaRPr lang="en-US" sz="2400" b="1" dirty="0">
              <a:latin typeface="Arial" panose="020B0604020202020204" pitchFamily="34" charset="0"/>
              <a:ea typeface="+mn-ea"/>
              <a:cs typeface="Arial" panose="020B0604020202020204" pitchFamily="34" charset="0"/>
            </a:endParaRPr>
          </a:p>
          <a:p>
            <a:pPr marL="457200" lvl="1" indent="0">
              <a:buNone/>
            </a:pPr>
            <a:r>
              <a:rPr lang="en-US" dirty="0" smtClean="0">
                <a:latin typeface="Arial" panose="020B0604020202020204" pitchFamily="34" charset="0"/>
                <a:ea typeface="+mn-ea"/>
                <a:cs typeface="Arial" panose="020B0604020202020204" pitchFamily="34" charset="0"/>
              </a:rPr>
              <a:t>No one knows where Alex went, she just resigned from her job and took to the open road on her scooter. </a:t>
            </a:r>
          </a:p>
          <a:p>
            <a:pPr marL="0" indent="0">
              <a:buNone/>
            </a:pPr>
            <a:endParaRPr lang="en-US" sz="2400" dirty="0">
              <a:latin typeface="Arial" panose="020B0604020202020204" pitchFamily="34" charset="0"/>
              <a:ea typeface="+mn-ea"/>
              <a:cs typeface="Arial" panose="020B0604020202020204" pitchFamily="34" charset="0"/>
            </a:endParaRPr>
          </a:p>
          <a:p>
            <a:pPr marL="0" indent="0">
              <a:buNone/>
            </a:pPr>
            <a:r>
              <a:rPr lang="en-US" sz="2400" b="1" dirty="0" smtClean="0">
                <a:latin typeface="Arial" panose="020B0604020202020204" pitchFamily="34" charset="0"/>
                <a:cs typeface="Arial" panose="020B0604020202020204" pitchFamily="34" charset="0"/>
              </a:rPr>
              <a:t>“</a:t>
            </a:r>
            <a:r>
              <a:rPr lang="en-US" sz="2400" b="1" dirty="0">
                <a:latin typeface="Arial" panose="020B0604020202020204" pitchFamily="34" charset="0"/>
                <a:cs typeface="Arial" panose="020B0604020202020204" pitchFamily="34" charset="0"/>
              </a:rPr>
              <a:t>No one knows where </a:t>
            </a:r>
            <a:r>
              <a:rPr lang="en-US" sz="2400" b="1" dirty="0" smtClean="0">
                <a:latin typeface="Arial" panose="020B0604020202020204" pitchFamily="34" charset="0"/>
                <a:cs typeface="Arial" panose="020B0604020202020204" pitchFamily="34" charset="0"/>
              </a:rPr>
              <a:t>Alex </a:t>
            </a:r>
            <a:r>
              <a:rPr lang="en-US" sz="2400" b="1" dirty="0">
                <a:latin typeface="Arial" panose="020B0604020202020204" pitchFamily="34" charset="0"/>
                <a:cs typeface="Arial" panose="020B0604020202020204" pitchFamily="34" charset="0"/>
              </a:rPr>
              <a:t>went</a:t>
            </a:r>
            <a:r>
              <a:rPr lang="en-US" sz="2400" b="1" dirty="0" smtClean="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is a complete sentence. </a:t>
            </a:r>
            <a:r>
              <a:rPr lang="en-US" sz="2400" b="1" dirty="0" smtClean="0">
                <a:latin typeface="Arial" panose="020B0604020202020204" pitchFamily="34" charset="0"/>
                <a:cs typeface="Arial" panose="020B0604020202020204" pitchFamily="34" charset="0"/>
              </a:rPr>
              <a:t>“She just resigned </a:t>
            </a:r>
            <a:r>
              <a:rPr lang="en-US" sz="2400" b="1" dirty="0">
                <a:latin typeface="Arial" panose="020B0604020202020204" pitchFamily="34" charset="0"/>
                <a:cs typeface="Arial" panose="020B0604020202020204" pitchFamily="34" charset="0"/>
              </a:rPr>
              <a:t>from </a:t>
            </a:r>
            <a:r>
              <a:rPr lang="en-US" sz="2400" b="1" dirty="0" smtClean="0">
                <a:latin typeface="Arial" panose="020B0604020202020204" pitchFamily="34" charset="0"/>
                <a:cs typeface="Arial" panose="020B0604020202020204" pitchFamily="34" charset="0"/>
              </a:rPr>
              <a:t>her </a:t>
            </a:r>
            <a:r>
              <a:rPr lang="en-US" sz="2400" b="1" dirty="0">
                <a:latin typeface="Arial" panose="020B0604020202020204" pitchFamily="34" charset="0"/>
                <a:cs typeface="Arial" panose="020B0604020202020204" pitchFamily="34" charset="0"/>
              </a:rPr>
              <a:t>job and </a:t>
            </a:r>
            <a:r>
              <a:rPr lang="en-US" sz="2400" b="1" dirty="0" smtClean="0">
                <a:latin typeface="Arial" panose="020B0604020202020204" pitchFamily="34" charset="0"/>
                <a:cs typeface="Arial" panose="020B0604020202020204" pitchFamily="34" charset="0"/>
              </a:rPr>
              <a:t>took to the open road on her scooter” </a:t>
            </a:r>
            <a:r>
              <a:rPr lang="en-US" sz="2400" b="1" dirty="0">
                <a:latin typeface="Arial" panose="020B0604020202020204" pitchFamily="34" charset="0"/>
                <a:cs typeface="Arial" panose="020B0604020202020204" pitchFamily="34" charset="0"/>
              </a:rPr>
              <a:t>is also a complete sentence</a:t>
            </a:r>
            <a:r>
              <a:rPr lang="en-US" sz="2400" b="1" dirty="0" smtClean="0">
                <a:latin typeface="Arial" panose="020B0604020202020204" pitchFamily="34" charset="0"/>
                <a:cs typeface="Arial" panose="020B0604020202020204" pitchFamily="34" charset="0"/>
              </a:rPr>
              <a:t>. We can fix the comma splice by turning the comma into a semicolon. </a:t>
            </a:r>
            <a:endParaRPr lang="en-US" sz="2400" b="1" dirty="0">
              <a:highlight>
                <a:srgbClr val="FFFF00"/>
              </a:highlight>
              <a:latin typeface="Arial" panose="020B0604020202020204" pitchFamily="34" charset="0"/>
              <a:cs typeface="Arial" panose="020B0604020202020204" pitchFamily="34" charset="0"/>
            </a:endParaRPr>
          </a:p>
          <a:p>
            <a:pPr marL="0" indent="0">
              <a:buNone/>
            </a:pPr>
            <a:endParaRPr lang="en-US" sz="2400" b="1" dirty="0">
              <a:latin typeface="Arial" panose="020B0604020202020204" pitchFamily="34" charset="0"/>
              <a:ea typeface="+mn-ea"/>
              <a:cs typeface="Arial" panose="020B0604020202020204" pitchFamily="34" charset="0"/>
            </a:endParaRPr>
          </a:p>
          <a:p>
            <a:pPr marL="457200" lvl="1" indent="0">
              <a:buNone/>
            </a:pPr>
            <a:r>
              <a:rPr lang="en-US" dirty="0">
                <a:latin typeface="Arial" panose="020B0604020202020204" pitchFamily="34" charset="0"/>
                <a:cs typeface="Arial" panose="020B0604020202020204" pitchFamily="34" charset="0"/>
              </a:rPr>
              <a:t>No one knows where Alex </a:t>
            </a:r>
            <a:r>
              <a:rPr lang="en-US" dirty="0" smtClean="0">
                <a:latin typeface="Arial" panose="020B0604020202020204" pitchFamily="34" charset="0"/>
                <a:cs typeface="Arial" panose="020B0604020202020204" pitchFamily="34" charset="0"/>
              </a:rPr>
              <a:t>went; </a:t>
            </a:r>
            <a:r>
              <a:rPr lang="en-US" dirty="0">
                <a:latin typeface="Arial" panose="020B0604020202020204" pitchFamily="34" charset="0"/>
                <a:cs typeface="Arial" panose="020B0604020202020204" pitchFamily="34" charset="0"/>
              </a:rPr>
              <a:t>she </a:t>
            </a:r>
            <a:r>
              <a:rPr lang="en-US" dirty="0" smtClean="0">
                <a:latin typeface="Arial" panose="020B0604020202020204" pitchFamily="34" charset="0"/>
                <a:cs typeface="Arial" panose="020B0604020202020204" pitchFamily="34" charset="0"/>
              </a:rPr>
              <a:t>just resigned </a:t>
            </a:r>
            <a:r>
              <a:rPr lang="en-US" dirty="0">
                <a:latin typeface="Arial" panose="020B0604020202020204" pitchFamily="34" charset="0"/>
                <a:cs typeface="Arial" panose="020B0604020202020204" pitchFamily="34" charset="0"/>
              </a:rPr>
              <a:t>from her job and </a:t>
            </a:r>
            <a:r>
              <a:rPr lang="en-US" dirty="0" smtClean="0">
                <a:latin typeface="Arial" panose="020B0604020202020204" pitchFamily="34" charset="0"/>
                <a:cs typeface="Arial" panose="020B0604020202020204" pitchFamily="34" charset="0"/>
              </a:rPr>
              <a:t>took to </a:t>
            </a:r>
            <a:r>
              <a:rPr lang="en-US" dirty="0">
                <a:latin typeface="Arial" panose="020B0604020202020204" pitchFamily="34" charset="0"/>
                <a:cs typeface="Arial" panose="020B0604020202020204" pitchFamily="34" charset="0"/>
              </a:rPr>
              <a:t>the </a:t>
            </a:r>
            <a:r>
              <a:rPr lang="en-US" dirty="0" smtClean="0">
                <a:latin typeface="Arial" panose="020B0604020202020204" pitchFamily="34" charset="0"/>
                <a:cs typeface="Arial" panose="020B0604020202020204" pitchFamily="34" charset="0"/>
              </a:rPr>
              <a:t>open road </a:t>
            </a:r>
            <a:r>
              <a:rPr lang="en-US" dirty="0">
                <a:latin typeface="Arial" panose="020B0604020202020204" pitchFamily="34" charset="0"/>
                <a:cs typeface="Arial" panose="020B0604020202020204" pitchFamily="34" charset="0"/>
              </a:rPr>
              <a:t>on her scooter. </a:t>
            </a:r>
            <a:endParaRPr lang="en-US" dirty="0"/>
          </a:p>
        </p:txBody>
      </p:sp>
    </p:spTree>
    <p:extLst>
      <p:ext uri="{BB962C8B-B14F-4D97-AF65-F5344CB8AC3E}">
        <p14:creationId xmlns:p14="http://schemas.microsoft.com/office/powerpoint/2010/main" val="1163548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96" y="363970"/>
            <a:ext cx="8168840" cy="460449"/>
          </a:xfrm>
        </p:spPr>
        <p:txBody>
          <a:bodyPr/>
          <a:lstStyle/>
          <a:p>
            <a:r>
              <a:rPr lang="en-US" sz="2400" dirty="0" smtClean="0"/>
              <a:t>First of all, what </a:t>
            </a:r>
            <a:r>
              <a:rPr lang="en-US" sz="2400" dirty="0"/>
              <a:t>is a </a:t>
            </a:r>
            <a:r>
              <a:rPr lang="en-US" sz="2400" dirty="0" smtClean="0"/>
              <a:t>sentence?</a:t>
            </a:r>
            <a:endParaRPr lang="en-US" sz="2400" dirty="0"/>
          </a:p>
        </p:txBody>
      </p:sp>
      <p:sp>
        <p:nvSpPr>
          <p:cNvPr id="3" name="Content Placeholder 2"/>
          <p:cNvSpPr>
            <a:spLocks noGrp="1"/>
          </p:cNvSpPr>
          <p:nvPr>
            <p:ph idx="1"/>
          </p:nvPr>
        </p:nvSpPr>
        <p:spPr>
          <a:xfrm>
            <a:off x="1332929" y="1814493"/>
            <a:ext cx="6490773" cy="3518288"/>
          </a:xfrm>
          <a:noFill/>
          <a:ln>
            <a:solidFill>
              <a:schemeClr val="bg1"/>
            </a:solidFill>
          </a:ln>
        </p:spPr>
        <p:txBody>
          <a:bodyPr>
            <a:normAutofit/>
          </a:bodyPr>
          <a:lstStyle/>
          <a:p>
            <a:pPr marL="0" indent="0">
              <a:buNone/>
            </a:pPr>
            <a:r>
              <a:rPr lang="en-US" sz="2400" b="1" dirty="0"/>
              <a:t>A true sentence must have the </a:t>
            </a:r>
            <a:r>
              <a:rPr lang="en-US" sz="2400" b="1" dirty="0" smtClean="0"/>
              <a:t>following:</a:t>
            </a:r>
          </a:p>
          <a:p>
            <a:pPr marL="0" indent="0">
              <a:buNone/>
            </a:pPr>
            <a:endParaRPr lang="en-US" sz="2400" b="1" dirty="0"/>
          </a:p>
          <a:p>
            <a:pPr marL="0" indent="0" algn="ctr">
              <a:buNone/>
            </a:pPr>
            <a:r>
              <a:rPr lang="en-US" sz="2400" b="1" dirty="0" smtClean="0"/>
              <a:t>a subject</a:t>
            </a:r>
          </a:p>
          <a:p>
            <a:pPr marL="0" indent="0" algn="ctr">
              <a:buNone/>
            </a:pPr>
            <a:r>
              <a:rPr lang="en-US" sz="2400" b="1" dirty="0" smtClean="0"/>
              <a:t>a verb</a:t>
            </a:r>
          </a:p>
          <a:p>
            <a:pPr marL="0" indent="0" algn="ctr">
              <a:buNone/>
            </a:pPr>
            <a:r>
              <a:rPr lang="en-US" sz="2400" b="1" dirty="0" smtClean="0"/>
              <a:t>a </a:t>
            </a:r>
            <a:r>
              <a:rPr lang="en-US" sz="2400" b="1" dirty="0"/>
              <a:t>complete </a:t>
            </a:r>
            <a:r>
              <a:rPr lang="en-US" sz="2400" b="1" dirty="0" smtClean="0"/>
              <a:t>thought</a:t>
            </a:r>
          </a:p>
          <a:p>
            <a:pPr marL="0" indent="0" algn="ctr">
              <a:buNone/>
            </a:pPr>
            <a:endParaRPr lang="en-US" sz="2400" b="1" dirty="0" smtClean="0"/>
          </a:p>
          <a:p>
            <a:pPr marL="0" indent="0">
              <a:buNone/>
            </a:pPr>
            <a:r>
              <a:rPr lang="en-US" sz="2400" b="1" dirty="0" smtClean="0"/>
              <a:t>If a group of words is missing any of these components, it is not a real sentence.</a:t>
            </a:r>
          </a:p>
        </p:txBody>
      </p:sp>
      <mc:AlternateContent xmlns:mc="http://schemas.openxmlformats.org/markup-compatibility/2006">
        <mc:Choice xmlns:p14="http://schemas.microsoft.com/office/powerpoint/2010/main" Requires="p14">
          <p:contentPart p14:bwMode="auto" r:id="rId2">
            <p14:nvContentPartPr>
              <p14:cNvPr id="5" name="Ink 4"/>
              <p14:cNvContentPartPr/>
              <p14:nvPr/>
            </p14:nvContentPartPr>
            <p14:xfrm>
              <a:off x="-358387" y="102341"/>
              <a:ext cx="360" cy="360"/>
            </p14:xfrm>
          </p:contentPart>
        </mc:Choice>
        <mc:Fallback>
          <p:pic>
            <p:nvPicPr>
              <p:cNvPr id="5" name="Ink 4"/>
              <p:cNvPicPr/>
              <p:nvPr/>
            </p:nvPicPr>
            <p:blipFill>
              <a:blip r:embed="rId3"/>
              <a:stretch>
                <a:fillRect/>
              </a:stretch>
            </p:blipFill>
            <p:spPr>
              <a:xfrm>
                <a:off x="-406267" y="6581"/>
                <a:ext cx="96120" cy="192240"/>
              </a:xfrm>
              <a:prstGeom prst="rect">
                <a:avLst/>
              </a:prstGeom>
            </p:spPr>
          </p:pic>
        </mc:Fallback>
      </mc:AlternateContent>
    </p:spTree>
    <p:extLst>
      <p:ext uri="{BB962C8B-B14F-4D97-AF65-F5344CB8AC3E}">
        <p14:creationId xmlns:p14="http://schemas.microsoft.com/office/powerpoint/2010/main" val="3158803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96" y="363970"/>
            <a:ext cx="8168840" cy="460449"/>
          </a:xfrm>
        </p:spPr>
        <p:txBody>
          <a:bodyPr/>
          <a:lstStyle/>
          <a:p>
            <a:r>
              <a:rPr lang="en-US" sz="2400" dirty="0" smtClean="0"/>
              <a:t>Are long sentences better than short ones?</a:t>
            </a:r>
            <a:endParaRPr lang="en-US" sz="2400" dirty="0"/>
          </a:p>
        </p:txBody>
      </p:sp>
      <p:sp>
        <p:nvSpPr>
          <p:cNvPr id="3" name="Content Placeholder 2"/>
          <p:cNvSpPr>
            <a:spLocks noGrp="1"/>
          </p:cNvSpPr>
          <p:nvPr>
            <p:ph idx="1"/>
          </p:nvPr>
        </p:nvSpPr>
        <p:spPr>
          <a:xfrm>
            <a:off x="706806" y="1053711"/>
            <a:ext cx="7743020" cy="4995959"/>
          </a:xfrm>
          <a:noFill/>
          <a:ln>
            <a:solidFill>
              <a:schemeClr val="bg1"/>
            </a:solidFill>
          </a:ln>
        </p:spPr>
        <p:txBody>
          <a:bodyPr>
            <a:normAutofit fontScale="55000" lnSpcReduction="20000"/>
          </a:bodyPr>
          <a:lstStyle/>
          <a:p>
            <a:pPr marL="0" indent="0">
              <a:buNone/>
            </a:pPr>
            <a:r>
              <a:rPr lang="en-US" sz="3600" b="1" dirty="0" smtClean="0"/>
              <a:t>A </a:t>
            </a:r>
            <a:r>
              <a:rPr lang="en-US" sz="3600" b="1" dirty="0"/>
              <a:t>sentence can be short or </a:t>
            </a:r>
            <a:r>
              <a:rPr lang="en-US" sz="3600" b="1" dirty="0" smtClean="0"/>
              <a:t>long; it just depends on what idea the sentence is intended to convey.</a:t>
            </a:r>
            <a:endParaRPr lang="en-US" sz="3600" b="1" dirty="0"/>
          </a:p>
          <a:p>
            <a:pPr marL="0" indent="0">
              <a:buNone/>
            </a:pPr>
            <a:endParaRPr lang="en-US" sz="3600" b="1" dirty="0"/>
          </a:p>
          <a:p>
            <a:pPr marL="457200" lvl="1" indent="0">
              <a:buNone/>
            </a:pPr>
            <a:r>
              <a:rPr lang="en-US" sz="3600" dirty="0"/>
              <a:t>I ran.</a:t>
            </a:r>
          </a:p>
          <a:p>
            <a:pPr marL="457200" lvl="1" indent="0">
              <a:buNone/>
            </a:pPr>
            <a:endParaRPr lang="en-US" sz="3600" dirty="0"/>
          </a:p>
          <a:p>
            <a:pPr marL="457200" lvl="1" indent="0">
              <a:buNone/>
            </a:pPr>
            <a:r>
              <a:rPr lang="en-US" sz="3600" dirty="0"/>
              <a:t>I ran down the long, dark hallway, dodging stacks of building materials as I went, and burst through the fire exit, disoriented and exhausted, blinded by the sudden shot of sunlight, but emboldened by what I had just witnessed. </a:t>
            </a:r>
          </a:p>
          <a:p>
            <a:pPr marL="457200" lvl="1" indent="0">
              <a:buNone/>
            </a:pPr>
            <a:r>
              <a:rPr lang="en-US" sz="3600" b="1" dirty="0"/>
              <a:t> </a:t>
            </a:r>
          </a:p>
          <a:p>
            <a:pPr marL="0" indent="0">
              <a:buNone/>
            </a:pPr>
            <a:r>
              <a:rPr lang="en-US" sz="3600" b="1" dirty="0"/>
              <a:t>In the first sentence, “I” is the subject, and “ran” is the verb. If all the writer wants the reader to know is that the subject ran, these two words are sufficient make up a complete thought. </a:t>
            </a:r>
          </a:p>
          <a:p>
            <a:pPr marL="0" indent="0">
              <a:buNone/>
            </a:pPr>
            <a:r>
              <a:rPr lang="en-US" sz="3600" b="1" dirty="0"/>
              <a:t>In the second sentence, “I” is still the subject, and “ran” is still the verb. However, the point of this sentence is to convey a very specific image. Therefore, this sentence requires more than just the subject and the verb to complete the thought. </a:t>
            </a:r>
            <a:r>
              <a:rPr lang="en-US" sz="3600" b="1" dirty="0"/>
              <a:t>Everything that follows the word “ran” contributes to the completion of the idea the sentence is intended to convey. </a:t>
            </a:r>
            <a:endParaRPr lang="en-US" sz="3600" b="1" dirty="0"/>
          </a:p>
          <a:p>
            <a:pPr marL="0" indent="0">
              <a:buNone/>
            </a:pPr>
            <a:endParaRPr lang="en-US" sz="3500" dirty="0" smtClean="0">
              <a:highlight>
                <a:srgbClr val="FFFF00"/>
              </a:highlight>
            </a:endParaRPr>
          </a:p>
        </p:txBody>
      </p:sp>
      <mc:AlternateContent xmlns:mc="http://schemas.openxmlformats.org/markup-compatibility/2006">
        <mc:Choice xmlns:p14="http://schemas.microsoft.com/office/powerpoint/2010/main" Requires="p14">
          <p:contentPart p14:bwMode="auto" r:id="rId2">
            <p14:nvContentPartPr>
              <p14:cNvPr id="5" name="Ink 4"/>
              <p14:cNvContentPartPr/>
              <p14:nvPr/>
            </p14:nvContentPartPr>
            <p14:xfrm>
              <a:off x="-358387" y="102341"/>
              <a:ext cx="360" cy="360"/>
            </p14:xfrm>
          </p:contentPart>
        </mc:Choice>
        <mc:Fallback>
          <p:pic>
            <p:nvPicPr>
              <p:cNvPr id="5" name="Ink 4"/>
              <p:cNvPicPr/>
              <p:nvPr/>
            </p:nvPicPr>
            <p:blipFill>
              <a:blip r:embed="rId3"/>
              <a:stretch>
                <a:fillRect/>
              </a:stretch>
            </p:blipFill>
            <p:spPr>
              <a:xfrm>
                <a:off x="-406267" y="6581"/>
                <a:ext cx="96120" cy="192240"/>
              </a:xfrm>
              <a:prstGeom prst="rect">
                <a:avLst/>
              </a:prstGeom>
            </p:spPr>
          </p:pic>
        </mc:Fallback>
      </mc:AlternateContent>
    </p:spTree>
    <p:extLst>
      <p:ext uri="{BB962C8B-B14F-4D97-AF65-F5344CB8AC3E}">
        <p14:creationId xmlns:p14="http://schemas.microsoft.com/office/powerpoint/2010/main" val="3426157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96" y="363969"/>
            <a:ext cx="8168840" cy="460449"/>
          </a:xfrm>
        </p:spPr>
        <p:txBody>
          <a:bodyPr/>
          <a:lstStyle/>
          <a:p>
            <a:r>
              <a:rPr lang="en-US" sz="2400" dirty="0"/>
              <a:t>What is a sentence fragment?</a:t>
            </a:r>
          </a:p>
        </p:txBody>
      </p:sp>
      <p:sp>
        <p:nvSpPr>
          <p:cNvPr id="3" name="Content Placeholder 2"/>
          <p:cNvSpPr>
            <a:spLocks noGrp="1"/>
          </p:cNvSpPr>
          <p:nvPr>
            <p:ph idx="1"/>
          </p:nvPr>
        </p:nvSpPr>
        <p:spPr>
          <a:xfrm>
            <a:off x="706806" y="1324052"/>
            <a:ext cx="7743020" cy="4732934"/>
          </a:xfrm>
          <a:noFill/>
        </p:spPr>
        <p:txBody>
          <a:bodyPr>
            <a:normAutofit fontScale="85000" lnSpcReduction="20000"/>
          </a:bodyPr>
          <a:lstStyle/>
          <a:p>
            <a:pPr marL="0" indent="0">
              <a:buNone/>
            </a:pPr>
            <a:r>
              <a:rPr lang="en-US" b="1" dirty="0"/>
              <a:t>A </a:t>
            </a:r>
            <a:r>
              <a:rPr lang="en-US" b="1" dirty="0"/>
              <a:t>fragment </a:t>
            </a:r>
            <a:r>
              <a:rPr lang="en-US" b="1" dirty="0" smtClean="0"/>
              <a:t>is </a:t>
            </a:r>
            <a:r>
              <a:rPr lang="en-US" b="1" dirty="0"/>
              <a:t>not </a:t>
            </a:r>
            <a:r>
              <a:rPr lang="en-US" b="1" dirty="0"/>
              <a:t>a true sentence, though it is capitalized and punctuated as if it were a </a:t>
            </a:r>
            <a:r>
              <a:rPr lang="en-US" b="1" dirty="0"/>
              <a:t>sentence:</a:t>
            </a:r>
          </a:p>
          <a:p>
            <a:pPr marL="0" indent="0">
              <a:buNone/>
            </a:pPr>
            <a:endParaRPr lang="en-US" b="1" dirty="0"/>
          </a:p>
          <a:p>
            <a:pPr marL="457200" lvl="1" indent="0">
              <a:buNone/>
            </a:pPr>
            <a:r>
              <a:rPr lang="en-US" sz="2800" dirty="0"/>
              <a:t>If </a:t>
            </a:r>
            <a:r>
              <a:rPr lang="en-US" sz="2800" dirty="0"/>
              <a:t>there are no more malpractice suits, the hospital will win its license renewal. However, no one can be </a:t>
            </a:r>
            <a:r>
              <a:rPr lang="en-US" sz="2800" dirty="0"/>
              <a:t>sure of the hospital’s future. </a:t>
            </a:r>
            <a:r>
              <a:rPr lang="en-US" sz="2800" dirty="0"/>
              <a:t>Because patients are very quick to go to court</a:t>
            </a:r>
            <a:r>
              <a:rPr lang="en-US" sz="2800" dirty="0"/>
              <a:t>.</a:t>
            </a:r>
          </a:p>
          <a:p>
            <a:pPr marL="457200" lvl="1" indent="0">
              <a:buNone/>
            </a:pPr>
            <a:endParaRPr lang="en-US" sz="2800" b="1" dirty="0"/>
          </a:p>
          <a:p>
            <a:pPr marL="0" indent="0">
              <a:buNone/>
            </a:pPr>
            <a:r>
              <a:rPr lang="en-US" b="1" dirty="0"/>
              <a:t>The first sentence is fine, but the second sentence is a fragment despite the subject “patients” and the verb “are.” The word “because” creates an expectation for some sort of effect, but the sentence stops short of fulfilling that expectation. </a:t>
            </a:r>
            <a:r>
              <a:rPr lang="en-US" b="1" dirty="0"/>
              <a:t>Therefore, the second sentence does not convey a complete thought</a:t>
            </a:r>
            <a:r>
              <a:rPr lang="en-US" b="1" dirty="0" smtClean="0"/>
              <a:t>.</a:t>
            </a:r>
            <a:endParaRPr lang="en-US" b="1" dirty="0"/>
          </a:p>
          <a:p>
            <a:pPr marL="0" indent="0">
              <a:buNone/>
            </a:pPr>
            <a:endParaRPr lang="en-US" dirty="0"/>
          </a:p>
        </p:txBody>
      </p:sp>
    </p:spTree>
    <p:extLst>
      <p:ext uri="{BB962C8B-B14F-4D97-AF65-F5344CB8AC3E}">
        <p14:creationId xmlns:p14="http://schemas.microsoft.com/office/powerpoint/2010/main" val="1717710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95" y="371285"/>
            <a:ext cx="8168840" cy="460449"/>
          </a:xfrm>
        </p:spPr>
        <p:txBody>
          <a:bodyPr/>
          <a:lstStyle/>
          <a:p>
            <a:r>
              <a:rPr lang="en-US" sz="2400" dirty="0"/>
              <a:t>Wait. Is that a fragment?</a:t>
            </a:r>
          </a:p>
        </p:txBody>
      </p:sp>
      <p:sp>
        <p:nvSpPr>
          <p:cNvPr id="3" name="Content Placeholder 2"/>
          <p:cNvSpPr>
            <a:spLocks noGrp="1"/>
          </p:cNvSpPr>
          <p:nvPr>
            <p:ph idx="1"/>
          </p:nvPr>
        </p:nvSpPr>
        <p:spPr>
          <a:xfrm>
            <a:off x="600734" y="1075658"/>
            <a:ext cx="7955162" cy="4995958"/>
          </a:xfrm>
        </p:spPr>
        <p:txBody>
          <a:bodyPr>
            <a:normAutofit fontScale="92500" lnSpcReduction="10000"/>
          </a:bodyPr>
          <a:lstStyle/>
          <a:p>
            <a:pPr marL="0" indent="0">
              <a:buNone/>
            </a:pPr>
            <a:r>
              <a:rPr lang="en-US" b="1" dirty="0"/>
              <a:t>A group of words can contain a </a:t>
            </a:r>
            <a:r>
              <a:rPr lang="en-US" b="1" dirty="0" smtClean="0"/>
              <a:t>noun that looks like a subject </a:t>
            </a:r>
            <a:r>
              <a:rPr lang="en-US" b="1" dirty="0"/>
              <a:t>and a verb and still be a </a:t>
            </a:r>
            <a:r>
              <a:rPr lang="en-US" b="1" dirty="0" smtClean="0"/>
              <a:t>fragment:</a:t>
            </a:r>
          </a:p>
          <a:p>
            <a:pPr marL="0" indent="0">
              <a:buNone/>
            </a:pPr>
            <a:endParaRPr lang="en-US" b="1" dirty="0"/>
          </a:p>
          <a:p>
            <a:pPr marL="457200" lvl="1" indent="0">
              <a:buNone/>
            </a:pPr>
            <a:r>
              <a:rPr lang="en-US" sz="2800" dirty="0"/>
              <a:t>Local </a:t>
            </a:r>
            <a:r>
              <a:rPr lang="en-US" sz="2800" dirty="0"/>
              <a:t>agencies will become overcrowded and ineffective. Unless the number of mental health services is increased</a:t>
            </a:r>
            <a:r>
              <a:rPr lang="en-US" sz="2800" dirty="0"/>
              <a:t>.</a:t>
            </a:r>
          </a:p>
          <a:p>
            <a:pPr marL="457200" lvl="1" indent="0">
              <a:buNone/>
            </a:pPr>
            <a:endParaRPr lang="en-US" sz="2800" b="1" dirty="0"/>
          </a:p>
          <a:p>
            <a:pPr marL="0" indent="0">
              <a:buNone/>
            </a:pPr>
            <a:r>
              <a:rPr lang="en-US" b="1" dirty="0"/>
              <a:t>“Number” is a noun in what could be the subject slot, and “is” is a verb, but the word “unless” creates an expectation that the sentence does not fulfill: The number of mental health services will be increased, or what? </a:t>
            </a:r>
            <a:r>
              <a:rPr lang="en-US" b="1" dirty="0"/>
              <a:t>This sentence does not contain a </a:t>
            </a:r>
            <a:r>
              <a:rPr lang="en-US" b="1" dirty="0" smtClean="0"/>
              <a:t>complete </a:t>
            </a:r>
            <a:r>
              <a:rPr lang="en-US" b="1" dirty="0"/>
              <a:t>thought. </a:t>
            </a:r>
            <a:endParaRPr lang="en-US" b="1" dirty="0"/>
          </a:p>
          <a:p>
            <a:pPr marL="0" indent="0">
              <a:buNone/>
            </a:pPr>
            <a:endParaRPr lang="en-US" dirty="0">
              <a:highlight>
                <a:srgbClr val="FFFF00"/>
              </a:highlight>
            </a:endParaRPr>
          </a:p>
          <a:p>
            <a:pPr marL="0" indent="0">
              <a:buNone/>
            </a:pPr>
            <a:endParaRPr lang="en-US" dirty="0"/>
          </a:p>
        </p:txBody>
      </p:sp>
    </p:spTree>
    <p:extLst>
      <p:ext uri="{BB962C8B-B14F-4D97-AF65-F5344CB8AC3E}">
        <p14:creationId xmlns:p14="http://schemas.microsoft.com/office/powerpoint/2010/main" val="1289926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95" y="371285"/>
            <a:ext cx="8168840" cy="460449"/>
          </a:xfrm>
        </p:spPr>
        <p:txBody>
          <a:bodyPr/>
          <a:lstStyle/>
          <a:p>
            <a:r>
              <a:rPr lang="en-US" sz="2400" dirty="0"/>
              <a:t>Okay. How do I revise a fragment?</a:t>
            </a:r>
          </a:p>
        </p:txBody>
      </p:sp>
      <p:sp>
        <p:nvSpPr>
          <p:cNvPr id="3" name="Content Placeholder 2"/>
          <p:cNvSpPr>
            <a:spLocks noGrp="1"/>
          </p:cNvSpPr>
          <p:nvPr>
            <p:ph idx="1"/>
          </p:nvPr>
        </p:nvSpPr>
        <p:spPr>
          <a:xfrm>
            <a:off x="741936" y="1002506"/>
            <a:ext cx="7672757" cy="5080660"/>
          </a:xfrm>
        </p:spPr>
        <p:txBody>
          <a:bodyPr>
            <a:normAutofit fontScale="85000" lnSpcReduction="20000"/>
          </a:bodyPr>
          <a:lstStyle/>
          <a:p>
            <a:pPr marL="0" indent="0">
              <a:buNone/>
            </a:pPr>
            <a:r>
              <a:rPr lang="en-US" sz="2600" b="1" dirty="0" smtClean="0"/>
              <a:t>One </a:t>
            </a:r>
            <a:r>
              <a:rPr lang="en-US" sz="2600" b="1" dirty="0"/>
              <a:t>way to revise a fragment is to connect the fragment to the preceding sentence, which is most likely the sentence from which the fragment is disconnected:</a:t>
            </a:r>
          </a:p>
          <a:p>
            <a:pPr marL="0" indent="0">
              <a:buNone/>
            </a:pPr>
            <a:endParaRPr lang="en-US" sz="2600" b="1" dirty="0"/>
          </a:p>
          <a:p>
            <a:pPr marL="457200" lvl="1" indent="0">
              <a:buNone/>
            </a:pPr>
            <a:r>
              <a:rPr lang="en-US" sz="2600" dirty="0"/>
              <a:t>In August of 1992, Hurricane Andrew hit Florida and Louisiana with winds that clocked 175 mph. </a:t>
            </a:r>
            <a:r>
              <a:rPr lang="en-US" sz="2600" dirty="0"/>
              <a:t>The country’s worst natural disaster </a:t>
            </a:r>
            <a:r>
              <a:rPr lang="en-US" sz="2600" dirty="0" smtClean="0"/>
              <a:t>of the </a:t>
            </a:r>
            <a:r>
              <a:rPr lang="en-US" sz="2600" dirty="0"/>
              <a:t>century. </a:t>
            </a:r>
            <a:endParaRPr lang="en-US" sz="2600" dirty="0"/>
          </a:p>
          <a:p>
            <a:pPr marL="0" indent="0">
              <a:buNone/>
            </a:pPr>
            <a:endParaRPr lang="en-US" sz="2600" b="1" dirty="0"/>
          </a:p>
          <a:p>
            <a:pPr marL="0" indent="0">
              <a:buNone/>
            </a:pPr>
            <a:r>
              <a:rPr lang="en-US" sz="2600" b="1" dirty="0"/>
              <a:t>The second part is a fragment because it has no </a:t>
            </a:r>
            <a:r>
              <a:rPr lang="en-US" sz="2600" b="1" dirty="0" smtClean="0"/>
              <a:t>verb. By </a:t>
            </a:r>
            <a:r>
              <a:rPr lang="en-US" sz="2600" b="1" dirty="0"/>
              <a:t>connecting the second part to the first part, we let the first part provide the subject (“Hurricane Andrew”) and the verb (“hit”), and the part that was previously a fragment becomes a completing thought: </a:t>
            </a:r>
            <a:endParaRPr lang="en-US" sz="2600" b="1" dirty="0"/>
          </a:p>
          <a:p>
            <a:pPr marL="0" indent="0">
              <a:buNone/>
            </a:pPr>
            <a:endParaRPr lang="en-US" sz="2600" b="1" dirty="0"/>
          </a:p>
          <a:p>
            <a:pPr marL="457200" lvl="1" indent="0">
              <a:buNone/>
            </a:pPr>
            <a:r>
              <a:rPr lang="en-US" sz="2600" dirty="0"/>
              <a:t>In August of 1992, Hurricane Andrew hit Florida and Louisiana with winds that clocked 175 mph, the country’s worst natural disaster </a:t>
            </a:r>
            <a:r>
              <a:rPr lang="en-US" sz="2600" dirty="0" smtClean="0"/>
              <a:t>of the </a:t>
            </a:r>
            <a:r>
              <a:rPr lang="en-US" sz="2600" dirty="0"/>
              <a:t>century.   </a:t>
            </a:r>
          </a:p>
          <a:p>
            <a:pPr marL="0" indent="0">
              <a:buNone/>
            </a:pPr>
            <a:endParaRPr lang="en-US" dirty="0"/>
          </a:p>
        </p:txBody>
      </p:sp>
    </p:spTree>
    <p:extLst>
      <p:ext uri="{BB962C8B-B14F-4D97-AF65-F5344CB8AC3E}">
        <p14:creationId xmlns:p14="http://schemas.microsoft.com/office/powerpoint/2010/main" val="3779963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96" y="371285"/>
            <a:ext cx="8168840" cy="460449"/>
          </a:xfrm>
        </p:spPr>
        <p:txBody>
          <a:bodyPr/>
          <a:lstStyle/>
          <a:p>
            <a:r>
              <a:rPr lang="en-US" sz="2400" dirty="0"/>
              <a:t>Is there another way to revise a fragment?</a:t>
            </a:r>
            <a:endParaRPr lang="en-US" sz="5400" dirty="0"/>
          </a:p>
        </p:txBody>
      </p:sp>
      <p:sp>
        <p:nvSpPr>
          <p:cNvPr id="3" name="Content Placeholder 2"/>
          <p:cNvSpPr>
            <a:spLocks noGrp="1"/>
          </p:cNvSpPr>
          <p:nvPr>
            <p:ph idx="1"/>
          </p:nvPr>
        </p:nvSpPr>
        <p:spPr>
          <a:xfrm>
            <a:off x="728751" y="1112234"/>
            <a:ext cx="7699129" cy="5080660"/>
          </a:xfrm>
        </p:spPr>
        <p:txBody>
          <a:bodyPr>
            <a:normAutofit fontScale="85000" lnSpcReduction="20000"/>
          </a:bodyPr>
          <a:lstStyle/>
          <a:p>
            <a:pPr marL="0" indent="0">
              <a:buNone/>
            </a:pPr>
            <a:r>
              <a:rPr lang="en-US" b="1" dirty="0"/>
              <a:t>Another way to revise a fragment is to </a:t>
            </a:r>
            <a:r>
              <a:rPr lang="en-US" b="1" dirty="0" smtClean="0"/>
              <a:t>turn </a:t>
            </a:r>
            <a:r>
              <a:rPr lang="en-US" b="1" dirty="0"/>
              <a:t>the fragment </a:t>
            </a:r>
            <a:r>
              <a:rPr lang="en-US" b="1" dirty="0" smtClean="0"/>
              <a:t>into </a:t>
            </a:r>
            <a:r>
              <a:rPr lang="en-US" b="1" dirty="0"/>
              <a:t>a </a:t>
            </a:r>
            <a:r>
              <a:rPr lang="en-US" b="1" dirty="0" smtClean="0"/>
              <a:t>stand-alone sentence</a:t>
            </a:r>
            <a:r>
              <a:rPr lang="en-US" b="1" dirty="0" smtClean="0"/>
              <a:t>:</a:t>
            </a:r>
            <a:endParaRPr lang="en-US" b="1" dirty="0"/>
          </a:p>
          <a:p>
            <a:pPr marL="0" indent="0">
              <a:buNone/>
            </a:pPr>
            <a:endParaRPr lang="en-US" dirty="0"/>
          </a:p>
          <a:p>
            <a:pPr marL="457200" lvl="1" indent="0">
              <a:buNone/>
            </a:pPr>
            <a:r>
              <a:rPr lang="en-US" sz="2800" dirty="0"/>
              <a:t>Prospectors invaded the newly discovered gold field. Some in wagons, some on horseback, and a few in heavily laden canoes. </a:t>
            </a:r>
            <a:endParaRPr lang="en-US" sz="2800" dirty="0"/>
          </a:p>
          <a:p>
            <a:pPr marL="0" indent="0">
              <a:buNone/>
            </a:pPr>
            <a:endParaRPr lang="en-US" b="1" dirty="0"/>
          </a:p>
          <a:p>
            <a:pPr marL="0" indent="0">
              <a:buNone/>
            </a:pPr>
            <a:r>
              <a:rPr lang="en-US" b="1" dirty="0"/>
              <a:t>The second part is a fragment because it has no </a:t>
            </a:r>
            <a:r>
              <a:rPr lang="en-US" b="1" dirty="0"/>
              <a:t>verb. We can still have two separate sentences here; we just have to provide a verb to make the second part a sentence:  </a:t>
            </a:r>
            <a:endParaRPr lang="en-US" b="1" dirty="0"/>
          </a:p>
          <a:p>
            <a:pPr marL="0" indent="0">
              <a:buNone/>
            </a:pPr>
            <a:endParaRPr lang="en-US" b="1" dirty="0"/>
          </a:p>
          <a:p>
            <a:pPr marL="457200" lvl="1" indent="0">
              <a:buNone/>
            </a:pPr>
            <a:r>
              <a:rPr lang="en-US" sz="2800" dirty="0"/>
              <a:t>Prospectors invaded the newly discovered gold </a:t>
            </a:r>
            <a:r>
              <a:rPr lang="en-US" sz="2800" dirty="0"/>
              <a:t>field. Some came in </a:t>
            </a:r>
            <a:r>
              <a:rPr lang="en-US" sz="2800" dirty="0"/>
              <a:t>wagons, some on horseback, and a few </a:t>
            </a:r>
            <a:r>
              <a:rPr lang="en-US" sz="2800" dirty="0"/>
              <a:t>arrived in </a:t>
            </a:r>
            <a:r>
              <a:rPr lang="en-US" sz="2800" dirty="0"/>
              <a:t>heavily laden canoes. </a:t>
            </a:r>
          </a:p>
          <a:p>
            <a:pPr marL="0" indent="0">
              <a:buNone/>
            </a:pPr>
            <a:endParaRPr lang="en-US" dirty="0">
              <a:highlight>
                <a:srgbClr val="FFFF00"/>
              </a:highlight>
            </a:endParaRPr>
          </a:p>
          <a:p>
            <a:pPr marL="0" indent="0">
              <a:buNone/>
            </a:pPr>
            <a:endParaRPr lang="en-US" dirty="0"/>
          </a:p>
        </p:txBody>
      </p:sp>
    </p:spTree>
    <p:extLst>
      <p:ext uri="{BB962C8B-B14F-4D97-AF65-F5344CB8AC3E}">
        <p14:creationId xmlns:p14="http://schemas.microsoft.com/office/powerpoint/2010/main" val="79660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96" y="363970"/>
            <a:ext cx="8168840" cy="460449"/>
          </a:xfrm>
        </p:spPr>
        <p:txBody>
          <a:bodyPr/>
          <a:lstStyle/>
          <a:p>
            <a:r>
              <a:rPr lang="en-US" sz="2400" dirty="0"/>
              <a:t>Are all fragments wrong?</a:t>
            </a:r>
          </a:p>
        </p:txBody>
      </p:sp>
      <p:sp>
        <p:nvSpPr>
          <p:cNvPr id="3" name="Content Placeholder 2"/>
          <p:cNvSpPr>
            <a:spLocks noGrp="1"/>
          </p:cNvSpPr>
          <p:nvPr>
            <p:ph idx="1"/>
          </p:nvPr>
        </p:nvSpPr>
        <p:spPr>
          <a:xfrm>
            <a:off x="1080266" y="1134179"/>
            <a:ext cx="6996100" cy="5080660"/>
          </a:xfrm>
        </p:spPr>
        <p:txBody>
          <a:bodyPr>
            <a:normAutofit fontScale="70000" lnSpcReduction="20000"/>
          </a:bodyPr>
          <a:lstStyle/>
          <a:p>
            <a:pPr marL="0" indent="0">
              <a:buNone/>
            </a:pPr>
            <a:r>
              <a:rPr lang="en-US" sz="3200" b="1" dirty="0"/>
              <a:t>Writers sometimes use fragments deliberately for emphasis or to convey a sense of excitement.</a:t>
            </a:r>
          </a:p>
          <a:p>
            <a:pPr marL="0" indent="0">
              <a:buNone/>
            </a:pPr>
            <a:endParaRPr lang="en-US" sz="3200" b="1" dirty="0"/>
          </a:p>
          <a:p>
            <a:pPr marL="0" indent="0">
              <a:buNone/>
            </a:pPr>
            <a:r>
              <a:rPr lang="en-US" sz="3200" b="1" dirty="0"/>
              <a:t>The </a:t>
            </a:r>
            <a:r>
              <a:rPr lang="en-US" sz="3200" b="1" dirty="0"/>
              <a:t>intentional fragments </a:t>
            </a:r>
            <a:r>
              <a:rPr lang="en-US" sz="3200" b="1" dirty="0"/>
              <a:t>below </a:t>
            </a:r>
            <a:r>
              <a:rPr lang="en-US" sz="3200" b="1" dirty="0"/>
              <a:t>are from advertising print media about </a:t>
            </a:r>
            <a:r>
              <a:rPr lang="en-US" sz="3200" b="1" dirty="0"/>
              <a:t>the </a:t>
            </a:r>
            <a:r>
              <a:rPr lang="en-US" sz="3200" b="1" dirty="0"/>
              <a:t>2010 movie </a:t>
            </a:r>
            <a:r>
              <a:rPr lang="en-US" sz="3200" b="1" i="1" dirty="0"/>
              <a:t>The</a:t>
            </a:r>
            <a:r>
              <a:rPr lang="en-US" sz="3200" b="1" dirty="0"/>
              <a:t> </a:t>
            </a:r>
            <a:r>
              <a:rPr lang="en-US" sz="3200" b="1" i="1" dirty="0"/>
              <a:t>Social </a:t>
            </a:r>
            <a:r>
              <a:rPr lang="en-US" sz="3200" b="1" i="1" dirty="0"/>
              <a:t>Network</a:t>
            </a:r>
            <a:r>
              <a:rPr lang="en-US" sz="3200" b="1" dirty="0"/>
              <a:t>:</a:t>
            </a:r>
            <a:endParaRPr lang="en-US" sz="3200" b="1" dirty="0"/>
          </a:p>
          <a:p>
            <a:pPr marL="0" indent="0">
              <a:buNone/>
            </a:pPr>
            <a:endParaRPr lang="en-US" sz="3200" b="1" dirty="0"/>
          </a:p>
          <a:p>
            <a:pPr marL="0" indent="0" algn="ctr">
              <a:buNone/>
            </a:pPr>
            <a:r>
              <a:rPr lang="en-US" sz="3200" dirty="0"/>
              <a:t>Splendid </a:t>
            </a:r>
            <a:r>
              <a:rPr lang="en-US" sz="3200" dirty="0"/>
              <a:t>entertainment from a master storyteller</a:t>
            </a:r>
            <a:r>
              <a:rPr lang="en-US" sz="3200" dirty="0"/>
              <a:t>.</a:t>
            </a:r>
          </a:p>
          <a:p>
            <a:pPr marL="0" indent="0" algn="ctr">
              <a:buNone/>
            </a:pPr>
            <a:endParaRPr lang="en-US" sz="3200" dirty="0"/>
          </a:p>
          <a:p>
            <a:pPr marL="0" indent="0" algn="ctr">
              <a:buNone/>
            </a:pPr>
            <a:r>
              <a:rPr lang="en-US" sz="3200" dirty="0"/>
              <a:t>A soon-to-be classic</a:t>
            </a:r>
            <a:r>
              <a:rPr lang="en-US" sz="3200" dirty="0"/>
              <a:t>.</a:t>
            </a:r>
          </a:p>
          <a:p>
            <a:pPr marL="0" indent="0" algn="ctr">
              <a:buNone/>
            </a:pPr>
            <a:endParaRPr lang="en-US" sz="3200" dirty="0"/>
          </a:p>
          <a:p>
            <a:pPr marL="0" indent="0" algn="ctr">
              <a:buNone/>
            </a:pPr>
            <a:r>
              <a:rPr lang="en-US" sz="3200" dirty="0"/>
              <a:t>One of the most mesmerizing stories of the decade</a:t>
            </a:r>
            <a:r>
              <a:rPr lang="en-US" sz="3200" dirty="0"/>
              <a:t>.</a:t>
            </a:r>
          </a:p>
          <a:p>
            <a:pPr marL="0" indent="0" algn="ctr">
              <a:buNone/>
            </a:pPr>
            <a:endParaRPr lang="en-US" sz="3200" dirty="0"/>
          </a:p>
          <a:p>
            <a:pPr marL="0" indent="0" algn="ctr">
              <a:buNone/>
            </a:pPr>
            <a:r>
              <a:rPr lang="en-US" sz="3200" dirty="0"/>
              <a:t>Achieves Shakespearean dimensions</a:t>
            </a:r>
            <a:r>
              <a:rPr lang="en-US" sz="3200" dirty="0"/>
              <a:t>.</a:t>
            </a:r>
            <a:r>
              <a:rPr lang="en-US" sz="3200" dirty="0"/>
              <a:t> </a:t>
            </a:r>
          </a:p>
          <a:p>
            <a:pPr marL="0" indent="0">
              <a:buNone/>
            </a:pPr>
            <a:endParaRPr lang="en-US" sz="4000" dirty="0"/>
          </a:p>
        </p:txBody>
      </p:sp>
    </p:spTree>
    <p:extLst>
      <p:ext uri="{BB962C8B-B14F-4D97-AF65-F5344CB8AC3E}">
        <p14:creationId xmlns:p14="http://schemas.microsoft.com/office/powerpoint/2010/main" val="1584032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96" y="371285"/>
            <a:ext cx="8168840" cy="460449"/>
          </a:xfrm>
        </p:spPr>
        <p:txBody>
          <a:bodyPr/>
          <a:lstStyle/>
          <a:p>
            <a:r>
              <a:rPr lang="en-US" sz="2400" dirty="0"/>
              <a:t>What is a run-on sentence?</a:t>
            </a:r>
          </a:p>
        </p:txBody>
      </p:sp>
      <p:sp>
        <p:nvSpPr>
          <p:cNvPr id="3" name="Content Placeholder 2"/>
          <p:cNvSpPr>
            <a:spLocks noGrp="1"/>
          </p:cNvSpPr>
          <p:nvPr>
            <p:ph idx="1"/>
          </p:nvPr>
        </p:nvSpPr>
        <p:spPr>
          <a:xfrm>
            <a:off x="959180" y="1324375"/>
            <a:ext cx="7238271" cy="4337590"/>
          </a:xfrm>
        </p:spPr>
        <p:txBody>
          <a:bodyPr>
            <a:normAutofit lnSpcReduction="10000"/>
          </a:bodyPr>
          <a:lstStyle/>
          <a:p>
            <a:pPr marL="0" indent="0">
              <a:buNone/>
            </a:pPr>
            <a:r>
              <a:rPr lang="en-US" sz="2400" b="1" dirty="0"/>
              <a:t>A run-on is a sentence </a:t>
            </a:r>
            <a:r>
              <a:rPr lang="en-US" sz="2400" b="1" dirty="0"/>
              <a:t>construction error that occurs when two independent clauses (complete sentences) are not separated by a coordinating </a:t>
            </a:r>
            <a:r>
              <a:rPr lang="en-US" sz="2400" b="1" dirty="0"/>
              <a:t>conjunction </a:t>
            </a:r>
            <a:r>
              <a:rPr lang="en-US" sz="2400" b="1" dirty="0"/>
              <a:t>or any punctuation</a:t>
            </a:r>
            <a:r>
              <a:rPr lang="en-US" sz="2400" b="1" dirty="0"/>
              <a:t>.</a:t>
            </a:r>
          </a:p>
          <a:p>
            <a:pPr marL="0" indent="0">
              <a:buNone/>
            </a:pPr>
            <a:endParaRPr lang="en-US" sz="2400" b="1" dirty="0"/>
          </a:p>
          <a:p>
            <a:pPr marL="0" indent="0">
              <a:buNone/>
            </a:pPr>
            <a:r>
              <a:rPr lang="en-US" sz="2400" b="1" dirty="0"/>
              <a:t>	</a:t>
            </a:r>
            <a:r>
              <a:rPr lang="en-US" sz="2400" dirty="0"/>
              <a:t>Walk </a:t>
            </a:r>
            <a:r>
              <a:rPr lang="en-US" sz="2400" dirty="0"/>
              <a:t>with your feet dance with your heart</a:t>
            </a:r>
            <a:r>
              <a:rPr lang="en-US" sz="2400" dirty="0"/>
              <a:t>.</a:t>
            </a:r>
          </a:p>
          <a:p>
            <a:pPr marL="0" indent="0">
              <a:buNone/>
            </a:pPr>
            <a:endParaRPr lang="en-US" sz="2400" b="1" dirty="0"/>
          </a:p>
          <a:p>
            <a:pPr marL="0" indent="0">
              <a:buNone/>
            </a:pPr>
            <a:r>
              <a:rPr lang="en-US" sz="2400" b="1" dirty="0"/>
              <a:t>“Walk with your feet” is a complete sentence. “Dance with your heart” is also a complete sentence. We need some punctuation between the two sentences. </a:t>
            </a:r>
            <a:r>
              <a:rPr lang="en-US" sz="2400" b="1" dirty="0"/>
              <a:t>Without punctuation, we have a run-on. </a:t>
            </a:r>
            <a:endParaRPr lang="en-US" sz="2400" dirty="0">
              <a:highlight>
                <a:srgbClr val="FFFF00"/>
              </a:highlight>
            </a:endParaRPr>
          </a:p>
          <a:p>
            <a:pPr marL="0" indent="0">
              <a:buNone/>
            </a:pPr>
            <a:endParaRPr lang="en-US" dirty="0">
              <a:highlight>
                <a:srgbClr val="FFFF00"/>
              </a:highlight>
            </a:endParaRPr>
          </a:p>
        </p:txBody>
      </p:sp>
    </p:spTree>
    <p:extLst>
      <p:ext uri="{BB962C8B-B14F-4D97-AF65-F5344CB8AC3E}">
        <p14:creationId xmlns:p14="http://schemas.microsoft.com/office/powerpoint/2010/main" val="1946291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497</TotalTime>
  <Words>1516</Words>
  <Application>Microsoft Office PowerPoint</Application>
  <PresentationFormat>On-screen Show (4:3)</PresentationFormat>
  <Paragraphs>116</Paragraphs>
  <Slides>16</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16</vt:i4>
      </vt:variant>
    </vt:vector>
  </HeadingPairs>
  <TitlesOfParts>
    <vt:vector size="21" baseType="lpstr">
      <vt:lpstr>Arial</vt:lpstr>
      <vt:lpstr>Calibri</vt:lpstr>
      <vt:lpstr>Office Theme</vt:lpstr>
      <vt:lpstr>Custom Design</vt:lpstr>
      <vt:lpstr>1_Custom Design</vt:lpstr>
      <vt:lpstr>Sentence Errors</vt:lpstr>
      <vt:lpstr>First of all, what is a sentence?</vt:lpstr>
      <vt:lpstr>Are long sentences better than short ones?</vt:lpstr>
      <vt:lpstr>What is a sentence fragment?</vt:lpstr>
      <vt:lpstr>Wait. Is that a fragment?</vt:lpstr>
      <vt:lpstr>Okay. How do I revise a fragment?</vt:lpstr>
      <vt:lpstr>Is there another way to revise a fragment?</vt:lpstr>
      <vt:lpstr>Are all fragments wrong?</vt:lpstr>
      <vt:lpstr>What is a run-on sentence?</vt:lpstr>
      <vt:lpstr>Do run-on sentences run on and on? </vt:lpstr>
      <vt:lpstr>Are run-on sentences long? </vt:lpstr>
      <vt:lpstr>How do I revise a run-on sentence?</vt:lpstr>
      <vt:lpstr>Is there another way to revise a run-on sentence?</vt:lpstr>
      <vt:lpstr>What is a comma splice? </vt:lpstr>
      <vt:lpstr>How do I revise a comma splice? </vt:lpstr>
      <vt:lpstr>How else can I revise a comma splice?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Rustian Phelps</cp:lastModifiedBy>
  <cp:revision>48</cp:revision>
  <dcterms:created xsi:type="dcterms:W3CDTF">2016-08-03T17:54:22Z</dcterms:created>
  <dcterms:modified xsi:type="dcterms:W3CDTF">2019-07-30T18:22:36Z</dcterms:modified>
</cp:coreProperties>
</file>