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  <p:sldMasterId id="2147483676" r:id="rId3"/>
  </p:sldMasterIdLst>
  <p:notesMasterIdLst>
    <p:notesMasterId r:id="rId13"/>
  </p:notesMasterIdLst>
  <p:sldIdLst>
    <p:sldId id="256" r:id="rId4"/>
    <p:sldId id="269" r:id="rId5"/>
    <p:sldId id="268" r:id="rId6"/>
    <p:sldId id="270" r:id="rId7"/>
    <p:sldId id="271" r:id="rId8"/>
    <p:sldId id="265" r:id="rId9"/>
    <p:sldId id="264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88"/>
    <p:restoredTop sz="50000"/>
  </p:normalViewPr>
  <p:slideViewPr>
    <p:cSldViewPr snapToGrid="0" snapToObjects="1">
      <p:cViewPr varScale="1">
        <p:scale>
          <a:sx n="131" d="100"/>
          <a:sy n="131" d="100"/>
        </p:scale>
        <p:origin x="78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F0140-FB57-4259-87B6-C3409021476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93CF2-CC53-4D6E-BFF0-23C7A2517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40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93CF2-CC53-4D6E-BFF0-23C7A2517D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36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93CF2-CC53-4D6E-BFF0-23C7A2517D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28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93CF2-CC53-4D6E-BFF0-23C7A2517D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58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179" y="4231322"/>
            <a:ext cx="7717055" cy="706437"/>
          </a:xfrm>
          <a:prstGeom prst="rect">
            <a:avLst/>
          </a:prstGeom>
        </p:spPr>
        <p:txBody>
          <a:bodyPr anchor="b"/>
          <a:lstStyle>
            <a:lvl1pPr algn="ctr">
              <a:defRPr sz="4000" b="1" i="0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706" y="5113204"/>
            <a:ext cx="6858000" cy="4116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1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4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96" y="268872"/>
            <a:ext cx="8168840" cy="4604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2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5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0475" y="457200"/>
            <a:ext cx="4629150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204184"/>
            <a:ext cx="2949575" cy="3664803"/>
          </a:xfrm>
        </p:spPr>
        <p:txBody>
          <a:bodyPr/>
          <a:lstStyle>
            <a:lvl1pPr marL="0" indent="0">
              <a:buNone/>
              <a:defRPr sz="16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355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2756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9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18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896" y="268873"/>
            <a:ext cx="8168840" cy="3760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895" y="1002506"/>
            <a:ext cx="8168841" cy="508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2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0069AA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896" y="268872"/>
            <a:ext cx="8168840" cy="4626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895" y="1002506"/>
            <a:ext cx="8168841" cy="508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0069AA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Adjectives and Adverbs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i="0" dirty="0"/>
              <a:t>Adapted from </a:t>
            </a:r>
            <a:r>
              <a:rPr lang="en-US" sz="1800" dirty="0"/>
              <a:t>Real Good Grammar, Too </a:t>
            </a:r>
            <a:r>
              <a:rPr lang="en-US" sz="1800" i="0" dirty="0"/>
              <a:t>by Mamie Webb Hixon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04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adjective?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895" y="1288600"/>
            <a:ext cx="8168841" cy="98852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An adjective is a word that describes or modifies a noun or a pronoun.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7919" y="2398228"/>
            <a:ext cx="324598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 </a:t>
            </a:r>
            <a:r>
              <a:rPr lang="en-US" sz="2400" dirty="0" smtClean="0"/>
              <a:t>seems </a:t>
            </a:r>
            <a:r>
              <a:rPr lang="en-US" sz="2400" dirty="0" smtClean="0"/>
              <a:t>strange.</a:t>
            </a:r>
          </a:p>
          <a:p>
            <a:endParaRPr lang="en-US" sz="2400" dirty="0" smtClean="0"/>
          </a:p>
          <a:p>
            <a:endParaRPr lang="en-US" dirty="0" smtClean="0"/>
          </a:p>
          <a:p>
            <a:r>
              <a:rPr lang="en-US" sz="2400" dirty="0" smtClean="0"/>
              <a:t>The response was quick.</a:t>
            </a:r>
          </a:p>
          <a:p>
            <a:endParaRPr lang="en-US" sz="2400" dirty="0" smtClean="0"/>
          </a:p>
          <a:p>
            <a:endParaRPr lang="en-US" dirty="0" smtClean="0"/>
          </a:p>
          <a:p>
            <a:r>
              <a:rPr lang="en-US" sz="2400" dirty="0" smtClean="0"/>
              <a:t>Be </a:t>
            </a:r>
            <a:r>
              <a:rPr lang="en-US" sz="2400" dirty="0" smtClean="0"/>
              <a:t>careful on Friday, the 13th.</a:t>
            </a:r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317060" y="2398228"/>
            <a:ext cx="434567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“Strange” is an adjective that describes the pronoun “he.”</a:t>
            </a:r>
          </a:p>
          <a:p>
            <a:endParaRPr lang="en-US" sz="1600" b="1" dirty="0" smtClean="0"/>
          </a:p>
          <a:p>
            <a:r>
              <a:rPr lang="en-US" sz="2400" b="1" dirty="0" smtClean="0"/>
              <a:t>“Quick” is an adjective that describes the noun “response.”</a:t>
            </a:r>
          </a:p>
          <a:p>
            <a:endParaRPr lang="en-US" sz="1600" b="1" dirty="0" smtClean="0"/>
          </a:p>
          <a:p>
            <a:r>
              <a:rPr lang="en-US" sz="2400" b="1" dirty="0" smtClean="0"/>
              <a:t>“Careful” is an adjective that describes the implied pronoun “you.”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68498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should I use an adjective?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5759" y="1118416"/>
            <a:ext cx="6405114" cy="4792987"/>
          </a:xfrm>
        </p:spPr>
        <p:txBody>
          <a:bodyPr/>
          <a:lstStyle/>
          <a:p>
            <a:pPr marL="8255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en-US" altLang="en-US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Use </a:t>
            </a:r>
            <a:r>
              <a:rPr lang="en-US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adjectives</a:t>
            </a:r>
            <a:r>
              <a:rPr lang="en-US" altLang="en-US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with these verbs:</a:t>
            </a:r>
          </a:p>
          <a:p>
            <a:pPr marL="539750" lvl="1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endParaRPr lang="en-US" altLang="en-US" sz="1600" b="1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539750" lvl="1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en-US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Be-verbs</a:t>
            </a:r>
            <a:endParaRPr lang="en-US" altLang="en-US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539750" lvl="1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en-US" altLang="en-US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r>
              <a:rPr lang="en-US" altLang="en-US" i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     </a:t>
            </a:r>
            <a:r>
              <a:rPr lang="en-US" altLang="en-US" i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are           </a:t>
            </a:r>
            <a:r>
              <a:rPr lang="en-US" altLang="en-US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were  </a:t>
            </a:r>
            <a:r>
              <a:rPr lang="en-US" altLang="en-US" i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 </a:t>
            </a:r>
            <a:r>
              <a:rPr lang="en-US" altLang="en-US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being</a:t>
            </a:r>
          </a:p>
          <a:p>
            <a:pPr marL="539750" lvl="1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en-US" altLang="en-US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r>
              <a:rPr lang="en-US" altLang="en-US" i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am   </a:t>
            </a:r>
            <a:r>
              <a:rPr lang="en-US" altLang="en-US" i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</a:t>
            </a:r>
            <a:r>
              <a:rPr lang="en-US" altLang="en-US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was    </a:t>
            </a:r>
            <a:r>
              <a:rPr lang="en-US" altLang="en-US" i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</a:t>
            </a:r>
            <a:r>
              <a:rPr lang="en-US" altLang="en-US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   </a:t>
            </a:r>
            <a:r>
              <a:rPr lang="en-US" altLang="en-US" i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   </a:t>
            </a:r>
            <a:r>
              <a:rPr lang="en-US" altLang="en-US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been</a:t>
            </a:r>
            <a:endParaRPr lang="en-US" altLang="en-US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539750" lvl="1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endParaRPr lang="en-US" altLang="en-US" sz="1600" b="1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539750" lvl="1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en-US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Sense 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Verbs</a:t>
            </a:r>
          </a:p>
          <a:p>
            <a:pPr marL="539750" lvl="1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en-US" altLang="en-US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r>
              <a:rPr lang="en-US" altLang="en-US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look     feel     taste     smell     sound</a:t>
            </a:r>
            <a:endParaRPr lang="en-US" altLang="en-US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539750" lvl="1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endParaRPr lang="en-US" altLang="en-US" sz="1600" b="1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539750" lvl="1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en-US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Linking 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Verbs</a:t>
            </a:r>
          </a:p>
          <a:p>
            <a:pPr marL="539750" lvl="1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en-US" altLang="en-US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become     remain     appear     seem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1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adverb?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895" y="1015385"/>
            <a:ext cx="8168841" cy="1611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An adverb is a word that </a:t>
            </a:r>
            <a:r>
              <a:rPr lang="en-US" sz="2400" b="1" dirty="0" smtClean="0"/>
              <a:t>describes, modifies, or intensifies </a:t>
            </a:r>
            <a:r>
              <a:rPr lang="en-US" sz="2400" b="1" dirty="0"/>
              <a:t>a verb, an adjective, or another adverb</a:t>
            </a:r>
            <a:r>
              <a:rPr lang="en-US" sz="2400" b="1" dirty="0" smtClean="0"/>
              <a:t>.</a:t>
            </a:r>
            <a:r>
              <a:rPr lang="en-US" altLang="en-US" sz="24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Most </a:t>
            </a:r>
            <a:r>
              <a:rPr lang="en-US" altLang="en-US" sz="24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adverbs are formed with the addition of the –</a:t>
            </a:r>
            <a:r>
              <a:rPr lang="en-US" altLang="en-US" sz="2400" b="1" dirty="0" err="1">
                <a:solidFill>
                  <a:srgbClr val="4B220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ly</a:t>
            </a:r>
            <a:r>
              <a:rPr lang="en-US" altLang="en-US" sz="24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suffix to an existing adjective: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7919" y="2728469"/>
            <a:ext cx="324598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 behaves strangely.</a:t>
            </a:r>
          </a:p>
          <a:p>
            <a:endParaRPr lang="en-US" sz="2400" dirty="0" smtClean="0"/>
          </a:p>
          <a:p>
            <a:endParaRPr lang="en-US" dirty="0" smtClean="0"/>
          </a:p>
          <a:p>
            <a:r>
              <a:rPr lang="en-US" sz="2400" dirty="0" smtClean="0"/>
              <a:t>They responded extremely quickly.</a:t>
            </a:r>
          </a:p>
          <a:p>
            <a:endParaRPr lang="en-US" dirty="0" smtClean="0"/>
          </a:p>
          <a:p>
            <a:r>
              <a:rPr lang="en-US" sz="2400" dirty="0" smtClean="0"/>
              <a:t>Be particularly careful on Friday, the 13th.</a:t>
            </a:r>
            <a:endParaRPr lang="en-US" sz="2400" dirty="0" smtClean="0"/>
          </a:p>
          <a:p>
            <a:endParaRPr lang="en-US" sz="2400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180138" y="2728469"/>
            <a:ext cx="435343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“Strangely” is an adverb that describes the verb “behaves.”</a:t>
            </a:r>
          </a:p>
          <a:p>
            <a:endParaRPr lang="en-US" sz="1600" b="1" dirty="0" smtClean="0"/>
          </a:p>
          <a:p>
            <a:r>
              <a:rPr lang="en-US" sz="2400" b="1" dirty="0" smtClean="0"/>
              <a:t>“Extremely” is an adverb that intensifies the adverb “quickly.”</a:t>
            </a:r>
          </a:p>
          <a:p>
            <a:endParaRPr lang="en-US" sz="1600" b="1" dirty="0" smtClean="0"/>
          </a:p>
          <a:p>
            <a:r>
              <a:rPr lang="en-US" sz="2400" b="1" dirty="0" smtClean="0"/>
              <a:t>“</a:t>
            </a:r>
            <a:r>
              <a:rPr lang="en-US" sz="2400" b="1" dirty="0" smtClean="0"/>
              <a:t>Particularly</a:t>
            </a:r>
            <a:r>
              <a:rPr lang="en-US" sz="2400" b="1" dirty="0" smtClean="0"/>
              <a:t>” </a:t>
            </a:r>
            <a:r>
              <a:rPr lang="en-US" sz="2400" b="1" dirty="0" smtClean="0"/>
              <a:t>is an adverb that describes the </a:t>
            </a:r>
            <a:r>
              <a:rPr lang="en-US" sz="2400" b="1" dirty="0" smtClean="0"/>
              <a:t>adjective “</a:t>
            </a:r>
            <a:r>
              <a:rPr lang="en-US" sz="2400" b="1" dirty="0" smtClean="0"/>
              <a:t>careful</a:t>
            </a:r>
            <a:r>
              <a:rPr lang="en-US" sz="2400" b="1" dirty="0" smtClean="0"/>
              <a:t>.”</a:t>
            </a:r>
            <a:endParaRPr lang="en-US" sz="2400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97897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should I use an </a:t>
            </a:r>
            <a:r>
              <a:rPr lang="en-US" dirty="0" smtClean="0"/>
              <a:t>adverb?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5759" y="1543420"/>
            <a:ext cx="6405114" cy="3659646"/>
          </a:xfrm>
        </p:spPr>
        <p:txBody>
          <a:bodyPr>
            <a:normAutofit/>
          </a:bodyPr>
          <a:lstStyle/>
          <a:p>
            <a:pPr marL="8255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en-US" altLang="en-US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Use </a:t>
            </a:r>
            <a:r>
              <a:rPr lang="en-US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adverbs</a:t>
            </a:r>
            <a:r>
              <a:rPr lang="en-US" altLang="en-US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with these verbs:</a:t>
            </a:r>
          </a:p>
          <a:p>
            <a:pPr marL="539750" lvl="1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endParaRPr lang="en-US" altLang="en-US" sz="1600" b="1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539750" lvl="1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en-US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Action Verbs</a:t>
            </a:r>
            <a:endParaRPr lang="en-US" altLang="en-US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539750" lvl="1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en-US" altLang="en-US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r>
              <a:rPr lang="en-US" altLang="en-US" i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swing                 swat               swear           </a:t>
            </a:r>
            <a:r>
              <a:rPr lang="en-US" altLang="en-US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r>
              <a:rPr lang="en-US" altLang="en-US" i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blink                   blast              beware</a:t>
            </a:r>
            <a:endParaRPr lang="en-US" altLang="en-US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539750" lvl="1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endParaRPr lang="en-US" altLang="en-US" sz="1600" b="1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539750" lvl="1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en-US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Sense </a:t>
            </a:r>
            <a:r>
              <a:rPr lang="en-US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Verbs Used as Action Verbs</a:t>
            </a:r>
            <a:endParaRPr lang="en-US" altLang="en-US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539750" lvl="1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en-US" altLang="en-US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r>
              <a:rPr lang="en-US" altLang="en-US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look     feel     taste     smell     sound</a:t>
            </a:r>
            <a:endParaRPr lang="en-US" altLang="en-US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539750" lvl="1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endParaRPr lang="en-US" altLang="en-US" sz="1600" b="1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539750" lvl="1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endParaRPr lang="en-US" altLang="en-US" i="1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1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seems simple enough.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993" y="1002506"/>
            <a:ext cx="7954646" cy="4857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Knowing the difference between adjectives and adverbs seems fairly simple when you know what the word is intended to modify, but be careful; a sense verb might signal either an adjective or an adverb. 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457200" lvl="1" indent="0">
              <a:buNone/>
            </a:pPr>
            <a:r>
              <a:rPr lang="en-US" dirty="0" smtClean="0"/>
              <a:t>Greg looked sympathetic.                      </a:t>
            </a:r>
          </a:p>
          <a:p>
            <a:pPr marL="457200" lvl="1" indent="0">
              <a:buNone/>
            </a:pPr>
            <a:r>
              <a:rPr lang="en-US" dirty="0" smtClean="0"/>
              <a:t>Greg looked sympathetically at the mourners.</a:t>
            </a:r>
          </a:p>
          <a:p>
            <a:pPr marL="457200" lvl="1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400" b="1" dirty="0" smtClean="0"/>
              <a:t>In the first sentence, “sympathetic” is describing the noun “Greg,” so it’s an adjective. In the second example, “sympathetically” is describing the verb “looked,” so we added –</a:t>
            </a:r>
            <a:r>
              <a:rPr lang="en-US" sz="2400" b="1" dirty="0" err="1" smtClean="0"/>
              <a:t>ly</a:t>
            </a:r>
            <a:r>
              <a:rPr lang="en-US" sz="2400" b="1" dirty="0" smtClean="0"/>
              <a:t> to “sympathetic” make it an adverb.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55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96" y="306063"/>
            <a:ext cx="8168840" cy="460449"/>
          </a:xfrm>
        </p:spPr>
        <p:txBody>
          <a:bodyPr/>
          <a:lstStyle/>
          <a:p>
            <a:r>
              <a:rPr lang="en-US" sz="3600" dirty="0" smtClean="0"/>
              <a:t>Wait! Sense verbs are on both lists?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896" y="1000419"/>
            <a:ext cx="7954646" cy="787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 side-by-side comparison will help clarify when sense verbs require adjectives and when they require adverbs.</a:t>
            </a:r>
            <a:endParaRPr lang="en-US" sz="20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6300" y="1788077"/>
            <a:ext cx="3936436" cy="4829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1800" b="1" dirty="0" smtClean="0"/>
              <a:t>Use an Adverb to Modify a verb:</a:t>
            </a:r>
          </a:p>
          <a:p>
            <a:pPr marL="0" indent="0">
              <a:buFont typeface="Arial"/>
              <a:buNone/>
            </a:pPr>
            <a:r>
              <a:rPr lang="en-US" sz="1800" dirty="0" smtClean="0"/>
              <a:t>She </a:t>
            </a:r>
            <a:r>
              <a:rPr lang="en-US" sz="1800" u="sng" dirty="0" smtClean="0"/>
              <a:t>looked</a:t>
            </a:r>
            <a:r>
              <a:rPr lang="en-US" sz="1800" dirty="0" smtClean="0"/>
              <a:t> </a:t>
            </a:r>
            <a:r>
              <a:rPr lang="en-US" sz="1800" u="sng" dirty="0" smtClean="0"/>
              <a:t>coldly</a:t>
            </a:r>
            <a:r>
              <a:rPr lang="en-US" sz="1800" dirty="0" smtClean="0"/>
              <a:t> at the heckler.</a:t>
            </a:r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r>
              <a:rPr lang="en-US" sz="1800" dirty="0" smtClean="0"/>
              <a:t>I </a:t>
            </a:r>
            <a:r>
              <a:rPr lang="en-US" sz="1800" u="sng" dirty="0" smtClean="0"/>
              <a:t>felt</a:t>
            </a:r>
            <a:r>
              <a:rPr lang="en-US" sz="1800" dirty="0" smtClean="0"/>
              <a:t> </a:t>
            </a:r>
            <a:r>
              <a:rPr lang="en-US" sz="1800" u="sng" dirty="0" smtClean="0"/>
              <a:t>carefully</a:t>
            </a:r>
            <a:r>
              <a:rPr lang="en-US" sz="1800" dirty="0" smtClean="0"/>
              <a:t> for the switch.</a:t>
            </a:r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r>
              <a:rPr lang="en-US" sz="1800" dirty="0" smtClean="0"/>
              <a:t>I will </a:t>
            </a:r>
            <a:r>
              <a:rPr lang="en-US" sz="1800" u="sng" dirty="0" smtClean="0"/>
              <a:t>gladly</a:t>
            </a:r>
            <a:r>
              <a:rPr lang="en-US" sz="1800" dirty="0" smtClean="0"/>
              <a:t> </a:t>
            </a:r>
            <a:r>
              <a:rPr lang="en-US" sz="1800" u="sng" dirty="0" smtClean="0"/>
              <a:t>taste</a:t>
            </a:r>
            <a:r>
              <a:rPr lang="en-US" sz="1800" dirty="0" smtClean="0"/>
              <a:t> your homemade ice cream.</a:t>
            </a:r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r>
              <a:rPr lang="en-US" sz="1800" dirty="0" smtClean="0"/>
              <a:t>My dog </a:t>
            </a:r>
            <a:r>
              <a:rPr lang="en-US" sz="1800" u="sng" dirty="0" smtClean="0"/>
              <a:t>enthusiastically</a:t>
            </a:r>
            <a:r>
              <a:rPr lang="en-US" sz="1800" dirty="0" smtClean="0"/>
              <a:t> </a:t>
            </a:r>
            <a:r>
              <a:rPr lang="en-US" sz="1800" u="sng" dirty="0" smtClean="0"/>
              <a:t>smells</a:t>
            </a:r>
            <a:r>
              <a:rPr lang="en-US" sz="1800" dirty="0" smtClean="0"/>
              <a:t> everything he finds in the park. </a:t>
            </a:r>
          </a:p>
          <a:p>
            <a:pPr marL="0" indent="0">
              <a:buFont typeface="Arial"/>
              <a:buNone/>
            </a:pPr>
            <a:endParaRPr lang="en-US" sz="800" dirty="0"/>
          </a:p>
          <a:p>
            <a:pPr marL="0" indent="0">
              <a:buFont typeface="Arial"/>
              <a:buNone/>
            </a:pPr>
            <a:r>
              <a:rPr lang="en-US" sz="1800" dirty="0" smtClean="0"/>
              <a:t>The alarm </a:t>
            </a:r>
            <a:r>
              <a:rPr lang="en-US" sz="1800" u="sng" dirty="0" smtClean="0"/>
              <a:t>sounded</a:t>
            </a:r>
            <a:r>
              <a:rPr lang="en-US" sz="1800" dirty="0" smtClean="0"/>
              <a:t> </a:t>
            </a:r>
            <a:r>
              <a:rPr lang="en-US" sz="1800" u="sng" dirty="0" smtClean="0"/>
              <a:t>loudly</a:t>
            </a:r>
            <a:r>
              <a:rPr lang="en-US" sz="1800" dirty="0" smtClean="0"/>
              <a:t> to warn us to leave the building.</a:t>
            </a:r>
          </a:p>
          <a:p>
            <a:pPr marL="0" indent="0">
              <a:buFont typeface="Arial"/>
              <a:buNone/>
            </a:pPr>
            <a:endParaRPr lang="en-US" sz="1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3896" y="1813834"/>
            <a:ext cx="4047601" cy="4085873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800" b="1" dirty="0" smtClean="0"/>
              <a:t>Use an Adjective to Modify a Noun: </a:t>
            </a:r>
          </a:p>
          <a:p>
            <a:pPr marL="0" indent="0" algn="ctr">
              <a:buNone/>
            </a:pPr>
            <a:endParaRPr lang="en-US" sz="200" u="sng" dirty="0" smtClean="0"/>
          </a:p>
          <a:p>
            <a:pPr marL="0" indent="0">
              <a:buNone/>
            </a:pPr>
            <a:r>
              <a:rPr lang="en-US" sz="3800" u="sng" dirty="0" smtClean="0"/>
              <a:t>She</a:t>
            </a:r>
            <a:r>
              <a:rPr lang="en-US" sz="3800" dirty="0" smtClean="0"/>
              <a:t> looked </a:t>
            </a:r>
            <a:r>
              <a:rPr lang="en-US" sz="3800" u="sng" dirty="0" smtClean="0"/>
              <a:t>cold</a:t>
            </a:r>
            <a:r>
              <a:rPr lang="en-US" sz="3800" dirty="0" smtClean="0"/>
              <a:t>. </a:t>
            </a:r>
          </a:p>
          <a:p>
            <a:pPr marL="0" indent="0">
              <a:buFont typeface="Arial"/>
              <a:buNone/>
            </a:pPr>
            <a:endParaRPr lang="en-US" sz="2900" dirty="0"/>
          </a:p>
          <a:p>
            <a:pPr marL="0" indent="0">
              <a:buFont typeface="Arial"/>
              <a:buNone/>
            </a:pPr>
            <a:r>
              <a:rPr lang="en-US" sz="3800" u="sng" dirty="0" smtClean="0"/>
              <a:t>I</a:t>
            </a:r>
            <a:r>
              <a:rPr lang="en-US" sz="3800" dirty="0" smtClean="0"/>
              <a:t> felt </a:t>
            </a:r>
            <a:r>
              <a:rPr lang="en-US" sz="3800" u="sng" dirty="0" smtClean="0"/>
              <a:t>sick</a:t>
            </a:r>
            <a:r>
              <a:rPr lang="en-US" sz="3800" dirty="0" smtClean="0"/>
              <a:t>.</a:t>
            </a:r>
          </a:p>
          <a:p>
            <a:pPr marL="0" indent="0">
              <a:buFont typeface="Arial"/>
              <a:buNone/>
            </a:pPr>
            <a:endParaRPr lang="en-US" sz="3800" dirty="0"/>
          </a:p>
          <a:p>
            <a:pPr marL="0" indent="0">
              <a:buFont typeface="Arial"/>
              <a:buNone/>
            </a:pPr>
            <a:r>
              <a:rPr lang="en-US" sz="3800" dirty="0" smtClean="0"/>
              <a:t>Your homemade </a:t>
            </a:r>
            <a:r>
              <a:rPr lang="en-US" sz="3800" u="sng" dirty="0" smtClean="0"/>
              <a:t>ice cream</a:t>
            </a:r>
            <a:r>
              <a:rPr lang="en-US" sz="3800" dirty="0" smtClean="0"/>
              <a:t> tastes </a:t>
            </a:r>
            <a:r>
              <a:rPr lang="en-US" sz="3800" u="sng" dirty="0" smtClean="0"/>
              <a:t>delicious</a:t>
            </a:r>
            <a:r>
              <a:rPr lang="en-US" sz="3800" dirty="0" smtClean="0"/>
              <a:t>. </a:t>
            </a:r>
          </a:p>
          <a:p>
            <a:pPr marL="0" indent="0">
              <a:buFont typeface="Arial"/>
              <a:buNone/>
            </a:pPr>
            <a:endParaRPr lang="en-US" sz="4200" dirty="0"/>
          </a:p>
          <a:p>
            <a:pPr marL="0" indent="0">
              <a:buFont typeface="Arial"/>
              <a:buNone/>
            </a:pPr>
            <a:r>
              <a:rPr lang="en-US" sz="3800" dirty="0" smtClean="0"/>
              <a:t>Her </a:t>
            </a:r>
            <a:r>
              <a:rPr lang="en-US" sz="3800" u="sng" dirty="0" smtClean="0"/>
              <a:t>perfume</a:t>
            </a:r>
            <a:r>
              <a:rPr lang="en-US" sz="3800" dirty="0" smtClean="0"/>
              <a:t> smelled </a:t>
            </a:r>
            <a:r>
              <a:rPr lang="en-US" sz="3800" u="sng" dirty="0" smtClean="0"/>
              <a:t>floral</a:t>
            </a:r>
            <a:r>
              <a:rPr lang="en-US" sz="3800" dirty="0" smtClean="0"/>
              <a:t>. </a:t>
            </a:r>
          </a:p>
          <a:p>
            <a:pPr marL="0" indent="0">
              <a:buFont typeface="Arial"/>
              <a:buNone/>
            </a:pPr>
            <a:endParaRPr lang="en-US" sz="6700" dirty="0"/>
          </a:p>
          <a:p>
            <a:pPr marL="0" indent="0">
              <a:buFont typeface="Arial"/>
              <a:buNone/>
            </a:pPr>
            <a:r>
              <a:rPr lang="en-US" sz="3800" dirty="0" smtClean="0"/>
              <a:t>That country </a:t>
            </a:r>
            <a:r>
              <a:rPr lang="en-US" sz="3800" u="sng" dirty="0" smtClean="0"/>
              <a:t>song</a:t>
            </a:r>
            <a:r>
              <a:rPr lang="en-US" sz="3800" dirty="0" smtClean="0"/>
              <a:t> sounded </a:t>
            </a:r>
            <a:r>
              <a:rPr lang="en-US" sz="3800" u="sng" dirty="0" smtClean="0"/>
              <a:t>depressing</a:t>
            </a:r>
            <a:r>
              <a:rPr lang="en-US" sz="3800" dirty="0" smtClean="0"/>
              <a:t>.</a:t>
            </a:r>
          </a:p>
          <a:p>
            <a:pPr marL="0" indent="0">
              <a:buFont typeface="Arial"/>
              <a:buNone/>
            </a:pPr>
            <a:endParaRPr lang="en-US" dirty="0"/>
          </a:p>
          <a:p>
            <a:pPr marL="0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1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95" y="289855"/>
            <a:ext cx="8168840" cy="460449"/>
          </a:xfrm>
        </p:spPr>
        <p:txBody>
          <a:bodyPr/>
          <a:lstStyle/>
          <a:p>
            <a:r>
              <a:rPr lang="en-US" dirty="0" smtClean="0"/>
              <a:t>What should I watch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6689" y="1324375"/>
            <a:ext cx="6843252" cy="4264438"/>
          </a:xfrm>
        </p:spPr>
        <p:txBody>
          <a:bodyPr>
            <a:normAutofit lnSpcReduction="10000"/>
          </a:bodyPr>
          <a:lstStyle/>
          <a:p>
            <a:pPr marL="82550" lvl="0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  <a:defRPr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20" charset="-128"/>
                <a:cs typeface="Arial" panose="020B0604020202020204" pitchFamily="34" charset="0"/>
              </a:rPr>
              <a:t>People often confuse the meanings of </a:t>
            </a: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20" charset="-128"/>
                <a:cs typeface="Arial" panose="020B0604020202020204" pitchFamily="34" charset="0"/>
              </a:rPr>
              <a:t>“real” 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20" charset="-128"/>
                <a:cs typeface="Arial" panose="020B0604020202020204" pitchFamily="34" charset="0"/>
              </a:rPr>
              <a:t>and </a:t>
            </a: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20" charset="-128"/>
                <a:cs typeface="Arial" panose="020B0604020202020204" pitchFamily="34" charset="0"/>
              </a:rPr>
              <a:t>“really</a:t>
            </a:r>
            <a:r>
              <a:rPr lang="en-US" sz="2400" b="1" i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20" charset="-128"/>
                <a:cs typeface="Arial" panose="020B0604020202020204" pitchFamily="34" charset="0"/>
              </a:rPr>
              <a:t>.”</a:t>
            </a:r>
            <a:endParaRPr lang="en-US" sz="2400" b="1" i="1" dirty="0">
              <a:solidFill>
                <a:prstClr val="black"/>
              </a:solidFill>
              <a:latin typeface="Arial" panose="020B0604020202020204" pitchFamily="34" charset="0"/>
              <a:ea typeface="ＭＳ Ｐゴシック" pitchFamily="20" charset="-128"/>
              <a:cs typeface="Arial" panose="020B0604020202020204" pitchFamily="34" charset="0"/>
            </a:endParaRPr>
          </a:p>
          <a:p>
            <a:pPr marL="82550" lvl="0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  <a:defRPr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ea typeface="ＭＳ Ｐゴシック" pitchFamily="20" charset="-128"/>
              <a:cs typeface="Arial" panose="020B0604020202020204" pitchFamily="34" charset="0"/>
            </a:endParaRPr>
          </a:p>
          <a:p>
            <a:pPr marL="539750" lvl="1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  <a:defRPr/>
            </a:pPr>
            <a:r>
              <a:rPr lang="en-US" i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20" charset="-128"/>
                <a:cs typeface="Arial" panose="020B0604020202020204" pitchFamily="34" charset="0"/>
              </a:rPr>
              <a:t>The 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20" charset="-128"/>
                <a:cs typeface="Arial" panose="020B0604020202020204" pitchFamily="34" charset="0"/>
              </a:rPr>
              <a:t>admiral has </a:t>
            </a:r>
            <a:r>
              <a:rPr lang="en-US" i="1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20" charset="-128"/>
                <a:cs typeface="Arial" panose="020B0604020202020204" pitchFamily="34" charset="0"/>
              </a:rPr>
              <a:t>real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20" charset="-128"/>
                <a:cs typeface="Arial" panose="020B0604020202020204" pitchFamily="34" charset="0"/>
              </a:rPr>
              <a:t> charm (genuine charm</a:t>
            </a:r>
            <a:r>
              <a:rPr lang="en-US" i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20" charset="-128"/>
                <a:cs typeface="Arial" panose="020B0604020202020204" pitchFamily="34" charset="0"/>
              </a:rPr>
              <a:t>).</a:t>
            </a:r>
            <a:r>
              <a:rPr lang="en-US" b="1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20" charset="-128"/>
                <a:cs typeface="Arial" panose="020B0604020202020204" pitchFamily="34" charset="0"/>
              </a:rPr>
              <a:t> </a:t>
            </a:r>
            <a:endParaRPr lang="en-US" b="1" i="1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itchFamily="20" charset="-128"/>
              <a:cs typeface="Arial" panose="020B0604020202020204" pitchFamily="34" charset="0"/>
            </a:endParaRPr>
          </a:p>
          <a:p>
            <a:pPr marL="539750" lvl="1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  <a:defRPr/>
            </a:pPr>
            <a:endParaRPr lang="en-US" b="1" i="1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itchFamily="20" charset="-128"/>
              <a:cs typeface="Arial" panose="020B0604020202020204" pitchFamily="34" charset="0"/>
            </a:endParaRPr>
          </a:p>
          <a:p>
            <a:pPr marL="82550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  <a:defRPr/>
            </a:pPr>
            <a:r>
              <a:rPr lang="en-US" sz="2400" b="1" i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20" charset="-128"/>
                <a:cs typeface="Arial" panose="020B0604020202020204" pitchFamily="34" charset="0"/>
              </a:rPr>
              <a:t>Real</a:t>
            </a: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20" charset="-128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20" charset="-128"/>
                <a:cs typeface="Arial" panose="020B0604020202020204" pitchFamily="34" charset="0"/>
              </a:rPr>
              <a:t>is an adjective meaning "genuine."  </a:t>
            </a:r>
          </a:p>
          <a:p>
            <a:pPr marL="539750" lvl="1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  <a:defRPr/>
            </a:pPr>
            <a:endParaRPr lang="en-US" i="1" dirty="0">
              <a:solidFill>
                <a:prstClr val="black"/>
              </a:solidFill>
              <a:latin typeface="Arial" panose="020B0604020202020204" pitchFamily="34" charset="0"/>
              <a:ea typeface="ＭＳ Ｐゴシック" pitchFamily="20" charset="-128"/>
              <a:cs typeface="Arial" panose="020B0604020202020204" pitchFamily="34" charset="0"/>
            </a:endParaRPr>
          </a:p>
          <a:p>
            <a:pPr marL="539750" lvl="1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  <a:defRPr/>
            </a:pP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20" charset="-128"/>
                <a:cs typeface="Arial" panose="020B0604020202020204" pitchFamily="34" charset="0"/>
              </a:rPr>
              <a:t>He is </a:t>
            </a:r>
            <a:r>
              <a:rPr lang="en-US" i="1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20" charset="-128"/>
                <a:cs typeface="Arial" panose="020B0604020202020204" pitchFamily="34" charset="0"/>
              </a:rPr>
              <a:t>really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20" charset="-128"/>
                <a:cs typeface="Arial" panose="020B0604020202020204" pitchFamily="34" charset="0"/>
              </a:rPr>
              <a:t> charismatic (very charismatic</a:t>
            </a:r>
            <a:r>
              <a:rPr lang="en-US" i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20" charset="-128"/>
                <a:cs typeface="Arial" panose="020B0604020202020204" pitchFamily="34" charset="0"/>
              </a:rPr>
              <a:t>).</a:t>
            </a:r>
            <a:r>
              <a:rPr lang="en-US" b="1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20" charset="-128"/>
                <a:cs typeface="Arial" panose="020B0604020202020204" pitchFamily="34" charset="0"/>
              </a:rPr>
              <a:t> </a:t>
            </a:r>
            <a:endParaRPr lang="en-US" b="1" i="1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itchFamily="20" charset="-128"/>
              <a:cs typeface="Arial" panose="020B0604020202020204" pitchFamily="34" charset="0"/>
            </a:endParaRPr>
          </a:p>
          <a:p>
            <a:pPr marL="539750" lvl="1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  <a:defRPr/>
            </a:pPr>
            <a:endParaRPr lang="en-US" b="1" i="1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itchFamily="20" charset="-128"/>
              <a:cs typeface="Arial" panose="020B0604020202020204" pitchFamily="34" charset="0"/>
            </a:endParaRPr>
          </a:p>
          <a:p>
            <a:pPr marL="82550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  <a:defRPr/>
            </a:pPr>
            <a:r>
              <a:rPr lang="en-US" sz="2400" b="1" i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20" charset="-128"/>
                <a:cs typeface="Arial" panose="020B0604020202020204" pitchFamily="34" charset="0"/>
              </a:rPr>
              <a:t>Really</a:t>
            </a: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20" charset="-128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20" charset="-128"/>
                <a:cs typeface="Arial" panose="020B0604020202020204" pitchFamily="34" charset="0"/>
              </a:rPr>
              <a:t>is an adverb meaning “very.”</a:t>
            </a:r>
          </a:p>
          <a:p>
            <a:pPr marL="539750" lvl="1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  <a:defRPr/>
            </a:pPr>
            <a:endParaRPr lang="en-US" sz="2800" i="1" dirty="0">
              <a:solidFill>
                <a:prstClr val="black"/>
              </a:solidFill>
              <a:latin typeface="Arial" panose="020B0604020202020204" pitchFamily="34" charset="0"/>
              <a:ea typeface="ＭＳ Ｐゴシック" pitchFamily="20" charset="-128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56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707" y="1200016"/>
            <a:ext cx="7933215" cy="4469264"/>
          </a:xfrm>
        </p:spPr>
        <p:txBody>
          <a:bodyPr>
            <a:normAutofit/>
          </a:bodyPr>
          <a:lstStyle/>
          <a:p>
            <a:pPr marL="82550" lvl="0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People often confuse the meanings of </a:t>
            </a:r>
            <a:r>
              <a:rPr lang="en-US" altLang="en-US" sz="2400" b="1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sure</a:t>
            </a:r>
            <a:r>
              <a:rPr lang="en-US" altLang="en-US" sz="24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</a:t>
            </a:r>
            <a:r>
              <a:rPr lang="en-US" altLang="en-US" sz="2400" b="1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surely</a:t>
            </a:r>
            <a:r>
              <a:rPr lang="en-US" altLang="en-US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pPr marL="82550" lvl="0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endParaRPr lang="en-US" altLang="en-US" sz="2400" b="1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539750" lvl="1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en-US" altLang="en-US" i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 </a:t>
            </a:r>
            <a:r>
              <a:rPr lang="en-US" altLang="en-US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am </a:t>
            </a:r>
            <a:r>
              <a:rPr lang="en-US" altLang="en-US" i="1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sure</a:t>
            </a:r>
            <a:r>
              <a:rPr lang="en-US" altLang="en-US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the food will taste good (I am certain</a:t>
            </a:r>
            <a:r>
              <a:rPr lang="en-US" altLang="en-US" i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).</a:t>
            </a:r>
          </a:p>
          <a:p>
            <a:pPr marL="539750" lvl="1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endParaRPr lang="en-US" altLang="en-US" b="1" i="1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82550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en-US" altLang="en-US" sz="2400" b="1" i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Sure </a:t>
            </a:r>
            <a:r>
              <a:rPr lang="en-US" altLang="en-US" sz="24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 an adjective meaning “certain.”</a:t>
            </a:r>
          </a:p>
          <a:p>
            <a:pPr marL="539750" lvl="1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endParaRPr lang="en-US" altLang="en-US" i="1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539750" lvl="1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en-US" altLang="en-US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food </a:t>
            </a:r>
            <a:r>
              <a:rPr lang="en-US" altLang="en-US" i="1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surely</a:t>
            </a:r>
            <a:r>
              <a:rPr lang="en-US" altLang="en-US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smells good (certainly smells good</a:t>
            </a:r>
            <a:r>
              <a:rPr lang="en-US" altLang="en-US" i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).</a:t>
            </a:r>
            <a:r>
              <a:rPr lang="en-US" altLang="en-US" b="1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endParaRPr lang="en-US" altLang="en-US" b="1" i="1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539750" lvl="1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endParaRPr lang="en-US" altLang="en-US" b="1" i="1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82550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en-US" altLang="en-US" sz="2400" b="1" i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Surely</a:t>
            </a:r>
            <a:r>
              <a:rPr lang="en-US" altLang="en-US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24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 an adverb meaning “certainly.”</a:t>
            </a:r>
          </a:p>
          <a:p>
            <a:pPr marL="539750" lvl="1" indent="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endParaRPr lang="en-US" altLang="en-US" sz="2800" i="1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3895" y="344700"/>
            <a:ext cx="8168840" cy="460449"/>
          </a:xfrm>
        </p:spPr>
        <p:txBody>
          <a:bodyPr/>
          <a:lstStyle/>
          <a:p>
            <a:r>
              <a:rPr lang="en-US" dirty="0" smtClean="0"/>
              <a:t>What else should I watch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692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</TotalTime>
  <Words>548</Words>
  <Application>Microsoft Office PowerPoint</Application>
  <PresentationFormat>On-screen Show (4:3)</PresentationFormat>
  <Paragraphs>104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Office Theme</vt:lpstr>
      <vt:lpstr>Custom Design</vt:lpstr>
      <vt:lpstr>1_Custom Design</vt:lpstr>
      <vt:lpstr>Adjectives and Adverbs</vt:lpstr>
      <vt:lpstr>What is an adjective?</vt:lpstr>
      <vt:lpstr>When should I use an adjective?</vt:lpstr>
      <vt:lpstr>What is an adverb?</vt:lpstr>
      <vt:lpstr>When should I use an adverb?</vt:lpstr>
      <vt:lpstr>That seems simple enough.</vt:lpstr>
      <vt:lpstr>Wait! Sense verbs are on both lists?</vt:lpstr>
      <vt:lpstr>What should I watch for?</vt:lpstr>
      <vt:lpstr>What else should I watch for?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Rustian Phelps</cp:lastModifiedBy>
  <cp:revision>21</cp:revision>
  <dcterms:created xsi:type="dcterms:W3CDTF">2016-08-03T17:54:22Z</dcterms:created>
  <dcterms:modified xsi:type="dcterms:W3CDTF">2019-07-31T16:47:54Z</dcterms:modified>
</cp:coreProperties>
</file>