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C562-C07C-4B45-B02B-8B15EBDD41FE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76B1BB-47D2-4E2B-BA8B-450F62FC34C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C562-C07C-4B45-B02B-8B15EBDD41FE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B1BB-47D2-4E2B-BA8B-450F62FC3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C562-C07C-4B45-B02B-8B15EBDD41FE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B1BB-47D2-4E2B-BA8B-450F62FC3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8EC562-C07C-4B45-B02B-8B15EBDD41FE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876B1BB-47D2-4E2B-BA8B-450F62FC34C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C562-C07C-4B45-B02B-8B15EBDD41FE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B1BB-47D2-4E2B-BA8B-450F62FC34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C562-C07C-4B45-B02B-8B15EBDD41FE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B1BB-47D2-4E2B-BA8B-450F62FC34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B1BB-47D2-4E2B-BA8B-450F62FC34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C562-C07C-4B45-B02B-8B15EBDD41FE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C562-C07C-4B45-B02B-8B15EBDD41FE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B1BB-47D2-4E2B-BA8B-450F62FC34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C562-C07C-4B45-B02B-8B15EBDD41FE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B1BB-47D2-4E2B-BA8B-450F62FC3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8EC562-C07C-4B45-B02B-8B15EBDD41FE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876B1BB-47D2-4E2B-BA8B-450F62FC34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C562-C07C-4B45-B02B-8B15EBDD41FE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76B1BB-47D2-4E2B-BA8B-450F62FC34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8EC562-C07C-4B45-B02B-8B15EBDD41FE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876B1BB-47D2-4E2B-BA8B-450F62FC34C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the UWF Writing Lab’s 101 Grammar Mini-Lesson Series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Mini-Lesson #98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 smtClean="0">
                <a:solidFill>
                  <a:schemeClr val="accent4"/>
                </a:solidFill>
              </a:rPr>
              <a:t>Verb Forms</a:t>
            </a:r>
            <a:endParaRPr lang="en-US" sz="72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The principle parts of a verb are its </a:t>
            </a:r>
            <a:r>
              <a:rPr lang="en-US" b="1" dirty="0" smtClean="0"/>
              <a:t>base/infinitive</a:t>
            </a:r>
            <a:r>
              <a:rPr lang="en-US" dirty="0" smtClean="0"/>
              <a:t> (</a:t>
            </a:r>
            <a:r>
              <a:rPr lang="en-US" u="sng" dirty="0" smtClean="0"/>
              <a:t>eat</a:t>
            </a:r>
            <a:r>
              <a:rPr lang="en-US" dirty="0" smtClean="0"/>
              <a:t>, </a:t>
            </a:r>
            <a:r>
              <a:rPr lang="en-US" u="sng" dirty="0" smtClean="0"/>
              <a:t>talk</a:t>
            </a:r>
            <a:r>
              <a:rPr lang="en-US" dirty="0" smtClean="0"/>
              <a:t>) used for the present tense with auxiliaries like </a:t>
            </a:r>
            <a:r>
              <a:rPr lang="en-US" u="sng" dirty="0" smtClean="0"/>
              <a:t>can</a:t>
            </a:r>
            <a:r>
              <a:rPr lang="en-US" dirty="0" smtClean="0"/>
              <a:t>, </a:t>
            </a:r>
            <a:r>
              <a:rPr lang="en-US" u="sng" dirty="0" smtClean="0"/>
              <a:t>should</a:t>
            </a:r>
            <a:r>
              <a:rPr lang="en-US" dirty="0" smtClean="0"/>
              <a:t>, </a:t>
            </a:r>
            <a:r>
              <a:rPr lang="en-US" u="sng" dirty="0" smtClean="0"/>
              <a:t>will</a:t>
            </a:r>
            <a:r>
              <a:rPr lang="en-US" dirty="0" smtClean="0"/>
              <a:t>, and </a:t>
            </a:r>
            <a:r>
              <a:rPr lang="en-US" u="sng" dirty="0" smtClean="0"/>
              <a:t>does</a:t>
            </a:r>
            <a:r>
              <a:rPr lang="en-US" dirty="0" smtClean="0"/>
              <a:t>.</a:t>
            </a:r>
            <a:endParaRPr lang="en-US" u="sng" dirty="0" smtClean="0"/>
          </a:p>
          <a:p>
            <a:r>
              <a:rPr lang="en-US" dirty="0" smtClean="0"/>
              <a:t> Its </a:t>
            </a:r>
            <a:r>
              <a:rPr lang="en-US" dirty="0" smtClean="0"/>
              <a:t>past form (</a:t>
            </a:r>
            <a:r>
              <a:rPr lang="en-US" u="sng" dirty="0" smtClean="0"/>
              <a:t>ate</a:t>
            </a:r>
            <a:r>
              <a:rPr lang="en-US" dirty="0" smtClean="0"/>
              <a:t>, </a:t>
            </a:r>
            <a:r>
              <a:rPr lang="en-US" u="sng" dirty="0" smtClean="0"/>
              <a:t>talked</a:t>
            </a:r>
            <a:r>
              <a:rPr lang="en-US" dirty="0" smtClean="0"/>
              <a:t>) and its </a:t>
            </a:r>
            <a:r>
              <a:rPr lang="en-US" b="1" dirty="0" smtClean="0"/>
              <a:t>past</a:t>
            </a:r>
            <a:r>
              <a:rPr lang="en-US" dirty="0" smtClean="0"/>
              <a:t> </a:t>
            </a:r>
            <a:r>
              <a:rPr lang="en-US" b="1" dirty="0" smtClean="0"/>
              <a:t>participle</a:t>
            </a:r>
            <a:r>
              <a:rPr lang="en-US" dirty="0" smtClean="0"/>
              <a:t> form (</a:t>
            </a:r>
            <a:r>
              <a:rPr lang="en-US" u="sng" dirty="0" smtClean="0"/>
              <a:t>eaten</a:t>
            </a:r>
            <a:r>
              <a:rPr lang="en-US" dirty="0" smtClean="0"/>
              <a:t>, </a:t>
            </a:r>
            <a:r>
              <a:rPr lang="en-US" u="sng" dirty="0" smtClean="0"/>
              <a:t>talked</a:t>
            </a:r>
            <a:r>
              <a:rPr lang="en-US" dirty="0" smtClean="0"/>
              <a:t>), used with has, had, or have for perfect tenses with forms of be (is, am, are, was, were, etc.) in passive constructions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Regular verbs like talk to form their past and past participle forms the “regular” way by simply adding –d or –</a:t>
            </a:r>
            <a:r>
              <a:rPr lang="en-US" dirty="0" err="1" smtClean="0"/>
              <a:t>ed</a:t>
            </a:r>
            <a:r>
              <a:rPr lang="en-US" dirty="0" smtClean="0"/>
              <a:t> to their base.</a:t>
            </a:r>
          </a:p>
          <a:p>
            <a:r>
              <a:rPr lang="en-US" dirty="0" smtClean="0"/>
              <a:t>Irregular verbs like eat and the ones on the next slide form their past and past participle forms in “irregular” and unpredictable ways.</a:t>
            </a:r>
          </a:p>
          <a:p>
            <a:r>
              <a:rPr lang="en-US" dirty="0" smtClean="0"/>
              <a:t>The past participle form of both “regular” and “irregular” verbs must always be used with an auxiliary/helping verb.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219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5"/>
                </a:solidFill>
              </a:rPr>
              <a:t>Examples:</a:t>
            </a:r>
            <a:endParaRPr lang="en-US" sz="5400" dirty="0">
              <a:solidFill>
                <a:schemeClr val="accent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3048000" cy="3657600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/>
              <a:t>Present/ Infinitive</a:t>
            </a:r>
          </a:p>
          <a:p>
            <a:pPr algn="ctr">
              <a:buNone/>
            </a:pPr>
            <a:r>
              <a:rPr lang="en-US" dirty="0" smtClean="0"/>
              <a:t>Go</a:t>
            </a:r>
          </a:p>
          <a:p>
            <a:pPr algn="ctr">
              <a:buNone/>
            </a:pPr>
            <a:r>
              <a:rPr lang="en-US" dirty="0" smtClean="0"/>
              <a:t>Do</a:t>
            </a:r>
          </a:p>
          <a:p>
            <a:pPr algn="ctr">
              <a:buNone/>
            </a:pPr>
            <a:r>
              <a:rPr lang="en-US" dirty="0" smtClean="0"/>
              <a:t>See</a:t>
            </a:r>
          </a:p>
          <a:p>
            <a:pPr algn="ctr">
              <a:buNone/>
            </a:pPr>
            <a:r>
              <a:rPr lang="en-US" dirty="0" smtClean="0"/>
              <a:t>Write</a:t>
            </a:r>
          </a:p>
          <a:p>
            <a:pPr algn="ctr">
              <a:buNone/>
            </a:pPr>
            <a:r>
              <a:rPr lang="en-US" dirty="0" smtClean="0"/>
              <a:t>begin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352800" y="2133600"/>
            <a:ext cx="2895600" cy="3657600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/>
              <a:t>Past Tense</a:t>
            </a:r>
          </a:p>
          <a:p>
            <a:pPr algn="ctr">
              <a:buNone/>
            </a:pPr>
            <a:r>
              <a:rPr lang="en-US" dirty="0" smtClean="0"/>
              <a:t>Went</a:t>
            </a:r>
          </a:p>
          <a:p>
            <a:pPr algn="ctr">
              <a:buNone/>
            </a:pPr>
            <a:r>
              <a:rPr lang="en-US" dirty="0" smtClean="0"/>
              <a:t>Did</a:t>
            </a:r>
          </a:p>
          <a:p>
            <a:pPr algn="ctr">
              <a:buNone/>
            </a:pPr>
            <a:r>
              <a:rPr lang="en-US" dirty="0" smtClean="0"/>
              <a:t>Saw</a:t>
            </a:r>
          </a:p>
          <a:p>
            <a:pPr algn="ctr">
              <a:buNone/>
            </a:pPr>
            <a:r>
              <a:rPr lang="en-US" dirty="0" smtClean="0"/>
              <a:t>Wrote</a:t>
            </a:r>
          </a:p>
          <a:p>
            <a:pPr algn="ctr">
              <a:buNone/>
            </a:pPr>
            <a:r>
              <a:rPr lang="en-US" dirty="0" smtClean="0"/>
              <a:t>began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2133600"/>
            <a:ext cx="2514600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en-US" sz="2600" u="sng" dirty="0" smtClean="0"/>
              <a:t>Past Participle</a:t>
            </a:r>
          </a:p>
          <a:p>
            <a:pPr marL="457200" indent="-457200">
              <a:spcBef>
                <a:spcPts val="600"/>
              </a:spcBef>
            </a:pPr>
            <a:r>
              <a:rPr lang="en-US" sz="2600" dirty="0" smtClean="0"/>
              <a:t>(have) gone</a:t>
            </a:r>
          </a:p>
          <a:p>
            <a:pPr marL="457200" indent="-457200">
              <a:spcBef>
                <a:spcPts val="600"/>
              </a:spcBef>
            </a:pPr>
            <a:r>
              <a:rPr lang="en-US" sz="2600" dirty="0" smtClean="0"/>
              <a:t>(have) done</a:t>
            </a:r>
          </a:p>
          <a:p>
            <a:pPr marL="457200" indent="-457200">
              <a:spcBef>
                <a:spcPts val="600"/>
              </a:spcBef>
            </a:pPr>
            <a:r>
              <a:rPr lang="en-US" sz="2600" dirty="0" smtClean="0"/>
              <a:t>(have) seen</a:t>
            </a:r>
          </a:p>
          <a:p>
            <a:pPr marL="457200" indent="-457200">
              <a:spcBef>
                <a:spcPts val="600"/>
              </a:spcBef>
            </a:pPr>
            <a:r>
              <a:rPr lang="en-US" sz="2600" dirty="0" smtClean="0"/>
              <a:t>(have) written</a:t>
            </a:r>
          </a:p>
          <a:p>
            <a:pPr marL="457200" indent="-457200">
              <a:spcBef>
                <a:spcPts val="600"/>
              </a:spcBef>
            </a:pPr>
            <a:r>
              <a:rPr lang="en-US" sz="2600" dirty="0" smtClean="0"/>
              <a:t>(have) begun</a:t>
            </a:r>
          </a:p>
          <a:p>
            <a:endParaRPr lang="en-US" sz="2600" dirty="0"/>
          </a:p>
          <a:p>
            <a:endParaRPr lang="en-US" sz="26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213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Verb Forms</vt:lpstr>
      <vt:lpstr>Slide 2</vt:lpstr>
      <vt:lpstr>Examples: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Forms</dc:title>
  <dc:creator>College of Arts and Sciences</dc:creator>
  <cp:lastModifiedBy>College of Arts and Sciences</cp:lastModifiedBy>
  <cp:revision>1</cp:revision>
  <dcterms:created xsi:type="dcterms:W3CDTF">2010-11-16T18:27:47Z</dcterms:created>
  <dcterms:modified xsi:type="dcterms:W3CDTF">2010-11-16T18:49:02Z</dcterms:modified>
</cp:coreProperties>
</file>