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8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altLang="en-US" dirty="0"/>
              <a:t>Diction: </a:t>
            </a:r>
            <a:r>
              <a:rPr lang="en-US" altLang="en-US" i="1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A</a:t>
            </a:r>
            <a:r>
              <a:rPr lang="en-US" altLang="en-US" i="1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6366" cy="13255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“A”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“An”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often misused</a:t>
            </a:r>
            <a:r>
              <a:rPr lang="en-US" altLang="en-US" dirty="0">
                <a:latin typeface="Lucida Casual" pitchFamily="66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depends on sound. Use a before words or letters with an initial consonant sound. </a:t>
            </a:r>
          </a:p>
          <a:p>
            <a:pPr lvl="1"/>
            <a:r>
              <a:rPr lang="en-US" dirty="0"/>
              <a:t>a federal agent	</a:t>
            </a:r>
          </a:p>
          <a:p>
            <a:pPr lvl="1"/>
            <a:r>
              <a:rPr lang="en-US" dirty="0"/>
              <a:t>a historical occasion</a:t>
            </a:r>
          </a:p>
          <a:p>
            <a:r>
              <a:rPr lang="en-US" dirty="0"/>
              <a:t>Use an before words or letters with an initial vowel sound.</a:t>
            </a:r>
          </a:p>
          <a:p>
            <a:pPr lvl="1"/>
            <a:r>
              <a:rPr lang="en-US" dirty="0"/>
              <a:t>an FBI agent</a:t>
            </a:r>
          </a:p>
          <a:p>
            <a:pPr lvl="1"/>
            <a:r>
              <a:rPr lang="en-US" dirty="0"/>
              <a:t>an honorary doctorate degree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6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>
                <a:latin typeface="Lucida Sans" panose="020B0602030504020204" pitchFamily="34" charset="0"/>
              </a:rPr>
              <a:t>Both the words “university” and “umpire” begin with the vowel “u.” But when we pronounce the words, they have different initial sounds</a:t>
            </a:r>
            <a:r>
              <a:rPr lang="en-US" altLang="en-US" dirty="0" smtClean="0">
                <a:latin typeface="Lucida Sans" panose="020B0602030504020204" pitchFamily="34" charset="0"/>
              </a:rPr>
              <a:t>.</a:t>
            </a:r>
            <a:endParaRPr lang="en-US" altLang="en-US" dirty="0">
              <a:latin typeface="Lucida Sans" panose="020B0602030504020204" pitchFamily="34" charset="0"/>
            </a:endParaRPr>
          </a:p>
          <a:p>
            <a:pPr>
              <a:buNone/>
            </a:pPr>
            <a:r>
              <a:rPr lang="en-US" altLang="en-US" dirty="0">
                <a:latin typeface="Lucida Sans" panose="020B0602030504020204" pitchFamily="34" charset="0"/>
              </a:rPr>
              <a:t>“University” begins with the consonant sound “</a:t>
            </a:r>
            <a:r>
              <a:rPr lang="en-US" altLang="en-US" dirty="0" err="1">
                <a:latin typeface="Lucida Sans" panose="020B0602030504020204" pitchFamily="34" charset="0"/>
              </a:rPr>
              <a:t>yu</a:t>
            </a:r>
            <a:r>
              <a:rPr lang="en-US" altLang="en-US" dirty="0">
                <a:latin typeface="Lucida Sans" panose="020B0602030504020204" pitchFamily="34" charset="0"/>
              </a:rPr>
              <a:t>,” while “umpire” begins with the vowel sound “uh.” Therefore we say “a university” and “an umpire.”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2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a/ an </a:t>
            </a:r>
            <a:r>
              <a:rPr lang="en-US" dirty="0" smtClean="0"/>
              <a:t>historian</a:t>
            </a:r>
            <a:endParaRPr lang="en-US" dirty="0"/>
          </a:p>
          <a:p>
            <a:r>
              <a:rPr lang="en-US" dirty="0"/>
              <a:t>a/ an official </a:t>
            </a:r>
            <a:r>
              <a:rPr lang="en-US" dirty="0" smtClean="0"/>
              <a:t>document</a:t>
            </a:r>
            <a:endParaRPr lang="en-US" dirty="0"/>
          </a:p>
          <a:p>
            <a:r>
              <a:rPr lang="en-US" dirty="0"/>
              <a:t>a/ an honors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/>
              <a:t>a/ an unusual </a:t>
            </a:r>
            <a:r>
              <a:rPr lang="en-US" dirty="0" smtClean="0"/>
              <a:t>occurrence</a:t>
            </a:r>
            <a:endParaRPr lang="en-US" dirty="0"/>
          </a:p>
          <a:p>
            <a:r>
              <a:rPr lang="en-US" dirty="0"/>
              <a:t>a/ an usual </a:t>
            </a:r>
            <a:r>
              <a:rPr lang="en-US" dirty="0" smtClean="0"/>
              <a:t>occurrence</a:t>
            </a:r>
            <a:endParaRPr lang="en-US" dirty="0"/>
          </a:p>
          <a:p>
            <a:r>
              <a:rPr lang="en-US" dirty="0"/>
              <a:t>a/an MBA </a:t>
            </a:r>
            <a:r>
              <a:rPr lang="en-US" dirty="0" smtClean="0"/>
              <a:t>degree</a:t>
            </a:r>
            <a:endParaRPr lang="en-US" dirty="0"/>
          </a:p>
          <a:p>
            <a:r>
              <a:rPr lang="en-US" dirty="0"/>
              <a:t>a/an one-million dollar lottery winner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smtClean="0"/>
              <a:t>historian</a:t>
            </a:r>
            <a:endParaRPr lang="en-US" dirty="0"/>
          </a:p>
          <a:p>
            <a:r>
              <a:rPr lang="en-US" dirty="0"/>
              <a:t> an official </a:t>
            </a:r>
            <a:r>
              <a:rPr lang="en-US" dirty="0" smtClean="0"/>
              <a:t>document</a:t>
            </a:r>
            <a:endParaRPr lang="en-US" dirty="0"/>
          </a:p>
          <a:p>
            <a:r>
              <a:rPr lang="en-US" dirty="0"/>
              <a:t>an honors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/>
              <a:t>an unusual </a:t>
            </a:r>
            <a:r>
              <a:rPr lang="en-US" dirty="0" smtClean="0"/>
              <a:t>occurrence</a:t>
            </a:r>
            <a:endParaRPr lang="en-US" dirty="0"/>
          </a:p>
          <a:p>
            <a:r>
              <a:rPr lang="en-US" dirty="0"/>
              <a:t>a usual </a:t>
            </a:r>
            <a:r>
              <a:rPr lang="en-US" dirty="0" smtClean="0"/>
              <a:t>occurrence</a:t>
            </a:r>
            <a:endParaRPr lang="en-US" dirty="0"/>
          </a:p>
          <a:p>
            <a:r>
              <a:rPr lang="en-US" dirty="0"/>
              <a:t>an MBA </a:t>
            </a:r>
            <a:r>
              <a:rPr lang="en-US" dirty="0" smtClean="0"/>
              <a:t>degree</a:t>
            </a:r>
            <a:endParaRPr lang="en-US" dirty="0"/>
          </a:p>
          <a:p>
            <a:r>
              <a:rPr lang="en-US" dirty="0"/>
              <a:t>a one-million dollar lottery </a:t>
            </a:r>
            <a:r>
              <a:rPr lang="en-US" dirty="0" smtClean="0"/>
              <a:t>winner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6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Lucida Casual</vt:lpstr>
      <vt:lpstr>Lucida Sans</vt:lpstr>
      <vt:lpstr>1_Office Theme</vt:lpstr>
      <vt:lpstr>Office Theme</vt:lpstr>
      <vt:lpstr>Writing Lab</vt:lpstr>
      <vt:lpstr>“A” and “An” are often misused.</vt:lpstr>
      <vt:lpstr>Examples</vt:lpstr>
      <vt:lpstr>Practice</vt:lpstr>
      <vt:lpstr>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2019-04-12T16:41:43Z</dcterms:modified>
</cp:coreProperties>
</file>