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8"/>
  </p:notesMasterIdLst>
  <p:sldIdLst>
    <p:sldId id="257" r:id="rId3"/>
    <p:sldId id="273" r:id="rId4"/>
    <p:sldId id="275" r:id="rId5"/>
    <p:sldId id="276" r:id="rId6"/>
    <p:sldId id="277" r:id="rId7"/>
    <p:sldId id="279" r:id="rId8"/>
    <p:sldId id="281" r:id="rId9"/>
    <p:sldId id="278" r:id="rId10"/>
    <p:sldId id="280" r:id="rId11"/>
    <p:sldId id="282" r:id="rId12"/>
    <p:sldId id="283" r:id="rId13"/>
    <p:sldId id="284" r:id="rId14"/>
    <p:sldId id="285" r:id="rId15"/>
    <p:sldId id="28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93" d="100"/>
          <a:sy n="93" d="100"/>
        </p:scale>
        <p:origin x="90" y="7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Postal Abbreviations Cont. </a:t>
            </a:r>
            <a:r>
              <a:rPr lang="en-US" alt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MASSACHUSETTS		</a:t>
            </a:r>
            <a:r>
              <a:rPr lang="en-US" dirty="0" smtClean="0"/>
              <a:t>	MA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MICHIGAN		</a:t>
            </a:r>
            <a:r>
              <a:rPr lang="en-US" dirty="0" smtClean="0"/>
              <a:t>		MI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MINNESOTA		</a:t>
            </a:r>
            <a:r>
              <a:rPr lang="en-US" dirty="0" smtClean="0"/>
              <a:t>		MN</a:t>
            </a:r>
            <a:r>
              <a:rPr lang="en-US" dirty="0"/>
              <a:t>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MISSISSIPPI			</a:t>
            </a:r>
            <a:r>
              <a:rPr lang="en-US" dirty="0" smtClean="0"/>
              <a:t>	MS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MISSOURI			</a:t>
            </a:r>
            <a:r>
              <a:rPr lang="en-US" dirty="0" smtClean="0"/>
              <a:t>	MO</a:t>
            </a:r>
            <a:endParaRPr lang="en-US" dirty="0"/>
          </a:p>
          <a:p>
            <a:r>
              <a:rPr lang="en-US" altLang="en-US" dirty="0"/>
              <a:t>MONTANA		</a:t>
            </a:r>
            <a:r>
              <a:rPr lang="en-US" altLang="en-US" dirty="0" smtClean="0"/>
              <a:t>		MT</a:t>
            </a:r>
            <a:endParaRPr lang="en-US" altLang="en-US" dirty="0"/>
          </a:p>
          <a:p>
            <a:r>
              <a:rPr lang="en-US" altLang="en-US" dirty="0"/>
              <a:t>NEBRASKA		</a:t>
            </a:r>
            <a:r>
              <a:rPr lang="en-US" altLang="en-US" dirty="0" smtClean="0"/>
              <a:t>		NE</a:t>
            </a:r>
            <a:endParaRPr lang="en-US" altLang="en-US" dirty="0"/>
          </a:p>
          <a:p>
            <a:r>
              <a:rPr lang="en-US" altLang="en-US" dirty="0"/>
              <a:t>NEVADA			</a:t>
            </a:r>
            <a:r>
              <a:rPr lang="en-US" altLang="en-US" dirty="0" smtClean="0"/>
              <a:t>	NV</a:t>
            </a:r>
            <a:endParaRPr lang="en-US" altLang="en-US" dirty="0"/>
          </a:p>
          <a:p>
            <a:r>
              <a:rPr lang="en-US" altLang="en-US" dirty="0"/>
              <a:t>NEW HAMPSHIRE	</a:t>
            </a:r>
            <a:r>
              <a:rPr lang="en-US" altLang="en-US" dirty="0" smtClean="0"/>
              <a:t>		NH</a:t>
            </a:r>
            <a:endParaRPr lang="en-US" altLang="en-US" dirty="0"/>
          </a:p>
          <a:p>
            <a:r>
              <a:rPr lang="en-US" altLang="en-US" dirty="0"/>
              <a:t>NEW JERSEY		</a:t>
            </a:r>
            <a:r>
              <a:rPr lang="en-US" altLang="en-US" dirty="0" smtClean="0"/>
              <a:t>		NJ</a:t>
            </a:r>
            <a:endParaRPr lang="en-US" altLang="en-US" dirty="0"/>
          </a:p>
          <a:p>
            <a:r>
              <a:rPr lang="en-US" altLang="en-US" dirty="0"/>
              <a:t>NEW MEXICO		</a:t>
            </a:r>
            <a:r>
              <a:rPr lang="en-US" altLang="en-US" dirty="0" smtClean="0"/>
              <a:t>		NM</a:t>
            </a:r>
            <a:endParaRPr lang="en-US" alt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1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Postal Abbreviations Cont. </a:t>
            </a:r>
            <a:r>
              <a:rPr lang="en-US" alt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NEW YORK		</a:t>
            </a:r>
            <a:r>
              <a:rPr lang="en-US" altLang="en-US" dirty="0" smtClean="0"/>
              <a:t>		NY</a:t>
            </a:r>
            <a:endParaRPr lang="en-US" altLang="en-US" dirty="0"/>
          </a:p>
          <a:p>
            <a:r>
              <a:rPr lang="en-US" altLang="en-US" dirty="0"/>
              <a:t>NORTH CAROLINA	</a:t>
            </a:r>
            <a:r>
              <a:rPr lang="en-US" altLang="en-US" dirty="0" smtClean="0"/>
              <a:t>		NC</a:t>
            </a:r>
            <a:endParaRPr lang="en-US" altLang="en-US" dirty="0"/>
          </a:p>
          <a:p>
            <a:r>
              <a:rPr lang="en-US" altLang="en-US" dirty="0"/>
              <a:t>NORTH DAKOTA		</a:t>
            </a:r>
            <a:r>
              <a:rPr lang="en-US" altLang="en-US" dirty="0" smtClean="0"/>
              <a:t>	ND</a:t>
            </a:r>
            <a:endParaRPr lang="en-US" altLang="en-US" dirty="0"/>
          </a:p>
          <a:p>
            <a:r>
              <a:rPr lang="en-US" altLang="en-US" dirty="0"/>
              <a:t>OHIO			</a:t>
            </a:r>
            <a:r>
              <a:rPr lang="en-US" altLang="en-US" dirty="0" smtClean="0"/>
              <a:t>		OH</a:t>
            </a:r>
            <a:endParaRPr lang="en-US" altLang="en-US" dirty="0"/>
          </a:p>
          <a:p>
            <a:r>
              <a:rPr lang="en-US" altLang="en-US" dirty="0"/>
              <a:t>OKLAHOMA		</a:t>
            </a:r>
            <a:r>
              <a:rPr lang="en-US" altLang="en-US" dirty="0" smtClean="0"/>
              <a:t>		OK</a:t>
            </a:r>
            <a:endParaRPr lang="en-US" altLang="en-US" dirty="0"/>
          </a:p>
          <a:p>
            <a:r>
              <a:rPr lang="en-US" altLang="en-US" dirty="0"/>
              <a:t>OREGON			</a:t>
            </a:r>
            <a:r>
              <a:rPr lang="en-US" altLang="en-US" dirty="0" smtClean="0"/>
              <a:t>	OR</a:t>
            </a:r>
            <a:endParaRPr lang="en-US" altLang="en-US" dirty="0"/>
          </a:p>
          <a:p>
            <a:r>
              <a:rPr lang="en-US" altLang="en-US" dirty="0"/>
              <a:t>PENNSYLVANIA		</a:t>
            </a:r>
            <a:r>
              <a:rPr lang="en-US" altLang="en-US" dirty="0" smtClean="0"/>
              <a:t>	PA</a:t>
            </a:r>
            <a:endParaRPr lang="en-US" altLang="en-US" dirty="0"/>
          </a:p>
          <a:p>
            <a:r>
              <a:rPr lang="en-US" altLang="en-US" dirty="0"/>
              <a:t>RHODE ISLAND		</a:t>
            </a:r>
            <a:r>
              <a:rPr lang="en-US" altLang="en-US" dirty="0" smtClean="0"/>
              <a:t>	RI</a:t>
            </a:r>
            <a:endParaRPr lang="en-US" altLang="en-US" dirty="0"/>
          </a:p>
          <a:p>
            <a:r>
              <a:rPr lang="en-US" altLang="en-US" dirty="0"/>
              <a:t>SOUTH CAROLINA	</a:t>
            </a:r>
            <a:r>
              <a:rPr lang="en-US" altLang="en-US" dirty="0" smtClean="0"/>
              <a:t>		SC</a:t>
            </a:r>
            <a:endParaRPr lang="en-US" altLang="en-US" dirty="0"/>
          </a:p>
          <a:p>
            <a:r>
              <a:rPr lang="en-US" altLang="en-US" dirty="0"/>
              <a:t>SOUTH DAKOTA		</a:t>
            </a:r>
            <a:r>
              <a:rPr lang="en-US" altLang="en-US" dirty="0" smtClean="0"/>
              <a:t>	SD</a:t>
            </a:r>
            <a:endParaRPr lang="en-US" altLang="en-US" dirty="0"/>
          </a:p>
          <a:p>
            <a:r>
              <a:rPr lang="en-US" altLang="en-US" dirty="0"/>
              <a:t>TENNESSEE		</a:t>
            </a:r>
            <a:r>
              <a:rPr lang="en-US" altLang="en-US" dirty="0" smtClean="0"/>
              <a:t>		TN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7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Postal Abbreviations Cont.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/>
              <a:t>TEXAS			</a:t>
            </a:r>
            <a:r>
              <a:rPr lang="en-US" altLang="en-US" sz="2200" dirty="0" smtClean="0"/>
              <a:t>	TX</a:t>
            </a:r>
            <a:endParaRPr lang="en-US" altLang="en-US" sz="2200" dirty="0"/>
          </a:p>
          <a:p>
            <a:r>
              <a:rPr lang="en-US" altLang="en-US" sz="2200" dirty="0"/>
              <a:t>UTAH			</a:t>
            </a:r>
            <a:r>
              <a:rPr lang="en-US" altLang="en-US" sz="2200" dirty="0" smtClean="0"/>
              <a:t>		UT</a:t>
            </a:r>
            <a:endParaRPr lang="en-US" altLang="en-US" sz="2200" dirty="0"/>
          </a:p>
          <a:p>
            <a:r>
              <a:rPr lang="en-US" altLang="en-US" sz="2200" dirty="0"/>
              <a:t>VERMONT			</a:t>
            </a:r>
            <a:r>
              <a:rPr lang="en-US" altLang="en-US" sz="2200" dirty="0" smtClean="0"/>
              <a:t>	VT</a:t>
            </a:r>
            <a:endParaRPr lang="en-US" altLang="en-US" sz="2200" dirty="0"/>
          </a:p>
          <a:p>
            <a:r>
              <a:rPr lang="en-US" altLang="en-US" sz="2200" dirty="0"/>
              <a:t>VIRGINIA 			</a:t>
            </a:r>
            <a:r>
              <a:rPr lang="en-US" altLang="en-US" sz="2200" dirty="0" smtClean="0"/>
              <a:t>	VA</a:t>
            </a:r>
            <a:endParaRPr lang="en-US" altLang="en-US" sz="2200" dirty="0"/>
          </a:p>
          <a:p>
            <a:r>
              <a:rPr lang="en-US" altLang="en-US" sz="2200" dirty="0"/>
              <a:t>WASHINGTON		</a:t>
            </a:r>
            <a:r>
              <a:rPr lang="en-US" altLang="en-US" sz="2200" dirty="0" smtClean="0"/>
              <a:t>	WA</a:t>
            </a:r>
            <a:endParaRPr lang="en-US" altLang="en-US" sz="2200" dirty="0"/>
          </a:p>
          <a:p>
            <a:r>
              <a:rPr lang="en-US" altLang="en-US" sz="2200" dirty="0"/>
              <a:t>WEST VIRGINIA		</a:t>
            </a:r>
            <a:r>
              <a:rPr lang="en-US" altLang="en-US" sz="2200" dirty="0" smtClean="0"/>
              <a:t>	WV</a:t>
            </a:r>
            <a:endParaRPr lang="en-US" altLang="en-US" sz="2200" dirty="0"/>
          </a:p>
          <a:p>
            <a:r>
              <a:rPr lang="en-US" altLang="en-US" sz="2200" dirty="0"/>
              <a:t>WISCONSIN		</a:t>
            </a:r>
            <a:r>
              <a:rPr lang="en-US" altLang="en-US" sz="2200" dirty="0" smtClean="0"/>
              <a:t>		WI</a:t>
            </a:r>
            <a:endParaRPr lang="en-US" altLang="en-US" sz="2200" dirty="0"/>
          </a:p>
          <a:p>
            <a:r>
              <a:rPr lang="en-US" altLang="en-US" sz="2200" dirty="0"/>
              <a:t>WYOMING		</a:t>
            </a:r>
            <a:r>
              <a:rPr lang="en-US" altLang="en-US" sz="2200" dirty="0" smtClean="0"/>
              <a:t>		WY</a:t>
            </a:r>
            <a:endParaRPr lang="en-US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3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APA </a:t>
            </a:r>
            <a:r>
              <a:rPr lang="en-US" alt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“To maximize clarity, use abbreviations sparingly” APA Manual page 106</a:t>
            </a:r>
          </a:p>
          <a:p>
            <a:pPr lvl="1"/>
            <a:r>
              <a:rPr lang="en-US" altLang="en-US" dirty="0"/>
              <a:t>Do not abbreviate </a:t>
            </a:r>
          </a:p>
          <a:p>
            <a:pPr lvl="2"/>
            <a:r>
              <a:rPr lang="en-US" altLang="en-US" dirty="0"/>
              <a:t>day, week, month, year</a:t>
            </a:r>
          </a:p>
          <a:p>
            <a:pPr lvl="1"/>
            <a:r>
              <a:rPr lang="en-US" altLang="en-US" dirty="0"/>
              <a:t>Do abbreviate</a:t>
            </a:r>
          </a:p>
          <a:p>
            <a:pPr lvl="2"/>
            <a:r>
              <a:rPr lang="en-US" altLang="en-US" dirty="0"/>
              <a:t>hour – </a:t>
            </a:r>
            <a:r>
              <a:rPr lang="en-US" altLang="en-US" dirty="0" err="1"/>
              <a:t>hr</a:t>
            </a:r>
            <a:endParaRPr lang="en-US" altLang="en-US" dirty="0"/>
          </a:p>
          <a:p>
            <a:pPr lvl="2"/>
            <a:r>
              <a:rPr lang="en-US" altLang="en-US" dirty="0"/>
              <a:t>minute – min</a:t>
            </a:r>
          </a:p>
          <a:p>
            <a:pPr lvl="2"/>
            <a:r>
              <a:rPr lang="en-US" altLang="en-US" dirty="0"/>
              <a:t>millisecond – </a:t>
            </a:r>
            <a:r>
              <a:rPr lang="en-US" altLang="en-US" dirty="0" err="1"/>
              <a:t>ms</a:t>
            </a:r>
            <a:endParaRPr lang="en-US" altLang="en-US" dirty="0"/>
          </a:p>
          <a:p>
            <a:pPr lvl="2"/>
            <a:r>
              <a:rPr lang="en-US" altLang="en-US" dirty="0"/>
              <a:t>nanosecond – ns</a:t>
            </a:r>
          </a:p>
          <a:p>
            <a:pPr lvl="2"/>
            <a:r>
              <a:rPr lang="en-US" altLang="en-US" dirty="0"/>
              <a:t>second – 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2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APA </a:t>
            </a:r>
            <a:r>
              <a:rPr lang="en-US" alt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Never begin a sentence with a lower case </a:t>
            </a:r>
            <a:r>
              <a:rPr lang="en-US" altLang="en-US" dirty="0" smtClean="0"/>
              <a:t>abbreviation.</a:t>
            </a:r>
            <a:endParaRPr lang="en-US" altLang="en-US" dirty="0"/>
          </a:p>
          <a:p>
            <a:pPr lvl="1"/>
            <a:r>
              <a:rPr lang="en-US" altLang="en-US" dirty="0"/>
              <a:t>Follow APA guidelines for using statistical abbreviations and </a:t>
            </a:r>
            <a:r>
              <a:rPr lang="en-US" altLang="en-US" dirty="0" smtClean="0"/>
              <a:t>symbols.</a:t>
            </a:r>
            <a:endParaRPr lang="en-US" altLang="en-US" dirty="0"/>
          </a:p>
          <a:p>
            <a:pPr lvl="2"/>
            <a:r>
              <a:rPr lang="en-US" altLang="en-US" dirty="0"/>
              <a:t>Note that there is both an English character set of abbreviations and a Greek character </a:t>
            </a:r>
            <a:r>
              <a:rPr lang="en-US" altLang="en-US" dirty="0" smtClean="0"/>
              <a:t>set.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5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Abbreviations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Abbreviations are used regularly in the list of works cited and in tables but rarely in the text of a formal paper (except within parenthesis). Some abbreviations are considered standard in any piece of writing.  </a:t>
            </a:r>
          </a:p>
          <a:p>
            <a:r>
              <a:rPr lang="en-US" dirty="0"/>
              <a:t>Often, abbreviation rules are specific to the format and style of writing.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973E-AEAF-41DF-B913-8FFD8A41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Medical Abbreviations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20B6B-EEB4-4110-8D68-976B182D4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AIDS – acquired immune deficiency syndrome (all capital letters)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/>
              <a:t>abd</a:t>
            </a:r>
            <a:r>
              <a:rPr lang="en-US" dirty="0"/>
              <a:t> – abdomen, abdominal (lower case letters)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Bx – biopsy (can be either upper case and lower case or all lower case)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/>
              <a:t>Cx</a:t>
            </a:r>
            <a:r>
              <a:rPr lang="en-US" dirty="0"/>
              <a:t> – cervix, complications, complaint (always upper and lower case)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L&amp;D – labor and delivery (upper case with the ampersand)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q – every (lower case) </a:t>
            </a:r>
            <a:r>
              <a:rPr lang="en-US" dirty="0" err="1"/>
              <a:t>qd</a:t>
            </a:r>
            <a:r>
              <a:rPr lang="en-US" dirty="0"/>
              <a:t> = every day, </a:t>
            </a:r>
            <a:r>
              <a:rPr lang="en-US" dirty="0" err="1"/>
              <a:t>qh</a:t>
            </a:r>
            <a:r>
              <a:rPr lang="en-US" dirty="0"/>
              <a:t> = every hour, q2h = every 2 hours, </a:t>
            </a:r>
            <a:r>
              <a:rPr lang="en-US" dirty="0" err="1"/>
              <a:t>qhs</a:t>
            </a:r>
            <a:r>
              <a:rPr lang="en-US" dirty="0"/>
              <a:t>= every night at bedtime,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2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AEFB-D56F-4458-A876-DAB93611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Common Scholarly </a:t>
            </a:r>
            <a:r>
              <a:rPr lang="en-US" alt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3FC00-B7E1-4C26-AD38-C1CB9232C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ed. – editor, edition, edited by (lower case)</a:t>
            </a:r>
          </a:p>
          <a:p>
            <a:pPr lvl="1"/>
            <a:r>
              <a:rPr lang="en-US" altLang="en-US" dirty="0" err="1"/>
              <a:t>EdD</a:t>
            </a:r>
            <a:r>
              <a:rPr lang="en-US" altLang="en-US" dirty="0"/>
              <a:t> – doctor of education </a:t>
            </a:r>
          </a:p>
          <a:p>
            <a:pPr lvl="1"/>
            <a:r>
              <a:rPr lang="en-US" altLang="en-US" dirty="0"/>
              <a:t>e.g. – for example (rarely capitalized)</a:t>
            </a:r>
          </a:p>
          <a:p>
            <a:pPr lvl="1"/>
            <a:r>
              <a:rPr lang="en-US" altLang="en-US" dirty="0"/>
              <a:t>esp. – especially</a:t>
            </a:r>
          </a:p>
          <a:p>
            <a:pPr lvl="1"/>
            <a:r>
              <a:rPr lang="en-US" altLang="en-US" dirty="0"/>
              <a:t>et al. – and others (lower case, period follows “al.”)</a:t>
            </a:r>
          </a:p>
          <a:p>
            <a:pPr lvl="1"/>
            <a:r>
              <a:rPr lang="en-US" altLang="en-US" dirty="0"/>
              <a:t>Eng. – English BUT </a:t>
            </a:r>
            <a:r>
              <a:rPr lang="en-US" altLang="en-US" dirty="0" err="1"/>
              <a:t>eng.</a:t>
            </a:r>
            <a:r>
              <a:rPr lang="en-US" altLang="en-US" dirty="0"/>
              <a:t> – </a:t>
            </a:r>
            <a:r>
              <a:rPr lang="en-US" altLang="en-US" dirty="0" err="1"/>
              <a:t>engieering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fig. – figure (lower case)</a:t>
            </a:r>
          </a:p>
          <a:p>
            <a:pPr lvl="1"/>
            <a:r>
              <a:rPr lang="en-US" altLang="en-US" dirty="0"/>
              <a:t>ibid. – </a:t>
            </a:r>
            <a:r>
              <a:rPr lang="en-US" altLang="en-US" i="1" dirty="0" err="1"/>
              <a:t>ibidem</a:t>
            </a:r>
            <a:r>
              <a:rPr lang="en-US" altLang="en-US" dirty="0"/>
              <a:t>, in the same place </a:t>
            </a:r>
          </a:p>
          <a:p>
            <a:pPr lvl="1"/>
            <a:r>
              <a:rPr lang="en-US" altLang="en-US" dirty="0"/>
              <a:t>i.e. – </a:t>
            </a:r>
            <a:r>
              <a:rPr lang="en-US" altLang="en-US" i="1" dirty="0"/>
              <a:t>id </a:t>
            </a:r>
            <a:r>
              <a:rPr lang="en-US" altLang="en-US" i="1" dirty="0" err="1"/>
              <a:t>est</a:t>
            </a:r>
            <a:r>
              <a:rPr lang="en-US" altLang="en-US" dirty="0"/>
              <a:t>, that 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ED46-9AE3-4CA6-9681-5A112BD3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MLA </a:t>
            </a:r>
            <a:r>
              <a:rPr lang="en-US" altLang="en-US" dirty="0" smtClean="0"/>
              <a:t>Abbreviation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75AA2-B073-47A3-9A33-890959948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Time Designations – write words out in the text, but use abbreviations on the Works Cited pages</a:t>
            </a:r>
          </a:p>
          <a:p>
            <a:pPr lvl="2"/>
            <a:r>
              <a:rPr lang="en-US" altLang="en-US" dirty="0"/>
              <a:t>Months – Jan. Feb. Mar. Apr. May June July Aug. Sept. Oct. Nov. Dec.</a:t>
            </a:r>
          </a:p>
          <a:p>
            <a:pPr lvl="2"/>
            <a:r>
              <a:rPr lang="en-US" altLang="en-US" dirty="0"/>
              <a:t>Days of the week – Sun. Mon. Tues. Wed. Thurs. Fri. Sat.</a:t>
            </a:r>
          </a:p>
          <a:p>
            <a:pPr lvl="2"/>
            <a:r>
              <a:rPr lang="en-US" altLang="en-US" dirty="0"/>
              <a:t>a.m. and p.m. are not capitalized </a:t>
            </a:r>
          </a:p>
          <a:p>
            <a:pPr lvl="2"/>
            <a:r>
              <a:rPr lang="en-US" altLang="en-US" dirty="0"/>
              <a:t>BCE – before the common era / CE – common era</a:t>
            </a:r>
          </a:p>
          <a:p>
            <a:pPr lvl="2"/>
            <a:r>
              <a:rPr lang="en-US" altLang="en-US" dirty="0"/>
              <a:t>AD – after the birth of Christ / BC – before Christ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08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7172-E015-418E-A3F8-F975ADB5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MLA </a:t>
            </a:r>
            <a:r>
              <a:rPr lang="en-US" altLang="en-US" dirty="0" smtClean="0"/>
              <a:t>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DE82D-71E2-4B0F-B727-1319541D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Publishers’ Names</a:t>
            </a:r>
          </a:p>
          <a:p>
            <a:pPr lvl="2"/>
            <a:r>
              <a:rPr lang="en-US" altLang="en-US" dirty="0"/>
              <a:t>Cambridge UP – Cambridge University Press </a:t>
            </a:r>
          </a:p>
          <a:p>
            <a:pPr lvl="2"/>
            <a:r>
              <a:rPr lang="en-US" altLang="en-US" dirty="0"/>
              <a:t>Harper – Harper and Row, Publishers, Inc. ; HarperCollins Publishers, Inc.</a:t>
            </a:r>
          </a:p>
          <a:p>
            <a:pPr lvl="2"/>
            <a:r>
              <a:rPr lang="en-US" altLang="en-US" dirty="0"/>
              <a:t>Houghton – Houghton Mifflin Co. </a:t>
            </a:r>
          </a:p>
          <a:p>
            <a:pPr lvl="2"/>
            <a:r>
              <a:rPr lang="en-US" altLang="en-US" dirty="0"/>
              <a:t>Little – Little, Brown and Company, Inc.</a:t>
            </a:r>
          </a:p>
          <a:p>
            <a:pPr lvl="2"/>
            <a:r>
              <a:rPr lang="en-US" altLang="en-US" dirty="0"/>
              <a:t>MLA – The Modern Language Association of America</a:t>
            </a:r>
          </a:p>
          <a:p>
            <a:pPr lvl="2"/>
            <a:r>
              <a:rPr lang="en-US" altLang="en-US" dirty="0"/>
              <a:t>Norton – W. W. Norton and Co., Inc. </a:t>
            </a:r>
          </a:p>
          <a:p>
            <a:pPr lvl="2"/>
            <a:r>
              <a:rPr lang="en-US" altLang="en-US" dirty="0"/>
              <a:t>Random – Random House, Inc.</a:t>
            </a:r>
          </a:p>
          <a:p>
            <a:pPr lvl="2"/>
            <a:r>
              <a:rPr lang="en-US" altLang="en-US" dirty="0"/>
              <a:t>St. Martin’s – St. Martin’s Press, Inc.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2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 </a:t>
            </a:r>
            <a:r>
              <a:rPr lang="en-US" dirty="0" smtClean="0"/>
              <a:t>cont.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Titles of some works of literature are abbreviated including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parts of the Bible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works by Shakespeare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works by Chaucer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Greek and Roman texts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i="1" dirty="0"/>
              <a:t>Beowulf (</a:t>
            </a:r>
            <a:r>
              <a:rPr lang="en-US" i="1" dirty="0" err="1"/>
              <a:t>Beo</a:t>
            </a:r>
            <a:r>
              <a:rPr lang="en-US" i="1" dirty="0"/>
              <a:t>.)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i="1" dirty="0"/>
              <a:t>Don Quixote (DQ)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i="1" dirty="0"/>
              <a:t>Gulliver’s Travels (GT)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i="1" dirty="0"/>
              <a:t>Sir Gawain and the Green Knight </a:t>
            </a:r>
            <a:r>
              <a:rPr lang="en-US" dirty="0"/>
              <a:t>(</a:t>
            </a:r>
            <a:r>
              <a:rPr lang="en-US" i="1" dirty="0"/>
              <a:t>SGGK)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works by Dante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works by Milton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3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18C6-7674-443C-9C01-CFF4F3DB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Postal </a:t>
            </a:r>
            <a:r>
              <a:rPr lang="en-US" alt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E17AC-4389-42AF-892D-358F1DEA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ALABAMA			</a:t>
            </a:r>
            <a:r>
              <a:rPr lang="en-US" altLang="en-US" dirty="0" smtClean="0"/>
              <a:t>	AL</a:t>
            </a:r>
            <a:endParaRPr lang="en-US" altLang="en-US" dirty="0"/>
          </a:p>
          <a:p>
            <a:r>
              <a:rPr lang="en-US" altLang="en-US" dirty="0"/>
              <a:t>ALASKA			</a:t>
            </a:r>
            <a:r>
              <a:rPr lang="en-US" altLang="en-US" dirty="0" smtClean="0"/>
              <a:t>	AK</a:t>
            </a:r>
            <a:endParaRPr lang="en-US" altLang="en-US" dirty="0"/>
          </a:p>
          <a:p>
            <a:r>
              <a:rPr lang="en-US" altLang="en-US" dirty="0"/>
              <a:t>ARIZONA 			</a:t>
            </a:r>
            <a:r>
              <a:rPr lang="en-US" altLang="en-US" dirty="0" smtClean="0"/>
              <a:t>	AZ</a:t>
            </a:r>
            <a:endParaRPr lang="en-US" altLang="en-US" dirty="0"/>
          </a:p>
          <a:p>
            <a:r>
              <a:rPr lang="en-US" altLang="en-US" dirty="0"/>
              <a:t>ARKANSAS			</a:t>
            </a:r>
            <a:r>
              <a:rPr lang="en-US" altLang="en-US" dirty="0" smtClean="0"/>
              <a:t>	AR</a:t>
            </a:r>
            <a:endParaRPr lang="en-US" altLang="en-US" dirty="0"/>
          </a:p>
          <a:p>
            <a:r>
              <a:rPr lang="en-US" altLang="en-US" dirty="0"/>
              <a:t>CALIFORNIA 			</a:t>
            </a:r>
            <a:r>
              <a:rPr lang="en-US" altLang="en-US" dirty="0" smtClean="0"/>
              <a:t>	CA</a:t>
            </a:r>
            <a:endParaRPr lang="en-US" altLang="en-US" dirty="0"/>
          </a:p>
          <a:p>
            <a:r>
              <a:rPr lang="en-US" altLang="en-US" dirty="0"/>
              <a:t>COLORADO 			</a:t>
            </a:r>
            <a:r>
              <a:rPr lang="en-US" altLang="en-US" dirty="0" smtClean="0"/>
              <a:t>	CO</a:t>
            </a:r>
            <a:endParaRPr lang="en-US" altLang="en-US" dirty="0"/>
          </a:p>
          <a:p>
            <a:r>
              <a:rPr lang="en-US" altLang="en-US" dirty="0"/>
              <a:t>CONNECTICUT		</a:t>
            </a:r>
            <a:r>
              <a:rPr lang="en-US" altLang="en-US" dirty="0" smtClean="0"/>
              <a:t>	CT</a:t>
            </a:r>
            <a:endParaRPr lang="en-US" altLang="en-US" dirty="0"/>
          </a:p>
          <a:p>
            <a:r>
              <a:rPr lang="en-US" altLang="en-US" dirty="0"/>
              <a:t>DELAWARE			</a:t>
            </a:r>
            <a:r>
              <a:rPr lang="en-US" altLang="en-US" dirty="0" smtClean="0"/>
              <a:t>	DE</a:t>
            </a:r>
            <a:endParaRPr lang="en-US" altLang="en-US" dirty="0"/>
          </a:p>
          <a:p>
            <a:r>
              <a:rPr lang="en-US" altLang="en-US" dirty="0"/>
              <a:t>DISTRICT OF COLUMBIA	</a:t>
            </a:r>
            <a:r>
              <a:rPr lang="en-US" altLang="en-US" dirty="0" smtClean="0"/>
              <a:t>	DC</a:t>
            </a:r>
            <a:endParaRPr lang="en-US" altLang="en-US" dirty="0"/>
          </a:p>
          <a:p>
            <a:r>
              <a:rPr lang="en-US" altLang="en-US" dirty="0"/>
              <a:t>FLORIDA			</a:t>
            </a:r>
            <a:r>
              <a:rPr lang="en-US" altLang="en-US" dirty="0" smtClean="0"/>
              <a:t>	FL</a:t>
            </a:r>
            <a:endParaRPr lang="en-US" altLang="en-US" dirty="0"/>
          </a:p>
          <a:p>
            <a:r>
              <a:rPr lang="en-US" altLang="en-US" dirty="0"/>
              <a:t>GEORGIA			</a:t>
            </a:r>
            <a:r>
              <a:rPr lang="en-US" altLang="en-US" dirty="0" smtClean="0"/>
              <a:t>	GA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4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Postal </a:t>
            </a:r>
            <a:r>
              <a:rPr lang="en-US" altLang="en-US" dirty="0" smtClean="0"/>
              <a:t>Abbreviations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HAWAII		</a:t>
            </a:r>
            <a:r>
              <a:rPr lang="en-US" dirty="0" smtClean="0"/>
              <a:t>		HI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IDAHO		</a:t>
            </a:r>
            <a:r>
              <a:rPr lang="en-US" dirty="0" smtClean="0"/>
              <a:t>		ID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ILLINOIS		</a:t>
            </a:r>
            <a:r>
              <a:rPr lang="en-US" dirty="0" smtClean="0"/>
              <a:t>		IL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INDIANA			</a:t>
            </a:r>
            <a:r>
              <a:rPr lang="en-US" dirty="0" smtClean="0"/>
              <a:t>	IN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IOWA		</a:t>
            </a:r>
            <a:r>
              <a:rPr lang="en-US" dirty="0" smtClean="0"/>
              <a:t>		IA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KANSAS		</a:t>
            </a:r>
            <a:r>
              <a:rPr lang="en-US" dirty="0" smtClean="0"/>
              <a:t>		KS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KENTUCKY		</a:t>
            </a:r>
            <a:r>
              <a:rPr lang="en-US" dirty="0" smtClean="0"/>
              <a:t>		KY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LOUISIANA		</a:t>
            </a:r>
            <a:r>
              <a:rPr lang="en-US" dirty="0" smtClean="0"/>
              <a:t>		LA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MAINE		</a:t>
            </a:r>
            <a:r>
              <a:rPr lang="en-US" dirty="0" smtClean="0"/>
              <a:t>		ME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MARYLAND		</a:t>
            </a:r>
            <a:r>
              <a:rPr lang="en-US" dirty="0" smtClean="0"/>
              <a:t>		MD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MASSACHUSETTS	</a:t>
            </a:r>
            <a:r>
              <a:rPr lang="en-US" dirty="0" smtClean="0"/>
              <a:t>		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112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633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 2</vt:lpstr>
      <vt:lpstr>1_Office Theme</vt:lpstr>
      <vt:lpstr>Office Theme</vt:lpstr>
      <vt:lpstr>Writing Lab</vt:lpstr>
      <vt:lpstr>Abbreviations</vt:lpstr>
      <vt:lpstr>Using Medical Abbreviations</vt:lpstr>
      <vt:lpstr>Common Scholarly Abbreviations</vt:lpstr>
      <vt:lpstr>MLA Abbreviation </vt:lpstr>
      <vt:lpstr>MLA cont.</vt:lpstr>
      <vt:lpstr>MLA cont. 2</vt:lpstr>
      <vt:lpstr>State Postal Abbreviations</vt:lpstr>
      <vt:lpstr>State Postal Abbreviations Cont. </vt:lpstr>
      <vt:lpstr>State Postal Abbreviations Cont. 2</vt:lpstr>
      <vt:lpstr>State Postal Abbreviations Cont. 3</vt:lpstr>
      <vt:lpstr>State Postal Abbreviations Cont. 4</vt:lpstr>
      <vt:lpstr>APA abbreviations</vt:lpstr>
      <vt:lpstr>APA cont.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24</cp:revision>
  <dcterms:created xsi:type="dcterms:W3CDTF">2018-05-29T16:49:48Z</dcterms:created>
  <dcterms:modified xsi:type="dcterms:W3CDTF">2019-01-18T16:05:39Z</dcterms:modified>
</cp:coreProperties>
</file>