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663300"/>
    <a:srgbClr val="00CC66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1B33-39E6-4A9D-BE77-45CE011DBF83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4967-7E19-4903-9BC1-9AA81423E9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1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1B33-39E6-4A9D-BE77-45CE011DBF83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4967-7E19-4903-9BC1-9AA81423E9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60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1B33-39E6-4A9D-BE77-45CE011DBF83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4967-7E19-4903-9BC1-9AA81423E9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7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1B33-39E6-4A9D-BE77-45CE011DBF83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4967-7E19-4903-9BC1-9AA81423E9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76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1B33-39E6-4A9D-BE77-45CE011DBF83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4967-7E19-4903-9BC1-9AA81423E9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1B33-39E6-4A9D-BE77-45CE011DBF83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4967-7E19-4903-9BC1-9AA81423E9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1B33-39E6-4A9D-BE77-45CE011DBF83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4967-7E19-4903-9BC1-9AA81423E9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1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1B33-39E6-4A9D-BE77-45CE011DBF83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4967-7E19-4903-9BC1-9AA81423E9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8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1B33-39E6-4A9D-BE77-45CE011DBF83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4967-7E19-4903-9BC1-9AA81423E9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3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1B33-39E6-4A9D-BE77-45CE011DBF83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4967-7E19-4903-9BC1-9AA81423E9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4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1B33-39E6-4A9D-BE77-45CE011DBF83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4967-7E19-4903-9BC1-9AA81423E9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9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01B33-39E6-4A9D-BE77-45CE011DBF83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C4967-7E19-4903-9BC1-9AA81423E9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3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9933"/>
                </a:solidFill>
                <a:latin typeface="Bodoni MT Black" panose="02070A03080606020203" pitchFamily="18" charset="0"/>
              </a:rPr>
              <a:t>Typography of Titles in </a:t>
            </a:r>
            <a:r>
              <a:rPr lang="en-US" dirty="0" err="1" smtClean="0">
                <a:solidFill>
                  <a:srgbClr val="339933"/>
                </a:solidFill>
                <a:latin typeface="Bodoni MT Black" panose="02070A03080606020203" pitchFamily="18" charset="0"/>
              </a:rPr>
              <a:t>Turabian</a:t>
            </a:r>
            <a:r>
              <a:rPr lang="en-US" dirty="0" smtClean="0">
                <a:solidFill>
                  <a:srgbClr val="339933"/>
                </a:solidFill>
                <a:latin typeface="Bodoni MT Black" panose="02070A03080606020203" pitchFamily="18" charset="0"/>
              </a:rPr>
              <a:t> </a:t>
            </a:r>
            <a:endParaRPr lang="en-US" dirty="0">
              <a:solidFill>
                <a:srgbClr val="339933"/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46930"/>
            <a:ext cx="9144000" cy="1655762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rgbClr val="339933"/>
                </a:solidFill>
              </a:rPr>
              <a:t>John David Brown</a:t>
            </a:r>
          </a:p>
          <a:p>
            <a:r>
              <a:rPr lang="en-US" sz="1600" dirty="0" smtClean="0">
                <a:solidFill>
                  <a:srgbClr val="339933"/>
                </a:solidFill>
              </a:rPr>
              <a:t>Capstone</a:t>
            </a:r>
          </a:p>
          <a:p>
            <a:r>
              <a:rPr lang="en-US" sz="1600" dirty="0" smtClean="0">
                <a:solidFill>
                  <a:srgbClr val="339933"/>
                </a:solidFill>
              </a:rPr>
              <a:t>Spring 2014</a:t>
            </a:r>
          </a:p>
          <a:p>
            <a:r>
              <a:rPr lang="en-US" sz="1600" dirty="0" smtClean="0">
                <a:solidFill>
                  <a:srgbClr val="339933"/>
                </a:solidFill>
              </a:rPr>
              <a:t>Source: </a:t>
            </a:r>
            <a:r>
              <a:rPr lang="en-US" sz="1600" i="1" dirty="0">
                <a:solidFill>
                  <a:srgbClr val="339933"/>
                </a:solidFill>
              </a:rPr>
              <a:t>A Manual for Writers of Research Papers, Theses, and Dissertations, Seventh Edition: Chicago Style for Students and </a:t>
            </a:r>
            <a:r>
              <a:rPr lang="en-US" sz="1600" i="1" dirty="0" smtClean="0">
                <a:solidFill>
                  <a:srgbClr val="339933"/>
                </a:solidFill>
              </a:rPr>
              <a:t>Researchers</a:t>
            </a:r>
            <a:endParaRPr lang="en-US" sz="1600" dirty="0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05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B0F0"/>
                </a:solidFill>
                <a:latin typeface="Bodoni MT Black" panose="02070A03080606020203" pitchFamily="18" charset="0"/>
              </a:rPr>
              <a:t>Italicize</a:t>
            </a:r>
            <a:r>
              <a:rPr lang="en-US" i="1" dirty="0" smtClean="0">
                <a:solidFill>
                  <a:srgbClr val="92D050"/>
                </a:solidFill>
              </a:rPr>
              <a:t> </a:t>
            </a:r>
            <a:endParaRPr lang="en-US" i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504848" cy="468105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Books: </a:t>
            </a:r>
            <a:r>
              <a:rPr lang="en-US" i="1" dirty="0" smtClean="0">
                <a:solidFill>
                  <a:srgbClr val="00B0F0"/>
                </a:solidFill>
              </a:rPr>
              <a:t>Devil in the White City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Plays: </a:t>
            </a:r>
            <a:r>
              <a:rPr lang="en-US" i="1" dirty="0" smtClean="0">
                <a:solidFill>
                  <a:srgbClr val="00B0F0"/>
                </a:solidFill>
              </a:rPr>
              <a:t>Pericles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Book-length poems: Dante’s </a:t>
            </a:r>
            <a:r>
              <a:rPr lang="en-US" i="1" dirty="0" smtClean="0">
                <a:solidFill>
                  <a:srgbClr val="00B0F0"/>
                </a:solidFill>
              </a:rPr>
              <a:t>Inferno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Journals: </a:t>
            </a:r>
            <a:r>
              <a:rPr lang="en-US" i="1" dirty="0" smtClean="0">
                <a:solidFill>
                  <a:srgbClr val="00B0F0"/>
                </a:solidFill>
              </a:rPr>
              <a:t>Past and Present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Magazines: </a:t>
            </a:r>
            <a:r>
              <a:rPr lang="en-US" i="1" dirty="0" smtClean="0">
                <a:solidFill>
                  <a:srgbClr val="00B0F0"/>
                </a:solidFill>
              </a:rPr>
              <a:t>Newsweek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Newspapers: </a:t>
            </a:r>
            <a:r>
              <a:rPr lang="en-US" i="1" dirty="0" smtClean="0">
                <a:solidFill>
                  <a:srgbClr val="00B0F0"/>
                </a:solidFill>
              </a:rPr>
              <a:t>Wall Street Journal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7" y="365125"/>
            <a:ext cx="3605463" cy="588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10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644" y="320357"/>
            <a:ext cx="10515600" cy="1325563"/>
          </a:xfrm>
        </p:spPr>
        <p:txBody>
          <a:bodyPr/>
          <a:lstStyle/>
          <a:p>
            <a:r>
              <a:rPr lang="en-US" i="1" dirty="0" smtClean="0">
                <a:solidFill>
                  <a:srgbClr val="0070C0"/>
                </a:solidFill>
                <a:latin typeface="Bodoni MT Black" panose="02070A03080606020203" pitchFamily="18" charset="0"/>
              </a:rPr>
              <a:t>Italicize</a:t>
            </a:r>
            <a:endParaRPr lang="en-US" i="1" dirty="0">
              <a:solidFill>
                <a:srgbClr val="0070C0"/>
              </a:solidFill>
              <a:latin typeface="Bodoni MT Black" panose="02070A03080606020203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57751" y="1815999"/>
            <a:ext cx="5804835" cy="4681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70C0"/>
                </a:solidFill>
              </a:rPr>
              <a:t>Long musical compositions: </a:t>
            </a:r>
            <a:r>
              <a:rPr lang="en-US" i="1" dirty="0" smtClean="0">
                <a:solidFill>
                  <a:srgbClr val="0070C0"/>
                </a:solidFill>
              </a:rPr>
              <a:t>Marriage of Figaro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Works of art (except photographs): </a:t>
            </a:r>
            <a:r>
              <a:rPr lang="en-US" i="1" dirty="0" smtClean="0">
                <a:solidFill>
                  <a:srgbClr val="0070C0"/>
                </a:solidFill>
              </a:rPr>
              <a:t>Sunday Afternoon on the Island of La Grande </a:t>
            </a:r>
            <a:r>
              <a:rPr lang="en-US" i="1" dirty="0" err="1" smtClean="0">
                <a:solidFill>
                  <a:srgbClr val="0070C0"/>
                </a:solidFill>
              </a:rPr>
              <a:t>Jatte</a:t>
            </a:r>
            <a:endParaRPr lang="en-US" i="1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Movies: </a:t>
            </a:r>
            <a:r>
              <a:rPr lang="en-US" i="1" dirty="0" smtClean="0">
                <a:solidFill>
                  <a:srgbClr val="0070C0"/>
                </a:solidFill>
              </a:rPr>
              <a:t>Raiders of the Lost Ark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Television series: </a:t>
            </a:r>
            <a:r>
              <a:rPr lang="en-US" i="1" dirty="0" smtClean="0">
                <a:solidFill>
                  <a:srgbClr val="0070C0"/>
                </a:solidFill>
              </a:rPr>
              <a:t>Myth Busters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Radio Programs: </a:t>
            </a:r>
            <a:r>
              <a:rPr lang="en-US" i="1" dirty="0" smtClean="0">
                <a:solidFill>
                  <a:srgbClr val="0070C0"/>
                </a:solidFill>
              </a:rPr>
              <a:t>All Things Considered 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1" t="4138" r="6839" b="187"/>
          <a:stretch/>
        </p:blipFill>
        <p:spPr>
          <a:xfrm>
            <a:off x="279132" y="1645920"/>
            <a:ext cx="6102417" cy="49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58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odoni MT Black" panose="02070A03080606020203" pitchFamily="18" charset="0"/>
              </a:rPr>
              <a:t>Use “Quotation Marks”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29977" cy="474843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Chapters: “In the White City”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Short stories: “A Mother”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Short poems: “Fire and Ice”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Essays: “Self-Reliance”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Articles: “Puritans and the Poor”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Individual TV episodes: “Jet-Assisted Chevy”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Short musical compositions: “America the Beautiful”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Photographs: “Afghan Girl”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18" y="1690688"/>
            <a:ext cx="5735053" cy="45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88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3300"/>
                </a:solidFill>
                <a:latin typeface="Bodoni MT Black" panose="02070A03080606020203" pitchFamily="18" charset="0"/>
              </a:rPr>
              <a:t>No Special Typography </a:t>
            </a:r>
            <a:endParaRPr lang="en-US" dirty="0">
              <a:solidFill>
                <a:srgbClr val="6633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6078" y="1844876"/>
            <a:ext cx="6274869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663300"/>
                </a:solidFill>
              </a:rPr>
              <a:t>Book series: the Saxon Stories</a:t>
            </a:r>
          </a:p>
          <a:p>
            <a:r>
              <a:rPr lang="en-US" dirty="0" smtClean="0">
                <a:solidFill>
                  <a:srgbClr val="663300"/>
                </a:solidFill>
              </a:rPr>
              <a:t>Manuscript collections: Egmont Manuscripts</a:t>
            </a:r>
          </a:p>
          <a:p>
            <a:r>
              <a:rPr lang="en-US" dirty="0" smtClean="0">
                <a:solidFill>
                  <a:srgbClr val="663300"/>
                </a:solidFill>
              </a:rPr>
              <a:t>Scriptures or ancient religious texts: the Bible</a:t>
            </a:r>
          </a:p>
          <a:p>
            <a:r>
              <a:rPr lang="en-US" dirty="0" smtClean="0">
                <a:solidFill>
                  <a:srgbClr val="663300"/>
                </a:solidFill>
              </a:rPr>
              <a:t>Musical works referred to by genre: Symphony no. 5</a:t>
            </a:r>
          </a:p>
          <a:p>
            <a:r>
              <a:rPr lang="en-US" dirty="0" smtClean="0">
                <a:solidFill>
                  <a:srgbClr val="663300"/>
                </a:solidFill>
              </a:rPr>
              <a:t>Web sites: Drudgereport.com 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Note—In citations, web sites should be italicized and web pages should be put in quotation marks.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1" t="7049" r="25696" b="7755"/>
          <a:stretch/>
        </p:blipFill>
        <p:spPr>
          <a:xfrm>
            <a:off x="1039529" y="1844876"/>
            <a:ext cx="3676850" cy="474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14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225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Bodoni MT Black</vt:lpstr>
      <vt:lpstr>Calibri</vt:lpstr>
      <vt:lpstr>Calibri Light</vt:lpstr>
      <vt:lpstr>Office Theme</vt:lpstr>
      <vt:lpstr>Typography of Titles in Turabian </vt:lpstr>
      <vt:lpstr>Italicize </vt:lpstr>
      <vt:lpstr>Italicize</vt:lpstr>
      <vt:lpstr>Use “Quotation Marks”</vt:lpstr>
      <vt:lpstr>No Special Typography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Titles in Turabian</dc:title>
  <dc:creator>labbie</dc:creator>
  <cp:lastModifiedBy>labbie</cp:lastModifiedBy>
  <cp:revision>9</cp:revision>
  <dcterms:created xsi:type="dcterms:W3CDTF">2014-05-22T15:54:52Z</dcterms:created>
  <dcterms:modified xsi:type="dcterms:W3CDTF">2014-07-15T13:55:53Z</dcterms:modified>
</cp:coreProperties>
</file>