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5"/>
  </p:notesMasterIdLst>
  <p:sldIdLst>
    <p:sldId id="303" r:id="rId2"/>
    <p:sldId id="308" r:id="rId3"/>
    <p:sldId id="300" r:id="rId4"/>
    <p:sldId id="304" r:id="rId5"/>
    <p:sldId id="307" r:id="rId6"/>
    <p:sldId id="305" r:id="rId7"/>
    <p:sldId id="298" r:id="rId8"/>
    <p:sldId id="299" r:id="rId9"/>
    <p:sldId id="309" r:id="rId10"/>
    <p:sldId id="302" r:id="rId11"/>
    <p:sldId id="301" r:id="rId12"/>
    <p:sldId id="306" r:id="rId13"/>
    <p:sldId id="256" r:id="rId14"/>
    <p:sldId id="296" r:id="rId15"/>
    <p:sldId id="295" r:id="rId16"/>
    <p:sldId id="294" r:id="rId17"/>
    <p:sldId id="270" r:id="rId18"/>
    <p:sldId id="271" r:id="rId19"/>
    <p:sldId id="272" r:id="rId20"/>
    <p:sldId id="273" r:id="rId21"/>
    <p:sldId id="297" r:id="rId22"/>
    <p:sldId id="274" r:id="rId23"/>
    <p:sldId id="287" r:id="rId24"/>
    <p:sldId id="275" r:id="rId25"/>
    <p:sldId id="276" r:id="rId26"/>
    <p:sldId id="277" r:id="rId27"/>
    <p:sldId id="278" r:id="rId28"/>
    <p:sldId id="279" r:id="rId29"/>
    <p:sldId id="280" r:id="rId30"/>
    <p:sldId id="281" r:id="rId31"/>
    <p:sldId id="282" r:id="rId32"/>
    <p:sldId id="283" r:id="rId33"/>
    <p:sldId id="284" r:id="rId34"/>
    <p:sldId id="285" r:id="rId35"/>
    <p:sldId id="288" r:id="rId36"/>
    <p:sldId id="286" r:id="rId37"/>
    <p:sldId id="289" r:id="rId38"/>
    <p:sldId id="290" r:id="rId39"/>
    <p:sldId id="291" r:id="rId40"/>
    <p:sldId id="293" r:id="rId41"/>
    <p:sldId id="257" r:id="rId42"/>
    <p:sldId id="258" r:id="rId43"/>
    <p:sldId id="259" r:id="rId44"/>
    <p:sldId id="260" r:id="rId45"/>
    <p:sldId id="261" r:id="rId46"/>
    <p:sldId id="262" r:id="rId47"/>
    <p:sldId id="263" r:id="rId48"/>
    <p:sldId id="264" r:id="rId49"/>
    <p:sldId id="265" r:id="rId50"/>
    <p:sldId id="266" r:id="rId51"/>
    <p:sldId id="267" r:id="rId52"/>
    <p:sldId id="268" r:id="rId53"/>
    <p:sldId id="26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7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D6B20-E34C-41FC-85F7-20E78813AA8F}" type="datetimeFigureOut">
              <a:rPr lang="en-US" smtClean="0"/>
              <a:t>10/9/14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BC23-EA8A-4706-932A-8DC03B323E30}" type="slidenum">
              <a:rPr lang="en-US" smtClean="0"/>
              <a:t>‹#›</a:t>
            </a:fld>
            <a:endParaRPr lang="en-US"/>
          </a:p>
        </p:txBody>
      </p:sp>
    </p:spTree>
    <p:extLst>
      <p:ext uri="{BB962C8B-B14F-4D97-AF65-F5344CB8AC3E}">
        <p14:creationId xmlns:p14="http://schemas.microsoft.com/office/powerpoint/2010/main" val="252683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DBC23-EA8A-4706-932A-8DC03B323E30}" type="slidenum">
              <a:rPr lang="en-US" smtClean="0"/>
              <a:t>13</a:t>
            </a:fld>
            <a:endParaRPr lang="en-US"/>
          </a:p>
        </p:txBody>
      </p:sp>
    </p:spTree>
    <p:extLst>
      <p:ext uri="{BB962C8B-B14F-4D97-AF65-F5344CB8AC3E}">
        <p14:creationId xmlns:p14="http://schemas.microsoft.com/office/powerpoint/2010/main" val="235163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DBC23-EA8A-4706-932A-8DC03B323E30}" type="slidenum">
              <a:rPr lang="en-US" smtClean="0"/>
              <a:t>36</a:t>
            </a:fld>
            <a:endParaRPr lang="en-US"/>
          </a:p>
        </p:txBody>
      </p:sp>
    </p:spTree>
    <p:extLst>
      <p:ext uri="{BB962C8B-B14F-4D97-AF65-F5344CB8AC3E}">
        <p14:creationId xmlns:p14="http://schemas.microsoft.com/office/powerpoint/2010/main" val="235163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10/9/14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wf.edu/WriteLab" TargetMode="External"/><Relationship Id="rId3" Type="http://schemas.openxmlformats.org/officeDocument/2006/relationships/hyperlink" Target="http://www.OWL.english.purdue.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hate-english.jpg"/>
          <p:cNvPicPr>
            <a:picLocks noGrp="1" noChangeAspect="1"/>
          </p:cNvPicPr>
          <p:nvPr>
            <p:ph idx="1"/>
          </p:nvPr>
        </p:nvPicPr>
        <p:blipFill>
          <a:blip r:embed="rId2">
            <a:extLst>
              <a:ext uri="{28A0092B-C50C-407E-A947-70E740481C1C}">
                <a14:useLocalDpi xmlns:a14="http://schemas.microsoft.com/office/drawing/2010/main" val="0"/>
              </a:ext>
            </a:extLst>
          </a:blip>
          <a:srcRect l="-51978" r="-51978"/>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5639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i="1" dirty="0"/>
              <a:t>Those who </a:t>
            </a:r>
            <a:r>
              <a:rPr lang="en-US" sz="4000" b="1" i="1" dirty="0" smtClean="0"/>
              <a:t>write </a:t>
            </a:r>
            <a:r>
              <a:rPr lang="en-US" sz="4000" b="1" i="1" dirty="0"/>
              <a:t>well have </a:t>
            </a:r>
            <a:r>
              <a:rPr lang="en-US" sz="4000" b="1" i="1" dirty="0" smtClean="0"/>
              <a:t>readers</a:t>
            </a:r>
            <a:r>
              <a:rPr lang="en-US" sz="4000" b="1" i="1" dirty="0"/>
              <a:t>; those who </a:t>
            </a:r>
            <a:r>
              <a:rPr lang="en-US" sz="4000" b="1" i="1" dirty="0" smtClean="0"/>
              <a:t>write </a:t>
            </a:r>
            <a:r>
              <a:rPr lang="en-US" sz="4000" b="1" i="1" dirty="0"/>
              <a:t>poorly have critics and commentators.</a:t>
            </a:r>
            <a:r>
              <a:rPr lang="en-US" sz="4000" dirty="0"/>
              <a:t> </a:t>
            </a:r>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188726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Mamie Webb Hixon said, “Write in such a way that the reader will judge you by the content of your paper, not by the conjugations of your verbs.  Avoid expressions such as </a:t>
            </a:r>
            <a:r>
              <a:rPr lang="en-US" sz="3200" b="1" i="1" dirty="0" smtClean="0"/>
              <a:t>had went, had did</a:t>
            </a:r>
            <a:r>
              <a:rPr lang="en-US" sz="3200" b="1" dirty="0" smtClean="0"/>
              <a:t>, and </a:t>
            </a:r>
            <a:r>
              <a:rPr lang="en-US" sz="3200" b="1" i="1" dirty="0" smtClean="0"/>
              <a:t>had came</a:t>
            </a:r>
            <a:r>
              <a:rPr lang="en-US" sz="3200" b="1" dirty="0" smtClean="0"/>
              <a:t>.” </a:t>
            </a:r>
            <a:endParaRPr lang="en-US" sz="3200" b="1"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201904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t>Frank Smith said, “Poor writers are more likely to be satisfied with </a:t>
            </a:r>
            <a:r>
              <a:rPr lang="en-US" sz="4000" b="1" dirty="0"/>
              <a:t>what they’ve </a:t>
            </a:r>
            <a:r>
              <a:rPr lang="en-US" sz="4000" b="1" dirty="0" smtClean="0"/>
              <a:t>written without </a:t>
            </a:r>
            <a:r>
              <a:rPr lang="en-US" sz="4000" b="1" smtClean="0"/>
              <a:t>really knowing what </a:t>
            </a:r>
            <a:r>
              <a:rPr lang="en-US" sz="4000" b="1" dirty="0" smtClean="0"/>
              <a:t>they’ve written.”</a:t>
            </a:r>
            <a:endParaRPr lang="en-US" sz="4000" b="1"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309690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3050455"/>
          </a:xfrm>
        </p:spPr>
        <p:txBody>
          <a:bodyPr>
            <a:normAutofit/>
          </a:bodyPr>
          <a:lstStyle/>
          <a:p>
            <a:r>
              <a:rPr lang="en-US" dirty="0"/>
              <a:t>The </a:t>
            </a:r>
            <a:r>
              <a:rPr lang="en-US" dirty="0" smtClean="0"/>
              <a:t>C’s of </a:t>
            </a:r>
            <a:br>
              <a:rPr lang="en-US" dirty="0" smtClean="0"/>
            </a:br>
            <a:r>
              <a:rPr lang="en-US" dirty="0" smtClean="0"/>
              <a:t>College</a:t>
            </a:r>
            <a:r>
              <a:rPr lang="en-US" dirty="0"/>
              <a:t>-Level Writing</a:t>
            </a:r>
            <a:br>
              <a:rPr lang="en-US" dirty="0"/>
            </a:b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extLst>
      <p:ext uri="{BB962C8B-B14F-4D97-AF65-F5344CB8AC3E}">
        <p14:creationId xmlns:p14="http://schemas.microsoft.com/office/powerpoint/2010/main" val="25598132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u="sng" dirty="0"/>
              <a:t>C-writing suggests competence</a:t>
            </a:r>
            <a:r>
              <a:rPr lang="en-US" dirty="0"/>
              <a:t>.  It reveals some degree of unity and focus, but neither is fully realized nor effectively achieved. The writing may be padded and repetitious; it may even be a series of truisms with little indication of the writer's intellectual involvement with the subject. C-writing shows an awareness of organization, but overall, the writing is thin. Even though there is a workable essay format, international support is shallow; there are numerous generalizations without support. Sometimes, a paragraph will go nowhere, and the writer will move from one paragraph to another without transition. The writing will often seem directionless. Because there is a tendency for C-writing to depend largely on the </a:t>
            </a:r>
            <a:r>
              <a:rPr lang="en-US" dirty="0" err="1"/>
              <a:t>cliche</a:t>
            </a:r>
            <a:r>
              <a:rPr lang="en-US" dirty="0"/>
              <a:t>, there are frequent lapses into inappropriate slang, jargon, and colloquialisms. Vocabulary reveals lack of range; therefore, paper has a minimal but workable vocabulary keeping the writing fairly undistinguished until the writer has more verbal resources to work with. Grammar and mechanics are handled with some degree of accuracy. Errors suggest uncertainty and a need for improvement. Finally, C-writing has errors which even a cursory proofreading would have eliminated.	</a:t>
            </a:r>
          </a:p>
          <a:p>
            <a:endParaRPr lang="en-US" dirty="0"/>
          </a:p>
        </p:txBody>
      </p:sp>
      <p:sp>
        <p:nvSpPr>
          <p:cNvPr id="3" name="Title 2"/>
          <p:cNvSpPr>
            <a:spLocks noGrp="1"/>
          </p:cNvSpPr>
          <p:nvPr>
            <p:ph type="title"/>
          </p:nvPr>
        </p:nvSpPr>
        <p:spPr/>
        <p:txBody>
          <a:bodyPr/>
          <a:lstStyle/>
          <a:p>
            <a:r>
              <a:rPr lang="en-US" dirty="0" smtClean="0"/>
              <a:t>C-writing</a:t>
            </a:r>
            <a:endParaRPr lang="en-US" dirty="0"/>
          </a:p>
        </p:txBody>
      </p:sp>
    </p:spTree>
    <p:extLst>
      <p:ext uri="{BB962C8B-B14F-4D97-AF65-F5344CB8AC3E}">
        <p14:creationId xmlns:p14="http://schemas.microsoft.com/office/powerpoint/2010/main" val="275558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u="sng" dirty="0"/>
              <a:t>B-writing demonstrates competence</a:t>
            </a:r>
            <a:r>
              <a:rPr lang="en-US" dirty="0"/>
              <a:t>.  It also shows a clear sense of order, although the author may not be totally successful in consistently and appropriately presenting topic sentences and concrete supporting details. Frequently, one point will be fully developed and two or three others will be skimpily treated. Nonetheless, all ideas are focused and unified and tailored to relate to the central point. B-writing shows evidence of effective use of transitions, for the most part. It also reveals a rather clear control of grammar and mechanics; there may be only a few errors, but they are not serious enough to diminish the overall quality of the writing. The writer generally uses a judicious choice of words. Paper shows evidence of some proofreading.</a:t>
            </a:r>
          </a:p>
          <a:p>
            <a:endParaRPr lang="en-US" dirty="0"/>
          </a:p>
        </p:txBody>
      </p:sp>
      <p:sp>
        <p:nvSpPr>
          <p:cNvPr id="3" name="Title 2"/>
          <p:cNvSpPr>
            <a:spLocks noGrp="1"/>
          </p:cNvSpPr>
          <p:nvPr>
            <p:ph type="title"/>
          </p:nvPr>
        </p:nvSpPr>
        <p:spPr/>
        <p:txBody>
          <a:bodyPr/>
          <a:lstStyle/>
          <a:p>
            <a:r>
              <a:rPr lang="en-US" dirty="0" smtClean="0"/>
              <a:t>B-writing</a:t>
            </a:r>
            <a:endParaRPr lang="en-US" dirty="0"/>
          </a:p>
        </p:txBody>
      </p:sp>
    </p:spTree>
    <p:extLst>
      <p:ext uri="{BB962C8B-B14F-4D97-AF65-F5344CB8AC3E}">
        <p14:creationId xmlns:p14="http://schemas.microsoft.com/office/powerpoint/2010/main" val="78952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u="sng" dirty="0"/>
              <a:t>A-writing demonstrates unusual competence</a:t>
            </a:r>
            <a:r>
              <a:rPr lang="en-US" dirty="0"/>
              <a:t>.  It shows that the author has something to say, or, if the topic is rather barren, the writer finds a way of making something of nothing, for instance, presenting the information in such a way that the reader sees it anew. It is clearly, if not distinctively, written. A-papers also have individuality and aptness of diction. Syntactically, they are smooth, often elegant, even when the writing includes rather involved sentences. Ideas are</a:t>
            </a:r>
          </a:p>
          <a:p>
            <a:r>
              <a:rPr lang="en-US" dirty="0"/>
              <a:t> developed flexibly, clearly, and fluently in sufficient depth and breadth. A-writing reveals the writer's ability to formulate ideas and synthesize information, thus revealing the scope or latitude of his knowledge. Further, it uses an intelligent and literate vocabulary. Finally, it demonstrates mastery of mechanics and grammar, and an ability to punctuate rhetorically, using punctuation for effect and clarity. There are, overall, few, if any, errors and absolutely no interferences to thought. Paper shows evidence of careful planning, writing, and editing.</a:t>
            </a:r>
          </a:p>
          <a:p>
            <a:endParaRPr lang="en-US" dirty="0"/>
          </a:p>
        </p:txBody>
      </p:sp>
      <p:sp>
        <p:nvSpPr>
          <p:cNvPr id="3" name="Title 2"/>
          <p:cNvSpPr>
            <a:spLocks noGrp="1"/>
          </p:cNvSpPr>
          <p:nvPr>
            <p:ph type="title"/>
          </p:nvPr>
        </p:nvSpPr>
        <p:spPr/>
        <p:txBody>
          <a:bodyPr/>
          <a:lstStyle/>
          <a:p>
            <a:r>
              <a:rPr lang="en-US" dirty="0" smtClean="0"/>
              <a:t>A-writing</a:t>
            </a:r>
            <a:endParaRPr lang="en-US" dirty="0"/>
          </a:p>
        </p:txBody>
      </p:sp>
    </p:spTree>
    <p:extLst>
      <p:ext uri="{BB962C8B-B14F-4D97-AF65-F5344CB8AC3E}">
        <p14:creationId xmlns:p14="http://schemas.microsoft.com/office/powerpoint/2010/main" val="92614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Comprehensive </a:t>
            </a:r>
            <a:r>
              <a:rPr lang="en-US" dirty="0"/>
              <a:t>– The paper has supporting and fully explained evidence taken from the text or other reliable sources, with all evidence in correct citation style and with the writer illustrating full understanding of the topic.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C’s of WRITING</a:t>
            </a:r>
            <a:br>
              <a:rPr lang="en-US" dirty="0" smtClean="0"/>
            </a:br>
            <a:r>
              <a:rPr lang="en-US" sz="2700" dirty="0"/>
              <a:t>A good paper should be</a:t>
            </a:r>
            <a:r>
              <a:rPr lang="en-US" sz="3600" dirty="0"/>
              <a:t/>
            </a:r>
            <a:br>
              <a:rPr lang="en-US" sz="3600" dirty="0"/>
            </a:br>
            <a:endParaRPr lang="en-US" sz="3600" dirty="0"/>
          </a:p>
        </p:txBody>
      </p:sp>
      <p:pic>
        <p:nvPicPr>
          <p:cNvPr id="4" name="Picture 3" descr="comprehens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34039" y="4346793"/>
            <a:ext cx="2374159" cy="1885648"/>
          </a:xfrm>
          <a:prstGeom prst="rect">
            <a:avLst/>
          </a:prstGeom>
        </p:spPr>
      </p:pic>
    </p:spTree>
    <p:extLst>
      <p:ext uri="{BB962C8B-B14F-4D97-AF65-F5344CB8AC3E}">
        <p14:creationId xmlns:p14="http://schemas.microsoft.com/office/powerpoint/2010/main" val="26145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Clear</a:t>
            </a:r>
            <a:r>
              <a:rPr lang="en-US" dirty="0"/>
              <a:t> – The paper uses plain, direct, understandable language and sentence construction to make its purpose obvious, and it is void of logical flaws, obscurities, ambiguities, and other statements that might derail your reader.</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sz="2700" dirty="0"/>
              <a:t>A good paper should be</a:t>
            </a:r>
            <a:br>
              <a:rPr lang="en-US" sz="2700" dirty="0"/>
            </a:br>
            <a:endParaRPr lang="en-US" sz="2700" dirty="0"/>
          </a:p>
        </p:txBody>
      </p:sp>
      <p:pic>
        <p:nvPicPr>
          <p:cNvPr id="4" name="Picture 3" descr="clar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119" y="4151430"/>
            <a:ext cx="3754881" cy="2706570"/>
          </a:xfrm>
          <a:prstGeom prst="rect">
            <a:avLst/>
          </a:prstGeom>
        </p:spPr>
      </p:pic>
    </p:spTree>
    <p:extLst>
      <p:ext uri="{BB962C8B-B14F-4D97-AF65-F5344CB8AC3E}">
        <p14:creationId xmlns:p14="http://schemas.microsoft.com/office/powerpoint/2010/main" val="142245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Credible</a:t>
            </a:r>
            <a:r>
              <a:rPr lang="en-US" dirty="0"/>
              <a:t> – The paper contains accurate and verifiable information presented in an academic tone and voice, and it reflects a high level of professionalism.</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sz="2700" dirty="0"/>
              <a:t>A good paper should be</a:t>
            </a:r>
            <a:br>
              <a:rPr lang="en-US" sz="2700" dirty="0"/>
            </a:br>
            <a:endParaRPr lang="en-US" sz="2700" dirty="0"/>
          </a:p>
        </p:txBody>
      </p:sp>
      <p:pic>
        <p:nvPicPr>
          <p:cNvPr id="4" name="Picture 3" descr="credibil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133" y="3911600"/>
            <a:ext cx="5113867" cy="2946400"/>
          </a:xfrm>
          <a:prstGeom prst="rect">
            <a:avLst/>
          </a:prstGeom>
        </p:spPr>
      </p:pic>
    </p:spTree>
    <p:extLst>
      <p:ext uri="{BB962C8B-B14F-4D97-AF65-F5344CB8AC3E}">
        <p14:creationId xmlns:p14="http://schemas.microsoft.com/office/powerpoint/2010/main" val="311417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000" b="1" dirty="0" smtClean="0"/>
              <a:t>BY Mamie Webb Hixon</a:t>
            </a:r>
          </a:p>
          <a:p>
            <a:pPr marL="0" indent="0" algn="ctr">
              <a:buNone/>
            </a:pPr>
            <a:r>
              <a:rPr lang="en-US" sz="4000" b="1" dirty="0" smtClean="0"/>
              <a:t>UWF Writing Lab Director</a:t>
            </a:r>
          </a:p>
          <a:p>
            <a:pPr marL="0" indent="0" algn="ctr">
              <a:buNone/>
            </a:pPr>
            <a:r>
              <a:rPr lang="en-US" sz="4000" b="1" smtClean="0"/>
              <a:t>October 2014</a:t>
            </a:r>
            <a:endParaRPr lang="en-US" sz="4000" b="1" dirty="0"/>
          </a:p>
        </p:txBody>
      </p:sp>
      <p:sp>
        <p:nvSpPr>
          <p:cNvPr id="3" name="Title 2"/>
          <p:cNvSpPr>
            <a:spLocks noGrp="1"/>
          </p:cNvSpPr>
          <p:nvPr>
            <p:ph type="title"/>
          </p:nvPr>
        </p:nvSpPr>
        <p:spPr>
          <a:xfrm>
            <a:off x="457200" y="338328"/>
            <a:ext cx="8229600" cy="1628418"/>
          </a:xfrm>
        </p:spPr>
        <p:txBody>
          <a:bodyPr>
            <a:normAutofit/>
          </a:bodyPr>
          <a:lstStyle/>
          <a:p>
            <a:r>
              <a:rPr lang="en-US" sz="6000" b="1" dirty="0" smtClean="0"/>
              <a:t>THINK WRITE!</a:t>
            </a:r>
            <a:endParaRPr lang="en-US" sz="6000" b="1" dirty="0"/>
          </a:p>
        </p:txBody>
      </p:sp>
    </p:spTree>
    <p:extLst>
      <p:ext uri="{BB962C8B-B14F-4D97-AF65-F5344CB8AC3E}">
        <p14:creationId xmlns:p14="http://schemas.microsoft.com/office/powerpoint/2010/main" val="105927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Correct</a:t>
            </a:r>
            <a:r>
              <a:rPr lang="en-US" dirty="0"/>
              <a:t> – The paper uses language effectively, appropriately, and correctly; the language also conforms to the rules of standard written American English grammar, punctuation, sentence construction, spelling, capitalization, and diction and adheres to the conventions of its particular </a:t>
            </a:r>
            <a:r>
              <a:rPr lang="en-US" dirty="0" smtClean="0"/>
              <a:t>format. </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sz="2700" dirty="0"/>
              <a:t>A good paper should be</a:t>
            </a:r>
            <a:br>
              <a:rPr lang="en-US" sz="2700" dirty="0"/>
            </a:br>
            <a:endParaRPr lang="en-US" sz="2700" dirty="0"/>
          </a:p>
        </p:txBody>
      </p:sp>
      <p:pic>
        <p:nvPicPr>
          <p:cNvPr id="4" name="Picture 3" descr="correctn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0668"/>
            <a:ext cx="3708400" cy="1947332"/>
          </a:xfrm>
          <a:prstGeom prst="rect">
            <a:avLst/>
          </a:prstGeom>
        </p:spPr>
      </p:pic>
      <p:pic>
        <p:nvPicPr>
          <p:cNvPr id="5" name="Picture 4" descr="correctness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33" y="4910668"/>
            <a:ext cx="3386667" cy="1947332"/>
          </a:xfrm>
          <a:prstGeom prst="rect">
            <a:avLst/>
          </a:prstGeom>
        </p:spPr>
      </p:pic>
    </p:spTree>
    <p:extLst>
      <p:ext uri="{BB962C8B-B14F-4D97-AF65-F5344CB8AC3E}">
        <p14:creationId xmlns:p14="http://schemas.microsoft.com/office/powerpoint/2010/main" val="252970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PROOFREAD your paper.</a:t>
            </a:r>
          </a:p>
          <a:p>
            <a:r>
              <a:rPr lang="en-US" dirty="0" smtClean="0"/>
              <a:t>Turn on all SPELLING, GRAMMAR, and STYLE CHECKS.</a:t>
            </a:r>
          </a:p>
          <a:p>
            <a:r>
              <a:rPr lang="en-US" dirty="0" smtClean="0"/>
              <a:t>Make sure your paper is neat and WELL-PRESENTED.</a:t>
            </a:r>
            <a:endParaRPr lang="en-US" dirty="0"/>
          </a:p>
        </p:txBody>
      </p:sp>
      <p:sp>
        <p:nvSpPr>
          <p:cNvPr id="3" name="Title 2"/>
          <p:cNvSpPr>
            <a:spLocks noGrp="1"/>
          </p:cNvSpPr>
          <p:nvPr>
            <p:ph type="title"/>
          </p:nvPr>
        </p:nvSpPr>
        <p:spPr/>
        <p:txBody>
          <a:bodyPr>
            <a:normAutofit/>
          </a:bodyPr>
          <a:lstStyle/>
          <a:p>
            <a:r>
              <a:rPr lang="en-US" sz="2400" dirty="0" smtClean="0"/>
              <a:t>“Don’t expect your reader to accept a piece of writing you wouldn’t accept yourself.”   - Donald H. Ross</a:t>
            </a:r>
            <a:endParaRPr lang="en-US" sz="2400" dirty="0"/>
          </a:p>
        </p:txBody>
      </p:sp>
    </p:spTree>
    <p:extLst>
      <p:ext uri="{BB962C8B-B14F-4D97-AF65-F5344CB8AC3E}">
        <p14:creationId xmlns:p14="http://schemas.microsoft.com/office/powerpoint/2010/main" val="4292129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Coherent</a:t>
            </a:r>
            <a:r>
              <a:rPr lang="en-US" dirty="0"/>
              <a:t> – The paper is well organized and easy to read.  Its supporting paragraphs and textual support address the thesis or main idea. The paper utilizes fluid transitions to move from point to point, but it does not deviate from the overall topic or theme.</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transi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4707467"/>
            <a:ext cx="7442200" cy="2150532"/>
          </a:xfrm>
          <a:prstGeom prst="rect">
            <a:avLst/>
          </a:prstGeom>
        </p:spPr>
      </p:pic>
    </p:spTree>
    <p:extLst>
      <p:ext uri="{BB962C8B-B14F-4D97-AF65-F5344CB8AC3E}">
        <p14:creationId xmlns:p14="http://schemas.microsoft.com/office/powerpoint/2010/main" val="2117572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Cohesive</a:t>
            </a:r>
            <a:r>
              <a:rPr lang="en-US" dirty="0"/>
              <a:t> – The paper presents information in a manner that is logically connected and consistent so that the reader may readily follow the progression of the writer's argument.  Its use of smooth transitions makes it fluid, moving logically from one idea to the next.</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transi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4707467"/>
            <a:ext cx="7442200" cy="2150532"/>
          </a:xfrm>
          <a:prstGeom prst="rect">
            <a:avLst/>
          </a:prstGeom>
        </p:spPr>
      </p:pic>
    </p:spTree>
    <p:extLst>
      <p:ext uri="{BB962C8B-B14F-4D97-AF65-F5344CB8AC3E}">
        <p14:creationId xmlns:p14="http://schemas.microsoft.com/office/powerpoint/2010/main" val="2969012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Concise</a:t>
            </a:r>
            <a:r>
              <a:rPr lang="en-US" dirty="0"/>
              <a:t> – The paper is free of redundant and meaningless words in order to make each</a:t>
            </a:r>
            <a:br>
              <a:rPr lang="en-US" dirty="0"/>
            </a:br>
            <a:r>
              <a:rPr lang="en-US" dirty="0"/>
              <a:t>sentence as clear and expressive as possible.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concisen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733" y="3911600"/>
            <a:ext cx="3386667" cy="2709332"/>
          </a:xfrm>
          <a:prstGeom prst="rect">
            <a:avLst/>
          </a:prstGeom>
        </p:spPr>
      </p:pic>
    </p:spTree>
    <p:extLst>
      <p:ext uri="{BB962C8B-B14F-4D97-AF65-F5344CB8AC3E}">
        <p14:creationId xmlns:p14="http://schemas.microsoft.com/office/powerpoint/2010/main" val="1467279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Concentrated</a:t>
            </a:r>
            <a:r>
              <a:rPr lang="en-US" dirty="0"/>
              <a:t> – The paper maintains a direction of attention toward the argument at hand, focusing only on ideas or information that develops the topic.</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foc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1" y="3911600"/>
            <a:ext cx="4373931" cy="2946400"/>
          </a:xfrm>
          <a:prstGeom prst="rect">
            <a:avLst/>
          </a:prstGeom>
        </p:spPr>
      </p:pic>
      <p:pic>
        <p:nvPicPr>
          <p:cNvPr id="5" name="Picture 4" descr="focus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532" y="3911600"/>
            <a:ext cx="4961467" cy="3121618"/>
          </a:xfrm>
          <a:prstGeom prst="rect">
            <a:avLst/>
          </a:prstGeom>
        </p:spPr>
      </p:pic>
    </p:spTree>
    <p:extLst>
      <p:ext uri="{BB962C8B-B14F-4D97-AF65-F5344CB8AC3E}">
        <p14:creationId xmlns:p14="http://schemas.microsoft.com/office/powerpoint/2010/main" val="91182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Conversant</a:t>
            </a:r>
            <a:r>
              <a:rPr lang="en-US" dirty="0"/>
              <a:t> – The paper reveals that you are familiar with the subject from either experience or research.  It engages the topic and adds to the academic discourse on that topic. Though conversant, the paper does not contain conversational language or tone.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conversant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067" y="4622800"/>
            <a:ext cx="4267200" cy="2235200"/>
          </a:xfrm>
          <a:prstGeom prst="rect">
            <a:avLst/>
          </a:prstGeom>
        </p:spPr>
      </p:pic>
    </p:spTree>
    <p:extLst>
      <p:ext uri="{BB962C8B-B14F-4D97-AF65-F5344CB8AC3E}">
        <p14:creationId xmlns:p14="http://schemas.microsoft.com/office/powerpoint/2010/main" val="1547104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Critical </a:t>
            </a:r>
            <a:r>
              <a:rPr lang="en-US" dirty="0"/>
              <a:t>– The paper is not a summary, but an evaluative critique whose claims are analytical and argumentative.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Content Placeholder 5" descr="critical thinking.jpg"/>
          <p:cNvPicPr>
            <a:picLocks noChangeAspect="1"/>
          </p:cNvPicPr>
          <p:nvPr/>
        </p:nvPicPr>
        <p:blipFill>
          <a:blip r:embed="rId2">
            <a:extLst>
              <a:ext uri="{28A0092B-C50C-407E-A947-70E740481C1C}">
                <a14:useLocalDpi xmlns:a14="http://schemas.microsoft.com/office/drawing/2010/main" val="0"/>
              </a:ext>
            </a:extLst>
          </a:blip>
          <a:srcRect l="2670" r="2670"/>
          <a:stretch>
            <a:fillRect/>
          </a:stretch>
        </p:blipFill>
        <p:spPr>
          <a:xfrm>
            <a:off x="1981200" y="3843867"/>
            <a:ext cx="5300133" cy="2282296"/>
          </a:xfrm>
          <a:prstGeom prst="rect">
            <a:avLst/>
          </a:prstGeom>
        </p:spPr>
      </p:pic>
    </p:spTree>
    <p:extLst>
      <p:ext uri="{BB962C8B-B14F-4D97-AF65-F5344CB8AC3E}">
        <p14:creationId xmlns:p14="http://schemas.microsoft.com/office/powerpoint/2010/main" val="6894114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52739"/>
          </a:xfrm>
        </p:spPr>
        <p:txBody>
          <a:bodyPr>
            <a:normAutofit fontScale="90000"/>
          </a:bodyPr>
          <a:lstStyle/>
          <a:p>
            <a:r>
              <a:rPr lang="en-US" dirty="0" smtClean="0"/>
              <a:t/>
            </a:r>
            <a:br>
              <a:rPr lang="en-US" dirty="0" smtClean="0"/>
            </a:br>
            <a:endParaRPr lang="en-US" dirty="0"/>
          </a:p>
        </p:txBody>
      </p:sp>
      <p:pic>
        <p:nvPicPr>
          <p:cNvPr id="8" name="Content Placeholder 7" descr="critical thinking 2.jpg"/>
          <p:cNvPicPr>
            <a:picLocks noGrp="1" noChangeAspect="1"/>
          </p:cNvPicPr>
          <p:nvPr>
            <p:ph idx="1"/>
          </p:nvPr>
        </p:nvPicPr>
        <p:blipFill>
          <a:blip r:embed="rId2">
            <a:extLst>
              <a:ext uri="{28A0092B-C50C-407E-A947-70E740481C1C}">
                <a14:useLocalDpi xmlns:a14="http://schemas.microsoft.com/office/drawing/2010/main" val="0"/>
              </a:ext>
            </a:extLst>
          </a:blip>
          <a:srcRect l="-65634" r="-65634"/>
          <a:stretch>
            <a:fillRect/>
          </a:stretch>
        </p:blipFill>
        <p:spPr>
          <a:xfrm>
            <a:off x="0" y="152400"/>
            <a:ext cx="10070040" cy="5973764"/>
          </a:xfrm>
        </p:spPr>
      </p:pic>
    </p:spTree>
    <p:extLst>
      <p:ext uri="{BB962C8B-B14F-4D97-AF65-F5344CB8AC3E}">
        <p14:creationId xmlns:p14="http://schemas.microsoft.com/office/powerpoint/2010/main" val="23654336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Controversial</a:t>
            </a:r>
            <a:r>
              <a:rPr lang="en-US" dirty="0"/>
              <a:t> – The paper presents a defined, debatable argument and provides accurate and relevant information regarding the topic.</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aru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933" y="3996266"/>
            <a:ext cx="3589867" cy="2624665"/>
          </a:xfrm>
          <a:prstGeom prst="rect">
            <a:avLst/>
          </a:prstGeom>
        </p:spPr>
      </p:pic>
    </p:spTree>
    <p:extLst>
      <p:ext uri="{BB962C8B-B14F-4D97-AF65-F5344CB8AC3E}">
        <p14:creationId xmlns:p14="http://schemas.microsoft.com/office/powerpoint/2010/main" val="39519237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a:t>Toni Morrison </a:t>
            </a:r>
            <a:r>
              <a:rPr lang="en-US" sz="4000" b="1" dirty="0" smtClean="0"/>
              <a:t>said, “Everybody writes badly sometime.”</a:t>
            </a:r>
            <a:endParaRPr lang="en-US" sz="4000" b="1"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1326717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Complex</a:t>
            </a:r>
            <a:r>
              <a:rPr lang="en-US" dirty="0"/>
              <a:t> – The paper addresses the prompt in a thorough, interesting, and unique manner while taking into account all the intricacies of the question and all the possible arguments and counterarguments applicable to the exploration of the question.</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sz="2700" dirty="0"/>
              <a:t>A good paper should be</a:t>
            </a:r>
            <a:r>
              <a:rPr lang="en-US" dirty="0"/>
              <a:t/>
            </a:r>
            <a:br>
              <a:rPr lang="en-US" dirty="0"/>
            </a:br>
            <a:endParaRPr lang="en-US" dirty="0"/>
          </a:p>
        </p:txBody>
      </p:sp>
      <p:pic>
        <p:nvPicPr>
          <p:cNvPr id="4" name="Picture 3" descr="compl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200" y="4555066"/>
            <a:ext cx="2997200" cy="2302933"/>
          </a:xfrm>
          <a:prstGeom prst="rect">
            <a:avLst/>
          </a:prstGeom>
        </p:spPr>
      </p:pic>
    </p:spTree>
    <p:extLst>
      <p:ext uri="{BB962C8B-B14F-4D97-AF65-F5344CB8AC3E}">
        <p14:creationId xmlns:p14="http://schemas.microsoft.com/office/powerpoint/2010/main" val="29396161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Contextual</a:t>
            </a:r>
            <a:r>
              <a:rPr lang="en-US" dirty="0"/>
              <a:t> – The paper sums up your informed opinion about the subject or presents carefully synthesized facts and data about the subject.</a:t>
            </a:r>
          </a:p>
          <a:p>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fac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1" y="3979332"/>
            <a:ext cx="4131732" cy="2878667"/>
          </a:xfrm>
          <a:prstGeom prst="rect">
            <a:avLst/>
          </a:prstGeom>
        </p:spPr>
      </p:pic>
    </p:spTree>
    <p:extLst>
      <p:ext uri="{BB962C8B-B14F-4D97-AF65-F5344CB8AC3E}">
        <p14:creationId xmlns:p14="http://schemas.microsoft.com/office/powerpoint/2010/main" val="189367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Clever</a:t>
            </a:r>
            <a:r>
              <a:rPr lang="en-US" dirty="0"/>
              <a:t> – The paper uses language and style that will be particularly pleasing to the reader, and it also anticipates and addresses questions that the reader may or may not have considered about the content of the paper.  A clever paper strives to be witty, sharp, inventive, resourceful, intelligent, and astute.</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cle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067" y="4910666"/>
            <a:ext cx="2946399" cy="1947333"/>
          </a:xfrm>
          <a:prstGeom prst="rect">
            <a:avLst/>
          </a:prstGeom>
        </p:spPr>
      </p:pic>
    </p:spTree>
    <p:extLst>
      <p:ext uri="{BB962C8B-B14F-4D97-AF65-F5344CB8AC3E}">
        <p14:creationId xmlns:p14="http://schemas.microsoft.com/office/powerpoint/2010/main" val="2977030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Convincing</a:t>
            </a:r>
            <a:r>
              <a:rPr lang="en-US" dirty="0"/>
              <a:t> – The paper demonstrates mastery in the use of reliable supporting data, relevant quotations, and appropriate and varied introductory verbs for quotations.  It uses language that appeals to reason and maintains a calm, objective demeanor in order to persuade the reader of the validity of its primary claim.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convinc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3" y="5029200"/>
            <a:ext cx="3572934" cy="1828799"/>
          </a:xfrm>
          <a:prstGeom prst="rect">
            <a:avLst/>
          </a:prstGeom>
        </p:spPr>
      </p:pic>
    </p:spTree>
    <p:extLst>
      <p:ext uri="{BB962C8B-B14F-4D97-AF65-F5344CB8AC3E}">
        <p14:creationId xmlns:p14="http://schemas.microsoft.com/office/powerpoint/2010/main" val="143172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Compelling</a:t>
            </a:r>
            <a:r>
              <a:rPr lang="en-US" dirty="0"/>
              <a:t> – The paper’s engaging use of language, clear development of argument, precise word choice, and logical organization compel the reader to consider a new way of thinking about the world.</a:t>
            </a:r>
            <a:br>
              <a:rPr lang="en-US" dirty="0"/>
            </a:b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compell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84133"/>
            <a:ext cx="3742266" cy="2573866"/>
          </a:xfrm>
          <a:prstGeom prst="rect">
            <a:avLst/>
          </a:prstGeom>
        </p:spPr>
      </p:pic>
    </p:spTree>
    <p:extLst>
      <p:ext uri="{BB962C8B-B14F-4D97-AF65-F5344CB8AC3E}">
        <p14:creationId xmlns:p14="http://schemas.microsoft.com/office/powerpoint/2010/main" val="310613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p>
          <a:p>
            <a:endParaRPr lang="en-US" b="1" dirty="0"/>
          </a:p>
          <a:p>
            <a:endParaRPr lang="en-US" b="1" dirty="0" smtClean="0"/>
          </a:p>
          <a:p>
            <a:endParaRPr lang="en-US" b="1" dirty="0"/>
          </a:p>
          <a:p>
            <a:endParaRPr lang="en-US" b="1" dirty="0" smtClean="0"/>
          </a:p>
          <a:p>
            <a:r>
              <a:rPr lang="en-US" b="1" dirty="0" smtClean="0"/>
              <a:t>Creative</a:t>
            </a:r>
            <a:r>
              <a:rPr lang="en-US" dirty="0" smtClean="0"/>
              <a:t> </a:t>
            </a:r>
            <a:r>
              <a:rPr lang="en-US" dirty="0"/>
              <a:t>– The paper presents the details in an unusual and creative way to make the reader see the subject anew.</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C’s of WRITING</a:t>
            </a:r>
            <a:br>
              <a:rPr lang="en-US" dirty="0"/>
            </a:br>
            <a:r>
              <a:rPr lang="en-US" dirty="0"/>
              <a:t>A good paper should be</a:t>
            </a:r>
            <a:br>
              <a:rPr lang="en-US" dirty="0"/>
            </a:br>
            <a:endParaRPr lang="en-US" dirty="0"/>
          </a:p>
        </p:txBody>
      </p:sp>
      <p:pic>
        <p:nvPicPr>
          <p:cNvPr id="4" name="Picture 3" descr="creativity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727199"/>
            <a:ext cx="3877733" cy="2963333"/>
          </a:xfrm>
          <a:prstGeom prst="rect">
            <a:avLst/>
          </a:prstGeom>
        </p:spPr>
      </p:pic>
    </p:spTree>
    <p:extLst>
      <p:ext uri="{BB962C8B-B14F-4D97-AF65-F5344CB8AC3E}">
        <p14:creationId xmlns:p14="http://schemas.microsoft.com/office/powerpoint/2010/main" val="3232859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3050455"/>
          </a:xfrm>
        </p:spPr>
        <p:txBody>
          <a:bodyPr>
            <a:normAutofit/>
          </a:bodyPr>
          <a:lstStyle/>
          <a:p>
            <a:r>
              <a:rPr lang="en-US" dirty="0"/>
              <a:t>The </a:t>
            </a:r>
            <a:r>
              <a:rPr lang="en-US" dirty="0" smtClean="0"/>
              <a:t>“Dos </a:t>
            </a:r>
            <a:r>
              <a:rPr lang="en-US" dirty="0"/>
              <a:t>and </a:t>
            </a:r>
            <a:r>
              <a:rPr lang="en-US" dirty="0" smtClean="0"/>
              <a:t>Don’ts” </a:t>
            </a:r>
            <a:r>
              <a:rPr lang="en-US" dirty="0"/>
              <a:t>of </a:t>
            </a:r>
            <a:r>
              <a:rPr lang="en-US" dirty="0" smtClean="0"/>
              <a:t/>
            </a:r>
            <a:br>
              <a:rPr lang="en-US" dirty="0" smtClean="0"/>
            </a:br>
            <a:r>
              <a:rPr lang="en-US" dirty="0" smtClean="0"/>
              <a:t>College</a:t>
            </a:r>
            <a:r>
              <a:rPr lang="en-US" dirty="0"/>
              <a:t>-Level Writing</a:t>
            </a:r>
            <a:br>
              <a:rPr lang="en-US" dirty="0"/>
            </a:br>
            <a:endParaRPr lang="en-US" dirty="0"/>
          </a:p>
        </p:txBody>
      </p:sp>
      <p:sp>
        <p:nvSpPr>
          <p:cNvPr id="3" name="Subtitle 2"/>
          <p:cNvSpPr>
            <a:spLocks noGrp="1"/>
          </p:cNvSpPr>
          <p:nvPr>
            <p:ph type="subTitle" idx="1"/>
          </p:nvPr>
        </p:nvSpPr>
        <p:spPr/>
        <p:txBody>
          <a:bodyPr/>
          <a:lstStyle/>
          <a:p>
            <a:endParaRPr lang="en-US" dirty="0" smtClean="0"/>
          </a:p>
          <a:p>
            <a:endParaRPr lang="en-US" dirty="0"/>
          </a:p>
          <a:p>
            <a:r>
              <a:rPr lang="en-US" dirty="0" smtClean="0"/>
              <a:t>Mini-Lesson #31</a:t>
            </a:r>
            <a:endParaRPr lang="en-US" dirty="0"/>
          </a:p>
        </p:txBody>
      </p:sp>
    </p:spTree>
    <p:extLst>
      <p:ext uri="{BB962C8B-B14F-4D97-AF65-F5344CB8AC3E}">
        <p14:creationId xmlns:p14="http://schemas.microsoft.com/office/powerpoint/2010/main" val="358335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b="1" dirty="0"/>
              <a:t> </a:t>
            </a:r>
            <a:endParaRPr lang="en-US" dirty="0"/>
          </a:p>
          <a:p>
            <a:r>
              <a:rPr lang="en-US" dirty="0"/>
              <a:t>Don’t make your writing instructor the first person to read your paper.  You and someone else should read and proofread it first.</a:t>
            </a:r>
          </a:p>
          <a:p>
            <a:pPr marL="0" indent="0">
              <a:buNone/>
            </a:pPr>
            <a:r>
              <a:rPr lang="en-US" dirty="0"/>
              <a:t> </a:t>
            </a:r>
          </a:p>
          <a:p>
            <a:r>
              <a:rPr lang="en-US" dirty="0"/>
              <a:t>Don’t be the only person who didn’t read your paper.  You wrote it.  Proofread and edit it too.</a:t>
            </a:r>
          </a:p>
          <a:p>
            <a:pPr marL="0" indent="0">
              <a:buNone/>
            </a:pPr>
            <a:r>
              <a:rPr lang="en-US" dirty="0"/>
              <a:t> </a:t>
            </a:r>
          </a:p>
          <a:p>
            <a:r>
              <a:rPr lang="en-US" dirty="0"/>
              <a:t>Don’t shift into “rant mode,” that is, being excessively repetitive, antagonistic, and subjective about a subject that has several sides.  Make your paper reader friendly.</a:t>
            </a:r>
          </a:p>
          <a:p>
            <a:pPr marL="0" indent="0">
              <a:buNone/>
            </a:pPr>
            <a:r>
              <a:rPr lang="en-US" dirty="0"/>
              <a:t> </a:t>
            </a:r>
          </a:p>
          <a:p>
            <a:endParaRPr lang="en-US" dirty="0"/>
          </a:p>
        </p:txBody>
      </p:sp>
      <p:sp>
        <p:nvSpPr>
          <p:cNvPr id="3" name="Title 2"/>
          <p:cNvSpPr>
            <a:spLocks noGrp="1"/>
          </p:cNvSpPr>
          <p:nvPr>
            <p:ph type="title"/>
          </p:nvPr>
        </p:nvSpPr>
        <p:spPr/>
        <p:txBody>
          <a:bodyPr>
            <a:normAutofit fontScale="90000"/>
          </a:bodyPr>
          <a:lstStyle/>
          <a:p>
            <a:r>
              <a:rPr lang="en-US" b="1" dirty="0"/>
              <a:t>The </a:t>
            </a:r>
            <a:r>
              <a:rPr lang="en-US" dirty="0"/>
              <a:t>D</a:t>
            </a:r>
            <a:r>
              <a:rPr lang="en-US" b="1" dirty="0"/>
              <a:t>’s of Writing</a:t>
            </a:r>
            <a:r>
              <a:rPr lang="en-US" dirty="0"/>
              <a:t/>
            </a:r>
            <a:br>
              <a:rPr lang="en-US" dirty="0"/>
            </a:br>
            <a:endParaRPr lang="en-US" dirty="0"/>
          </a:p>
        </p:txBody>
      </p:sp>
    </p:spTree>
    <p:extLst>
      <p:ext uri="{BB962C8B-B14F-4D97-AF65-F5344CB8AC3E}">
        <p14:creationId xmlns:p14="http://schemas.microsoft.com/office/powerpoint/2010/main" val="1452631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Don’t use tags such as “I think,” “I believe,” and “in my opinion,” since it is assumed that the thoughts expressed in the paper (other than those cited as resources) belong to you.</a:t>
            </a:r>
          </a:p>
          <a:p>
            <a:r>
              <a:rPr lang="en-US" dirty="0"/>
              <a:t> </a:t>
            </a:r>
          </a:p>
          <a:p>
            <a:r>
              <a:rPr lang="en-US" dirty="0"/>
              <a:t>Don’t use conversational English such as slang or colloquialisms except to achieve a particular tome or rhetorical effect.</a:t>
            </a:r>
          </a:p>
          <a:p>
            <a:r>
              <a:rPr lang="en-US" dirty="0"/>
              <a:t> </a:t>
            </a:r>
          </a:p>
          <a:p>
            <a:r>
              <a:rPr lang="en-US" dirty="0"/>
              <a:t>Don't shift from past to present tense or present to past unnecessarily.</a:t>
            </a:r>
          </a:p>
          <a:p>
            <a:endParaRPr lang="en-US" dirty="0"/>
          </a:p>
        </p:txBody>
      </p:sp>
      <p:sp>
        <p:nvSpPr>
          <p:cNvPr id="3" name="Title 2"/>
          <p:cNvSpPr>
            <a:spLocks noGrp="1"/>
          </p:cNvSpPr>
          <p:nvPr>
            <p:ph type="title"/>
          </p:nvPr>
        </p:nvSpPr>
        <p:spPr/>
        <p:txBody>
          <a:bodyPr>
            <a:normAutofit fontScale="90000"/>
          </a:bodyPr>
          <a:lstStyle/>
          <a:p>
            <a:r>
              <a:rPr lang="en-US" b="1" dirty="0"/>
              <a:t>The </a:t>
            </a:r>
            <a:r>
              <a:rPr lang="en-US" dirty="0"/>
              <a:t>D</a:t>
            </a:r>
            <a:r>
              <a:rPr lang="en-US" b="1" dirty="0"/>
              <a:t>’s of Writing</a:t>
            </a:r>
            <a:r>
              <a:rPr lang="en-US" dirty="0"/>
              <a:t/>
            </a:r>
            <a:br>
              <a:rPr lang="en-US" dirty="0"/>
            </a:br>
            <a:endParaRPr lang="en-US" dirty="0"/>
          </a:p>
        </p:txBody>
      </p:sp>
    </p:spTree>
    <p:extLst>
      <p:ext uri="{BB962C8B-B14F-4D97-AF65-F5344CB8AC3E}">
        <p14:creationId xmlns:p14="http://schemas.microsoft.com/office/powerpoint/2010/main" val="2992632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Don't use clichés such as </a:t>
            </a:r>
            <a:r>
              <a:rPr lang="en-US" i="1" dirty="0"/>
              <a:t>last but not least, arguably, </a:t>
            </a:r>
            <a:r>
              <a:rPr lang="en-US" dirty="0"/>
              <a:t>and</a:t>
            </a:r>
            <a:r>
              <a:rPr lang="en-US" i="1" dirty="0"/>
              <a:t> as a whole</a:t>
            </a:r>
            <a:r>
              <a:rPr lang="en-US" dirty="0"/>
              <a:t>; find exact words.  As writer James Orwell quipped, “Don’t use a word or phrase you’re used to seeing in print.”</a:t>
            </a:r>
          </a:p>
          <a:p>
            <a:r>
              <a:rPr lang="en-US" dirty="0"/>
              <a:t> </a:t>
            </a:r>
          </a:p>
          <a:p>
            <a:r>
              <a:rPr lang="en-US" dirty="0"/>
              <a:t>Don’t write in passive voice when you need to make a specific statement about the performer of the action.</a:t>
            </a:r>
          </a:p>
          <a:p>
            <a:r>
              <a:rPr lang="en-US" dirty="0"/>
              <a:t> </a:t>
            </a:r>
          </a:p>
          <a:p>
            <a:r>
              <a:rPr lang="en-US" dirty="0"/>
              <a:t>Don’t use redundant phrases such as </a:t>
            </a:r>
            <a:r>
              <a:rPr lang="en-US" i="1" dirty="0"/>
              <a:t>each and every, continue on, </a:t>
            </a:r>
            <a:r>
              <a:rPr lang="en-US" dirty="0"/>
              <a:t>and</a:t>
            </a:r>
            <a:r>
              <a:rPr lang="en-US" i="1" dirty="0"/>
              <a:t> due to the fact that</a:t>
            </a:r>
            <a:r>
              <a:rPr lang="en-US" dirty="0"/>
              <a:t>.</a:t>
            </a:r>
            <a:br>
              <a:rPr lang="en-US" dirty="0"/>
            </a:br>
            <a:endParaRPr lang="en-US" dirty="0"/>
          </a:p>
        </p:txBody>
      </p:sp>
      <p:sp>
        <p:nvSpPr>
          <p:cNvPr id="3" name="Title 2"/>
          <p:cNvSpPr>
            <a:spLocks noGrp="1"/>
          </p:cNvSpPr>
          <p:nvPr>
            <p:ph type="title"/>
          </p:nvPr>
        </p:nvSpPr>
        <p:spPr/>
        <p:txBody>
          <a:bodyPr>
            <a:normAutofit fontScale="90000"/>
          </a:bodyPr>
          <a:lstStyle/>
          <a:p>
            <a:r>
              <a:rPr lang="en-US" b="1" dirty="0"/>
              <a:t>The </a:t>
            </a:r>
            <a:r>
              <a:rPr lang="en-US" dirty="0"/>
              <a:t>D</a:t>
            </a:r>
            <a:r>
              <a:rPr lang="en-US" b="1" dirty="0"/>
              <a:t>’s of Writing</a:t>
            </a:r>
            <a:r>
              <a:rPr lang="en-US" dirty="0"/>
              <a:t/>
            </a:r>
            <a:br>
              <a:rPr lang="en-US" dirty="0"/>
            </a:br>
            <a:endParaRPr lang="en-US" dirty="0"/>
          </a:p>
        </p:txBody>
      </p:sp>
    </p:spTree>
    <p:extLst>
      <p:ext uri="{BB962C8B-B14F-4D97-AF65-F5344CB8AC3E}">
        <p14:creationId xmlns:p14="http://schemas.microsoft.com/office/powerpoint/2010/main" val="89859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t>Write when you write</a:t>
            </a:r>
          </a:p>
          <a:p>
            <a:r>
              <a:rPr lang="en-US" sz="4000" b="1" dirty="0" smtClean="0"/>
              <a:t>Revise when you revise</a:t>
            </a:r>
          </a:p>
          <a:p>
            <a:r>
              <a:rPr lang="en-US" sz="4000" b="1" dirty="0" smtClean="0"/>
              <a:t>Never mix the two</a:t>
            </a:r>
            <a:endParaRPr lang="en-US" sz="4000" b="1"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1197170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Don’t use second-person pronouns (</a:t>
            </a:r>
            <a:r>
              <a:rPr lang="en-US" i="1" dirty="0"/>
              <a:t>you </a:t>
            </a:r>
            <a:r>
              <a:rPr lang="en-US" dirty="0"/>
              <a:t>and</a:t>
            </a:r>
            <a:r>
              <a:rPr lang="en-US" i="1" dirty="0"/>
              <a:t> your)</a:t>
            </a:r>
            <a:r>
              <a:rPr lang="en-US" dirty="0"/>
              <a:t> unless you are writing a business correspondence.  </a:t>
            </a:r>
            <a:br>
              <a:rPr lang="en-US" dirty="0"/>
            </a:br>
            <a:endParaRPr lang="en-US" dirty="0"/>
          </a:p>
          <a:p>
            <a:r>
              <a:rPr lang="en-US" dirty="0"/>
              <a:t>Don’t use contractions or abbreviations.</a:t>
            </a:r>
          </a:p>
          <a:p>
            <a:r>
              <a:rPr lang="en-US" dirty="0"/>
              <a:t/>
            </a:r>
            <a:br>
              <a:rPr lang="en-US" dirty="0"/>
            </a:br>
            <a:r>
              <a:rPr lang="en-US" dirty="0"/>
              <a:t>Don't use sexist language such as </a:t>
            </a:r>
            <a:r>
              <a:rPr lang="en-US" i="1" dirty="0"/>
              <a:t>fireman, policeman, postman</a:t>
            </a:r>
            <a:r>
              <a:rPr lang="en-US" dirty="0"/>
              <a:t> or masculine pronouns (</a:t>
            </a:r>
            <a:r>
              <a:rPr lang="en-US" i="1" dirty="0"/>
              <a:t>he, him, his</a:t>
            </a:r>
            <a:r>
              <a:rPr lang="en-US" dirty="0"/>
              <a:t>) to refer to a generic group.</a:t>
            </a:r>
            <a:br>
              <a:rPr lang="en-US" dirty="0"/>
            </a:br>
            <a:endParaRPr lang="en-US" dirty="0"/>
          </a:p>
        </p:txBody>
      </p:sp>
      <p:sp>
        <p:nvSpPr>
          <p:cNvPr id="3" name="Title 2"/>
          <p:cNvSpPr>
            <a:spLocks noGrp="1"/>
          </p:cNvSpPr>
          <p:nvPr>
            <p:ph type="title"/>
          </p:nvPr>
        </p:nvSpPr>
        <p:spPr/>
        <p:txBody>
          <a:bodyPr>
            <a:normAutofit fontScale="90000"/>
          </a:bodyPr>
          <a:lstStyle/>
          <a:p>
            <a:r>
              <a:rPr lang="en-US" b="1" dirty="0"/>
              <a:t>The </a:t>
            </a:r>
            <a:r>
              <a:rPr lang="en-US" dirty="0"/>
              <a:t>D</a:t>
            </a:r>
            <a:r>
              <a:rPr lang="en-US" b="1" dirty="0"/>
              <a:t>’s of Writing</a:t>
            </a:r>
            <a:r>
              <a:rPr lang="en-US" dirty="0"/>
              <a:t/>
            </a:r>
            <a:br>
              <a:rPr lang="en-US" dirty="0"/>
            </a:br>
            <a:endParaRPr lang="en-US" dirty="0"/>
          </a:p>
        </p:txBody>
      </p:sp>
    </p:spTree>
    <p:extLst>
      <p:ext uri="{BB962C8B-B14F-4D97-AF65-F5344CB8AC3E}">
        <p14:creationId xmlns:p14="http://schemas.microsoft.com/office/powerpoint/2010/main" val="3084100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4551685" cy="3450696"/>
          </a:xfrm>
        </p:spPr>
        <p:txBody>
          <a:bodyPr/>
          <a:lstStyle/>
          <a:p>
            <a:r>
              <a:rPr lang="en-US" dirty="0" smtClean="0"/>
              <a:t>The 5-paragraph model does not cut it for college-level writing.</a:t>
            </a:r>
          </a:p>
          <a:p>
            <a:endParaRPr lang="en-US" dirty="0"/>
          </a:p>
          <a:p>
            <a:r>
              <a:rPr lang="en-US" dirty="0" smtClean="0"/>
              <a:t>Very limiting</a:t>
            </a:r>
          </a:p>
          <a:p>
            <a:endParaRPr lang="en-US" dirty="0" smtClean="0"/>
          </a:p>
          <a:p>
            <a:r>
              <a:rPr lang="en-US" dirty="0" smtClean="0"/>
              <a:t>Encourages bad habits</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What about the 5-Paragraph Essay?</a:t>
            </a:r>
            <a:endParaRPr lang="en-US" dirty="0"/>
          </a:p>
        </p:txBody>
      </p:sp>
      <p:pic>
        <p:nvPicPr>
          <p:cNvPr id="4" name="Picture 3" descr="j030962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23752" y="1990463"/>
            <a:ext cx="3055249" cy="4283059"/>
          </a:xfrm>
          <a:prstGeom prst="rect">
            <a:avLst/>
          </a:prstGeom>
        </p:spPr>
      </p:pic>
    </p:spTree>
    <p:extLst>
      <p:ext uri="{BB962C8B-B14F-4D97-AF65-F5344CB8AC3E}">
        <p14:creationId xmlns:p14="http://schemas.microsoft.com/office/powerpoint/2010/main" val="37130156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2675467"/>
            <a:ext cx="3453204" cy="3450696"/>
          </a:xfrm>
        </p:spPr>
        <p:txBody>
          <a:bodyPr/>
          <a:lstStyle/>
          <a:p>
            <a:r>
              <a:rPr lang="en-US" dirty="0" smtClean="0"/>
              <a:t>An introduction that contains a thesis statement</a:t>
            </a:r>
          </a:p>
          <a:p>
            <a:endParaRPr lang="en-US" dirty="0"/>
          </a:p>
          <a:p>
            <a:r>
              <a:rPr lang="en-US" dirty="0" smtClean="0"/>
              <a:t>A body </a:t>
            </a:r>
          </a:p>
          <a:p>
            <a:endParaRPr lang="en-US" dirty="0"/>
          </a:p>
          <a:p>
            <a:r>
              <a:rPr lang="en-US" dirty="0" smtClean="0"/>
              <a:t>A conclusion</a:t>
            </a:r>
            <a:endParaRPr lang="en-US" dirty="0"/>
          </a:p>
        </p:txBody>
      </p:sp>
      <p:sp>
        <p:nvSpPr>
          <p:cNvPr id="3" name="Title 2"/>
          <p:cNvSpPr>
            <a:spLocks noGrp="1"/>
          </p:cNvSpPr>
          <p:nvPr>
            <p:ph type="title"/>
          </p:nvPr>
        </p:nvSpPr>
        <p:spPr/>
        <p:txBody>
          <a:bodyPr>
            <a:normAutofit/>
          </a:bodyPr>
          <a:lstStyle/>
          <a:p>
            <a:r>
              <a:rPr lang="en-US" dirty="0" smtClean="0"/>
              <a:t>A College Essay Should Have</a:t>
            </a:r>
            <a:endParaRPr lang="en-US" dirty="0"/>
          </a:p>
        </p:txBody>
      </p:sp>
      <p:pic>
        <p:nvPicPr>
          <p:cNvPr id="4" name="Picture 3" descr="stk19948boj.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84806" y="2466272"/>
            <a:ext cx="4501994" cy="2802183"/>
          </a:xfrm>
          <a:prstGeom prst="rect">
            <a:avLst/>
          </a:prstGeom>
        </p:spPr>
      </p:pic>
    </p:spTree>
    <p:extLst>
      <p:ext uri="{BB962C8B-B14F-4D97-AF65-F5344CB8AC3E}">
        <p14:creationId xmlns:p14="http://schemas.microsoft.com/office/powerpoint/2010/main" val="1449836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3633" y="2103723"/>
            <a:ext cx="4126767" cy="4358571"/>
          </a:xfrm>
        </p:spPr>
        <p:txBody>
          <a:bodyPr/>
          <a:lstStyle/>
          <a:p>
            <a:r>
              <a:rPr lang="en-US" dirty="0" smtClean="0"/>
              <a:t>Should provide only essential background information</a:t>
            </a:r>
          </a:p>
          <a:p>
            <a:pPr marL="0" indent="0">
              <a:buNone/>
            </a:pPr>
            <a:endParaRPr lang="en-US" dirty="0"/>
          </a:p>
          <a:p>
            <a:r>
              <a:rPr lang="en-US" dirty="0" smtClean="0"/>
              <a:t>Can be more than one paragraph</a:t>
            </a:r>
          </a:p>
          <a:p>
            <a:endParaRPr lang="en-US" dirty="0"/>
          </a:p>
          <a:p>
            <a:r>
              <a:rPr lang="en-US" dirty="0" smtClean="0"/>
              <a:t>Needs to contain a thesis statement/argument/ the “point” of your paper</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pic>
        <p:nvPicPr>
          <p:cNvPr id="4" name="Picture 3" descr="j031677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9435" y="2574163"/>
            <a:ext cx="3914198" cy="2576847"/>
          </a:xfrm>
          <a:prstGeom prst="rect">
            <a:avLst/>
          </a:prstGeom>
        </p:spPr>
      </p:pic>
    </p:spTree>
    <p:extLst>
      <p:ext uri="{BB962C8B-B14F-4D97-AF65-F5344CB8AC3E}">
        <p14:creationId xmlns:p14="http://schemas.microsoft.com/office/powerpoint/2010/main" val="15514452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thesis statement is the main argument of your paper. </a:t>
            </a:r>
          </a:p>
          <a:p>
            <a:r>
              <a:rPr lang="en-US" dirty="0" smtClean="0"/>
              <a:t>It should not be too broad or too narrow.</a:t>
            </a:r>
          </a:p>
          <a:p>
            <a:r>
              <a:rPr lang="en-US" dirty="0" smtClean="0"/>
              <a:t>A thesis statement is NOT simply a theme or trope (i.e., love, money, happiness).</a:t>
            </a:r>
          </a:p>
          <a:p>
            <a:r>
              <a:rPr lang="en-US" dirty="0"/>
              <a:t>S</a:t>
            </a:r>
            <a:r>
              <a:rPr lang="en-US" dirty="0" smtClean="0"/>
              <a:t>tating that an author discusses love is not an adequate thesis; instead, a thesis should be something someone could argue.</a:t>
            </a:r>
          </a:p>
          <a:p>
            <a:endParaRPr lang="en-US" dirty="0"/>
          </a:p>
        </p:txBody>
      </p:sp>
      <p:sp>
        <p:nvSpPr>
          <p:cNvPr id="3" name="Title 2"/>
          <p:cNvSpPr>
            <a:spLocks noGrp="1"/>
          </p:cNvSpPr>
          <p:nvPr>
            <p:ph type="title"/>
          </p:nvPr>
        </p:nvSpPr>
        <p:spPr/>
        <p:txBody>
          <a:bodyPr/>
          <a:lstStyle/>
          <a:p>
            <a:r>
              <a:rPr lang="en-US" dirty="0" smtClean="0"/>
              <a:t>Thesis Statements</a:t>
            </a:r>
            <a:endParaRPr lang="en-US" dirty="0"/>
          </a:p>
        </p:txBody>
      </p:sp>
    </p:spTree>
    <p:extLst>
      <p:ext uri="{BB962C8B-B14F-4D97-AF65-F5344CB8AC3E}">
        <p14:creationId xmlns:p14="http://schemas.microsoft.com/office/powerpoint/2010/main" val="26522055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2675467"/>
            <a:ext cx="4191246" cy="3450696"/>
          </a:xfrm>
        </p:spPr>
        <p:txBody>
          <a:bodyPr>
            <a:normAutofit fontScale="92500" lnSpcReduction="10000"/>
          </a:bodyPr>
          <a:lstStyle/>
          <a:p>
            <a:r>
              <a:rPr lang="en-US" dirty="0" smtClean="0"/>
              <a:t>The purpose of the body paragraphs, and really your entire paper, is to support the argument your thesis makes. </a:t>
            </a:r>
          </a:p>
          <a:p>
            <a:r>
              <a:rPr lang="en-US" dirty="0"/>
              <a:t>I</a:t>
            </a:r>
            <a:r>
              <a:rPr lang="en-US" dirty="0" smtClean="0"/>
              <a:t>nclude critical sources and textual evidence (if applicable) to strengthen your argument. </a:t>
            </a:r>
          </a:p>
          <a:p>
            <a:r>
              <a:rPr lang="en-US" dirty="0" smtClean="0"/>
              <a:t>The progression of the paper and your argument should be logical and easy to follow.</a:t>
            </a:r>
          </a:p>
          <a:p>
            <a:endParaRPr lang="en-US" dirty="0"/>
          </a:p>
          <a:p>
            <a:endParaRPr lang="en-US" dirty="0"/>
          </a:p>
        </p:txBody>
      </p:sp>
      <p:sp>
        <p:nvSpPr>
          <p:cNvPr id="3" name="Title 2"/>
          <p:cNvSpPr>
            <a:spLocks noGrp="1"/>
          </p:cNvSpPr>
          <p:nvPr>
            <p:ph type="title"/>
          </p:nvPr>
        </p:nvSpPr>
        <p:spPr/>
        <p:txBody>
          <a:bodyPr/>
          <a:lstStyle/>
          <a:p>
            <a:r>
              <a:rPr lang="en-US" dirty="0" smtClean="0"/>
              <a:t>Body Paragraphs</a:t>
            </a:r>
            <a:endParaRPr lang="en-US" dirty="0"/>
          </a:p>
        </p:txBody>
      </p:sp>
      <p:pic>
        <p:nvPicPr>
          <p:cNvPr id="4" name="Picture 3" descr="BES_08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8443" y="2549706"/>
            <a:ext cx="3499221" cy="2417145"/>
          </a:xfrm>
          <a:prstGeom prst="rect">
            <a:avLst/>
          </a:prstGeom>
        </p:spPr>
      </p:pic>
    </p:spTree>
    <p:extLst>
      <p:ext uri="{BB962C8B-B14F-4D97-AF65-F5344CB8AC3E}">
        <p14:creationId xmlns:p14="http://schemas.microsoft.com/office/powerpoint/2010/main" val="104516386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2675467"/>
            <a:ext cx="3710660" cy="3450696"/>
          </a:xfrm>
        </p:spPr>
        <p:txBody>
          <a:bodyPr>
            <a:normAutofit lnSpcReduction="10000"/>
          </a:bodyPr>
          <a:lstStyle/>
          <a:p>
            <a:r>
              <a:rPr lang="en-US" dirty="0" smtClean="0"/>
              <a:t>The conclusion should review or restate the main points of the essay; however, this should NOT be an exact repetition. </a:t>
            </a:r>
          </a:p>
          <a:p>
            <a:r>
              <a:rPr lang="en-US" dirty="0" smtClean="0"/>
              <a:t>A conclusion needs to answer the question “So what?”</a:t>
            </a:r>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4" name="Picture 3" descr="BU00529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96176" y="2162297"/>
            <a:ext cx="3890624" cy="3066146"/>
          </a:xfrm>
          <a:prstGeom prst="rect">
            <a:avLst/>
          </a:prstGeom>
        </p:spPr>
      </p:pic>
    </p:spTree>
    <p:extLst>
      <p:ext uri="{BB962C8B-B14F-4D97-AF65-F5344CB8AC3E}">
        <p14:creationId xmlns:p14="http://schemas.microsoft.com/office/powerpoint/2010/main" val="10963015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8591" y="2675467"/>
            <a:ext cx="5358383" cy="3450696"/>
          </a:xfrm>
        </p:spPr>
        <p:txBody>
          <a:bodyPr/>
          <a:lstStyle/>
          <a:p>
            <a:r>
              <a:rPr lang="en-US" dirty="0" smtClean="0"/>
              <a:t>Brainstorm. Write down ideas you have, even if you don’t think they will make it into your paper. </a:t>
            </a:r>
            <a:endParaRPr lang="en-US" dirty="0"/>
          </a:p>
          <a:p>
            <a:r>
              <a:rPr lang="en-US" dirty="0" smtClean="0"/>
              <a:t>Construct an outline.</a:t>
            </a:r>
          </a:p>
          <a:p>
            <a:r>
              <a:rPr lang="en-US" dirty="0" smtClean="0"/>
              <a:t>Talk to your professor.</a:t>
            </a:r>
          </a:p>
          <a:p>
            <a:r>
              <a:rPr lang="en-US" dirty="0" smtClean="0"/>
              <a:t>Come to the Writing Lab.</a:t>
            </a:r>
            <a:endParaRPr lang="en-US" dirty="0"/>
          </a:p>
        </p:txBody>
      </p:sp>
      <p:sp>
        <p:nvSpPr>
          <p:cNvPr id="3" name="Title 2"/>
          <p:cNvSpPr>
            <a:spLocks noGrp="1"/>
          </p:cNvSpPr>
          <p:nvPr>
            <p:ph type="title"/>
          </p:nvPr>
        </p:nvSpPr>
        <p:spPr/>
        <p:txBody>
          <a:bodyPr/>
          <a:lstStyle/>
          <a:p>
            <a:r>
              <a:rPr lang="en-US" dirty="0" smtClean="0"/>
              <a:t>Getting Started</a:t>
            </a:r>
            <a:endParaRPr lang="en-US" dirty="0"/>
          </a:p>
        </p:txBody>
      </p:sp>
      <p:pic>
        <p:nvPicPr>
          <p:cNvPr id="4" name="Picture 3" descr="stk19951boj.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2978" y="2297923"/>
            <a:ext cx="2170248" cy="2971899"/>
          </a:xfrm>
          <a:prstGeom prst="rect">
            <a:avLst/>
          </a:prstGeom>
        </p:spPr>
      </p:pic>
    </p:spTree>
    <p:extLst>
      <p:ext uri="{BB962C8B-B14F-4D97-AF65-F5344CB8AC3E}">
        <p14:creationId xmlns:p14="http://schemas.microsoft.com/office/powerpoint/2010/main" val="14162106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42170"/>
            <a:ext cx="7408333" cy="4083993"/>
          </a:xfrm>
        </p:spPr>
        <p:txBody>
          <a:bodyPr>
            <a:normAutofit fontScale="92500" lnSpcReduction="10000"/>
          </a:bodyPr>
          <a:lstStyle/>
          <a:p>
            <a:pPr marL="0" indent="0">
              <a:buNone/>
            </a:pPr>
            <a:r>
              <a:rPr lang="en-US" b="1" dirty="0" smtClean="0"/>
              <a:t>Introduction:</a:t>
            </a:r>
          </a:p>
          <a:p>
            <a:pPr marL="0" indent="0">
              <a:buNone/>
            </a:pPr>
            <a:r>
              <a:rPr lang="en-US" b="1" dirty="0"/>
              <a:t>	</a:t>
            </a:r>
            <a:r>
              <a:rPr lang="en-US" b="1" dirty="0" smtClean="0"/>
              <a:t>A. Opening remarks</a:t>
            </a:r>
          </a:p>
          <a:p>
            <a:pPr marL="0" indent="0">
              <a:buNone/>
            </a:pPr>
            <a:r>
              <a:rPr lang="en-US" b="1" dirty="0" smtClean="0"/>
              <a:t>	B. Thesis Statement</a:t>
            </a:r>
          </a:p>
          <a:p>
            <a:pPr marL="0" indent="0">
              <a:buNone/>
            </a:pPr>
            <a:r>
              <a:rPr lang="en-US" b="1" dirty="0" smtClean="0"/>
              <a:t>Body Paragraph X: </a:t>
            </a:r>
          </a:p>
          <a:p>
            <a:pPr marL="0" indent="0">
              <a:buNone/>
            </a:pPr>
            <a:r>
              <a:rPr lang="en-US" b="1" dirty="0" smtClean="0"/>
              <a:t>	A. Topic Sentence</a:t>
            </a:r>
          </a:p>
          <a:p>
            <a:pPr marL="0" indent="0">
              <a:buNone/>
            </a:pPr>
            <a:r>
              <a:rPr lang="en-US" b="1" dirty="0"/>
              <a:t>	</a:t>
            </a:r>
            <a:r>
              <a:rPr lang="en-US" b="1" dirty="0" smtClean="0"/>
              <a:t>	1. </a:t>
            </a:r>
            <a:r>
              <a:rPr lang="en-US" b="1" dirty="0" err="1" smtClean="0"/>
              <a:t>Subpoint</a:t>
            </a:r>
            <a:endParaRPr lang="en-US" b="1" dirty="0" smtClean="0"/>
          </a:p>
          <a:p>
            <a:pPr marL="0" indent="0">
              <a:buNone/>
            </a:pPr>
            <a:r>
              <a:rPr lang="en-US" b="1" dirty="0" smtClean="0"/>
              <a:t>			a. Detail</a:t>
            </a:r>
          </a:p>
          <a:p>
            <a:pPr marL="0" indent="0">
              <a:buNone/>
            </a:pPr>
            <a:r>
              <a:rPr lang="en-US" b="1" dirty="0"/>
              <a:t>	</a:t>
            </a:r>
            <a:r>
              <a:rPr lang="en-US" b="1" dirty="0" smtClean="0"/>
              <a:t>		b. Detail.</a:t>
            </a:r>
          </a:p>
          <a:p>
            <a:pPr marL="0" indent="0">
              <a:buNone/>
            </a:pPr>
            <a:r>
              <a:rPr lang="en-US" b="1" dirty="0" smtClean="0"/>
              <a:t>Conclusion:</a:t>
            </a:r>
          </a:p>
          <a:p>
            <a:pPr marL="0" indent="0">
              <a:buNone/>
            </a:pPr>
            <a:r>
              <a:rPr lang="en-US" b="1" dirty="0"/>
              <a:t>	</a:t>
            </a:r>
            <a:r>
              <a:rPr lang="en-US" b="1" dirty="0" smtClean="0"/>
              <a:t>A. Review main points.</a:t>
            </a:r>
          </a:p>
          <a:p>
            <a:pPr marL="0" indent="0">
              <a:buNone/>
            </a:pPr>
            <a:r>
              <a:rPr lang="en-US" b="1" dirty="0"/>
              <a:t>	</a:t>
            </a:r>
            <a:r>
              <a:rPr lang="en-US" b="1" dirty="0" smtClean="0"/>
              <a:t>B. </a:t>
            </a:r>
            <a:r>
              <a:rPr lang="en-US" b="1" dirty="0"/>
              <a:t> </a:t>
            </a:r>
            <a:r>
              <a:rPr lang="en-US" b="1" dirty="0" smtClean="0"/>
              <a:t>So what?</a:t>
            </a:r>
            <a:endParaRPr lang="en-US" b="1"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2474143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 early!</a:t>
            </a:r>
          </a:p>
          <a:p>
            <a:r>
              <a:rPr lang="en-US" dirty="0"/>
              <a:t>Let your writing “simmer” for a while before publishing it, turning it in, or sending it</a:t>
            </a:r>
            <a:r>
              <a:rPr lang="en-US" dirty="0" smtClean="0"/>
              <a:t>.</a:t>
            </a:r>
          </a:p>
          <a:p>
            <a:r>
              <a:rPr lang="en-US" dirty="0"/>
              <a:t>Write when you write; revise when you revise; never mix the two</a:t>
            </a:r>
            <a:r>
              <a:rPr lang="en-US" dirty="0" smtClean="0"/>
              <a:t>.</a:t>
            </a:r>
          </a:p>
          <a:p>
            <a:r>
              <a:rPr lang="en-US" dirty="0"/>
              <a:t>Write </a:t>
            </a:r>
            <a:r>
              <a:rPr lang="en-US" dirty="0" smtClean="0"/>
              <a:t>deliberately and </a:t>
            </a:r>
            <a:r>
              <a:rPr lang="en-US" dirty="0"/>
              <a:t>purposefully, not carelessly or haphazardly </a:t>
            </a:r>
            <a:r>
              <a:rPr lang="en-US" dirty="0" smtClean="0"/>
              <a:t>.</a:t>
            </a:r>
          </a:p>
          <a:p>
            <a:r>
              <a:rPr lang="en-US" dirty="0" smtClean="0"/>
              <a:t>Invest </a:t>
            </a:r>
            <a:r>
              <a:rPr lang="en-US" dirty="0"/>
              <a:t>in a good grammar and style book. </a:t>
            </a:r>
          </a:p>
          <a:p>
            <a:endParaRPr lang="en-US" b="1" dirty="0"/>
          </a:p>
        </p:txBody>
      </p:sp>
      <p:sp>
        <p:nvSpPr>
          <p:cNvPr id="3" name="Title 2"/>
          <p:cNvSpPr>
            <a:spLocks noGrp="1"/>
          </p:cNvSpPr>
          <p:nvPr>
            <p:ph type="title"/>
          </p:nvPr>
        </p:nvSpPr>
        <p:spPr/>
        <p:txBody>
          <a:bodyPr/>
          <a:lstStyle/>
          <a:p>
            <a:r>
              <a:rPr lang="en-US" dirty="0" smtClean="0"/>
              <a:t>Writing Tips</a:t>
            </a:r>
            <a:endParaRPr lang="en-US" dirty="0"/>
          </a:p>
        </p:txBody>
      </p:sp>
    </p:spTree>
    <p:extLst>
      <p:ext uri="{BB962C8B-B14F-4D97-AF65-F5344CB8AC3E}">
        <p14:creationId xmlns:p14="http://schemas.microsoft.com/office/powerpoint/2010/main" val="436963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t>Write to express, not to impress.</a:t>
            </a:r>
            <a:endParaRPr lang="en-US" sz="4000" b="1"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2900203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990687"/>
            <a:ext cx="7297888" cy="2934546"/>
          </a:xfrm>
        </p:spPr>
        <p:txBody>
          <a:bodyPr>
            <a:normAutofit fontScale="92500"/>
          </a:bodyPr>
          <a:lstStyle/>
          <a:p>
            <a:r>
              <a:rPr lang="en-US" dirty="0"/>
              <a:t>Read your writing </a:t>
            </a:r>
            <a:r>
              <a:rPr lang="en-US" dirty="0" smtClean="0"/>
              <a:t>aloud.</a:t>
            </a:r>
          </a:p>
          <a:p>
            <a:r>
              <a:rPr lang="en-US" dirty="0"/>
              <a:t>Avoid conversational English (“lo and behold,” “I can’t stand people who,” etc.) in your writing</a:t>
            </a:r>
            <a:r>
              <a:rPr lang="en-US" dirty="0" smtClean="0"/>
              <a:t>.</a:t>
            </a:r>
          </a:p>
          <a:p>
            <a:r>
              <a:rPr lang="en-US" dirty="0"/>
              <a:t>Look up words and avoid using words with Usage Labels such as </a:t>
            </a:r>
            <a:r>
              <a:rPr lang="en-US" b="1" dirty="0"/>
              <a:t>Informal</a:t>
            </a:r>
            <a:r>
              <a:rPr lang="en-US" dirty="0"/>
              <a:t> (“kids” for “children”), </a:t>
            </a:r>
            <a:r>
              <a:rPr lang="en-US" b="1" dirty="0"/>
              <a:t>Slang</a:t>
            </a:r>
            <a:r>
              <a:rPr lang="en-US" dirty="0"/>
              <a:t> (“cool” </a:t>
            </a:r>
            <a:r>
              <a:rPr lang="en-US" dirty="0" smtClean="0"/>
              <a:t>as </a:t>
            </a:r>
            <a:r>
              <a:rPr lang="en-US" dirty="0"/>
              <a:t>in “a real cool person”), Offensive Slang (“redneck”), </a:t>
            </a:r>
            <a:r>
              <a:rPr lang="en-US" b="1" dirty="0"/>
              <a:t>Nonstandard</a:t>
            </a:r>
            <a:r>
              <a:rPr lang="en-US" dirty="0"/>
              <a:t> (“</a:t>
            </a:r>
            <a:r>
              <a:rPr lang="en-US" dirty="0" err="1"/>
              <a:t>irregardless</a:t>
            </a:r>
            <a:r>
              <a:rPr lang="en-US" dirty="0"/>
              <a:t>”), Archaic (“thou”), and </a:t>
            </a:r>
            <a:r>
              <a:rPr lang="en-US" b="1" dirty="0" smtClean="0"/>
              <a:t>Colloquial</a:t>
            </a:r>
            <a:r>
              <a:rPr lang="en-US" dirty="0" smtClean="0"/>
              <a:t> </a:t>
            </a:r>
            <a:r>
              <a:rPr lang="en-US" dirty="0"/>
              <a:t>(“pretty” as in “pretty good”)</a:t>
            </a:r>
          </a:p>
        </p:txBody>
      </p:sp>
      <p:sp>
        <p:nvSpPr>
          <p:cNvPr id="3" name="Title 2"/>
          <p:cNvSpPr>
            <a:spLocks noGrp="1"/>
          </p:cNvSpPr>
          <p:nvPr>
            <p:ph type="title"/>
          </p:nvPr>
        </p:nvSpPr>
        <p:spPr/>
        <p:txBody>
          <a:bodyPr/>
          <a:lstStyle/>
          <a:p>
            <a:r>
              <a:rPr lang="en-US" dirty="0" smtClean="0"/>
              <a:t>More Tips</a:t>
            </a:r>
            <a:endParaRPr lang="en-US" dirty="0"/>
          </a:p>
        </p:txBody>
      </p:sp>
      <p:pic>
        <p:nvPicPr>
          <p:cNvPr id="5" name="Picture 4"/>
          <p:cNvPicPr>
            <a:picLocks noChangeAspect="1"/>
          </p:cNvPicPr>
          <p:nvPr/>
        </p:nvPicPr>
        <p:blipFill>
          <a:blip r:embed="rId2"/>
          <a:stretch>
            <a:fillRect/>
          </a:stretch>
        </p:blipFill>
        <p:spPr>
          <a:xfrm>
            <a:off x="1510413" y="4847177"/>
            <a:ext cx="5744523" cy="2010823"/>
          </a:xfrm>
          <a:prstGeom prst="rect">
            <a:avLst/>
          </a:prstGeom>
        </p:spPr>
      </p:pic>
    </p:spTree>
    <p:extLst>
      <p:ext uri="{BB962C8B-B14F-4D97-AF65-F5344CB8AC3E}">
        <p14:creationId xmlns:p14="http://schemas.microsoft.com/office/powerpoint/2010/main" val="27108338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your paper is finished, </a:t>
            </a:r>
            <a:r>
              <a:rPr lang="en-US" b="1" dirty="0" smtClean="0"/>
              <a:t>PROOFREAD!</a:t>
            </a:r>
          </a:p>
          <a:p>
            <a:r>
              <a:rPr lang="en-US" dirty="0" smtClean="0"/>
              <a:t>Double, triple, and quadruple check everything you write, even emails.</a:t>
            </a:r>
          </a:p>
          <a:p>
            <a:r>
              <a:rPr lang="en-US" dirty="0" smtClean="0"/>
              <a:t>Avoid </a:t>
            </a:r>
            <a:r>
              <a:rPr lang="en-US" dirty="0"/>
              <a:t>making grammar choices based on guesses, instincts, and personal preferences – follow standard </a:t>
            </a:r>
            <a:r>
              <a:rPr lang="en-US" dirty="0" smtClean="0"/>
              <a:t>practices. </a:t>
            </a:r>
            <a:endParaRPr lang="en-US" dirty="0"/>
          </a:p>
        </p:txBody>
      </p:sp>
      <p:sp>
        <p:nvSpPr>
          <p:cNvPr id="3" name="Title 2"/>
          <p:cNvSpPr>
            <a:spLocks noGrp="1"/>
          </p:cNvSpPr>
          <p:nvPr>
            <p:ph type="title"/>
          </p:nvPr>
        </p:nvSpPr>
        <p:spPr/>
        <p:txBody>
          <a:bodyPr/>
          <a:lstStyle/>
          <a:p>
            <a:r>
              <a:rPr lang="en-US" dirty="0" smtClean="0"/>
              <a:t>Even More Tips</a:t>
            </a:r>
            <a:endParaRPr lang="en-US" dirty="0"/>
          </a:p>
        </p:txBody>
      </p:sp>
    </p:spTree>
    <p:extLst>
      <p:ext uri="{BB962C8B-B14F-4D97-AF65-F5344CB8AC3E}">
        <p14:creationId xmlns:p14="http://schemas.microsoft.com/office/powerpoint/2010/main" val="20416406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9331"/>
            <a:ext cx="7408333" cy="4066832"/>
          </a:xfrm>
        </p:spPr>
        <p:txBody>
          <a:bodyPr>
            <a:normAutofit fontScale="92500"/>
          </a:bodyPr>
          <a:lstStyle/>
          <a:p>
            <a:r>
              <a:rPr lang="en-US" dirty="0" smtClean="0"/>
              <a:t>Question </a:t>
            </a:r>
            <a:r>
              <a:rPr lang="en-US" dirty="0"/>
              <a:t>your </a:t>
            </a:r>
            <a:r>
              <a:rPr lang="en-US" b="1" dirty="0"/>
              <a:t>spelling</a:t>
            </a:r>
            <a:r>
              <a:rPr lang="en-US" dirty="0"/>
              <a:t> (“hand-written” or “handwritten”), </a:t>
            </a:r>
            <a:r>
              <a:rPr lang="en-US" b="1" dirty="0"/>
              <a:t>word choice </a:t>
            </a:r>
            <a:r>
              <a:rPr lang="en-US" dirty="0"/>
              <a:t>(“the reason . . . is that” or “the reason . . . </a:t>
            </a:r>
            <a:r>
              <a:rPr lang="en-US" dirty="0" smtClean="0"/>
              <a:t>is </a:t>
            </a:r>
            <a:r>
              <a:rPr lang="en-US" dirty="0"/>
              <a:t>because”)</a:t>
            </a:r>
            <a:r>
              <a:rPr lang="en-US" b="1" dirty="0"/>
              <a:t>, punctuation </a:t>
            </a:r>
            <a:r>
              <a:rPr lang="en-US" dirty="0"/>
              <a:t>(commas inside or outside closing quotation marks?), and </a:t>
            </a:r>
            <a:r>
              <a:rPr lang="en-US" b="1" dirty="0"/>
              <a:t>grammar </a:t>
            </a:r>
            <a:r>
              <a:rPr lang="en-US" dirty="0"/>
              <a:t>(“If I was” and “If </a:t>
            </a:r>
            <a:r>
              <a:rPr lang="en-US" dirty="0" smtClean="0"/>
              <a:t>I </a:t>
            </a:r>
            <a:r>
              <a:rPr lang="en-US" dirty="0"/>
              <a:t>were”), especially commonly confused words (its and it’s) and commonly overused and misused punctuation </a:t>
            </a:r>
            <a:r>
              <a:rPr lang="en-US" dirty="0" smtClean="0"/>
              <a:t>(</a:t>
            </a:r>
            <a:r>
              <a:rPr lang="en-US" dirty="0"/>
              <a:t>commas, semicolons, and apostrophes)</a:t>
            </a:r>
            <a:r>
              <a:rPr lang="en-US" dirty="0" smtClean="0"/>
              <a:t>.</a:t>
            </a:r>
            <a:endParaRPr lang="en-US" dirty="0"/>
          </a:p>
          <a:p>
            <a:r>
              <a:rPr lang="en-US" dirty="0" smtClean="0"/>
              <a:t>Don’t </a:t>
            </a:r>
            <a:r>
              <a:rPr lang="en-US" dirty="0"/>
              <a:t>depend on your spell checker to find all of your spelling errors (“With friends like these, who needs </a:t>
            </a:r>
            <a:r>
              <a:rPr lang="en-US" dirty="0" smtClean="0"/>
              <a:t>enemas</a:t>
            </a:r>
            <a:r>
              <a:rPr lang="en-US" dirty="0"/>
              <a:t>” – your spell checker will not locate this misspelling of “enemies”).</a:t>
            </a:r>
          </a:p>
        </p:txBody>
      </p:sp>
      <p:sp>
        <p:nvSpPr>
          <p:cNvPr id="3" name="Title 2"/>
          <p:cNvSpPr>
            <a:spLocks noGrp="1"/>
          </p:cNvSpPr>
          <p:nvPr>
            <p:ph type="title"/>
          </p:nvPr>
        </p:nvSpPr>
        <p:spPr/>
        <p:txBody>
          <a:bodyPr/>
          <a:lstStyle/>
          <a:p>
            <a:r>
              <a:rPr lang="en-US" dirty="0" smtClean="0"/>
              <a:t>Cont. </a:t>
            </a:r>
            <a:endParaRPr lang="en-US" dirty="0"/>
          </a:p>
        </p:txBody>
      </p:sp>
    </p:spTree>
    <p:extLst>
      <p:ext uri="{BB962C8B-B14F-4D97-AF65-F5344CB8AC3E}">
        <p14:creationId xmlns:p14="http://schemas.microsoft.com/office/powerpoint/2010/main" val="25296715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UWF Writing Lab:</a:t>
            </a:r>
          </a:p>
          <a:p>
            <a:r>
              <a:rPr lang="en-US" dirty="0" smtClean="0">
                <a:hlinkClick r:id="rId2"/>
              </a:rPr>
              <a:t>www.uwf.edu/WriteLab</a:t>
            </a:r>
            <a:endParaRPr lang="en-US" dirty="0" smtClean="0"/>
          </a:p>
          <a:p>
            <a:endParaRPr lang="en-US" dirty="0"/>
          </a:p>
          <a:p>
            <a:r>
              <a:rPr lang="en-US" dirty="0" smtClean="0"/>
              <a:t>Purdue OWL:</a:t>
            </a:r>
          </a:p>
          <a:p>
            <a:r>
              <a:rPr lang="en-US" dirty="0" smtClean="0">
                <a:hlinkClick r:id="rId3"/>
              </a:rPr>
              <a:t>www.OWL.english.purdue.edu</a:t>
            </a:r>
            <a:endParaRPr lang="en-US" dirty="0" smtClean="0"/>
          </a:p>
          <a:p>
            <a:endParaRPr lang="en-US" dirty="0"/>
          </a:p>
        </p:txBody>
      </p:sp>
      <p:sp>
        <p:nvSpPr>
          <p:cNvPr id="3" name="Title 2"/>
          <p:cNvSpPr>
            <a:spLocks noGrp="1"/>
          </p:cNvSpPr>
          <p:nvPr>
            <p:ph type="title"/>
          </p:nvPr>
        </p:nvSpPr>
        <p:spPr/>
        <p:txBody>
          <a:bodyPr/>
          <a:lstStyle/>
          <a:p>
            <a:r>
              <a:rPr lang="en-US" dirty="0" smtClean="0"/>
              <a:t>Resources for Writers</a:t>
            </a:r>
            <a:endParaRPr lang="en-US" dirty="0"/>
          </a:p>
        </p:txBody>
      </p:sp>
    </p:spTree>
    <p:extLst>
      <p:ext uri="{BB962C8B-B14F-4D97-AF65-F5344CB8AC3E}">
        <p14:creationId xmlns:p14="http://schemas.microsoft.com/office/powerpoint/2010/main" val="191373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i="1" dirty="0"/>
              <a:t>Write responsibly – proofread and edit your written work before printing, publishing</a:t>
            </a:r>
            <a:r>
              <a:rPr lang="en-US" sz="4000" b="1" i="1" dirty="0" smtClean="0"/>
              <a:t>, submitting, </a:t>
            </a:r>
            <a:r>
              <a:rPr lang="en-US" sz="4000" b="1" i="1" dirty="0"/>
              <a:t>or sending it.</a:t>
            </a:r>
            <a:endParaRPr lang="en-US" sz="4000" b="1" dirty="0"/>
          </a:p>
          <a:p>
            <a:endParaRPr lang="en-US" sz="4000"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365764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THINK WRITE</a:t>
            </a:r>
            <a:endParaRPr lang="en-US" b="1" dirty="0"/>
          </a:p>
        </p:txBody>
      </p:sp>
      <p:sp>
        <p:nvSpPr>
          <p:cNvPr id="5" name="Content Placeholder 4"/>
          <p:cNvSpPr>
            <a:spLocks noGrp="1"/>
          </p:cNvSpPr>
          <p:nvPr>
            <p:ph idx="1"/>
          </p:nvPr>
        </p:nvSpPr>
        <p:spPr/>
        <p:txBody>
          <a:bodyPr>
            <a:normAutofit lnSpcReduction="10000"/>
          </a:bodyPr>
          <a:lstStyle/>
          <a:p>
            <a:r>
              <a:rPr lang="en-US" sz="4800" b="1" dirty="0"/>
              <a:t>Mark Twain </a:t>
            </a:r>
            <a:r>
              <a:rPr lang="en-US" sz="4800" b="1" dirty="0" smtClean="0"/>
              <a:t>said, “The essay is something that  everybody wants to have read but nobody wants to write.”</a:t>
            </a:r>
            <a:endParaRPr lang="en-US" sz="4800" b="1" dirty="0"/>
          </a:p>
        </p:txBody>
      </p:sp>
    </p:spTree>
    <p:extLst>
      <p:ext uri="{BB962C8B-B14F-4D97-AF65-F5344CB8AC3E}">
        <p14:creationId xmlns:p14="http://schemas.microsoft.com/office/powerpoint/2010/main" val="276977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a:t>Donald H. Ross </a:t>
            </a:r>
            <a:r>
              <a:rPr lang="en-US" sz="4000" b="1" dirty="0" smtClean="0"/>
              <a:t>said, “Don’t expect your reader to accept a piece of writing you wouldn’t accept yourself.”</a:t>
            </a:r>
            <a:endParaRPr lang="en-US" sz="4000" b="1"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62509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4400" b="1" dirty="0" smtClean="0"/>
              <a:t>What is written without effort is in general read without pleasure.</a:t>
            </a:r>
          </a:p>
          <a:p>
            <a:pPr marL="0" indent="0" algn="just">
              <a:buNone/>
            </a:pPr>
            <a:r>
              <a:rPr lang="en-US" sz="4400" b="1" dirty="0" smtClean="0"/>
              <a:t>			- Samuel Johnson</a:t>
            </a:r>
            <a:endParaRPr lang="en-US" sz="4400" b="1" dirty="0"/>
          </a:p>
        </p:txBody>
      </p:sp>
      <p:sp>
        <p:nvSpPr>
          <p:cNvPr id="3" name="Title 2"/>
          <p:cNvSpPr>
            <a:spLocks noGrp="1"/>
          </p:cNvSpPr>
          <p:nvPr>
            <p:ph type="title"/>
          </p:nvPr>
        </p:nvSpPr>
        <p:spPr/>
        <p:txBody>
          <a:bodyPr/>
          <a:lstStyle/>
          <a:p>
            <a:r>
              <a:rPr lang="en-US" b="1" dirty="0" smtClean="0"/>
              <a:t>THINK WRITE</a:t>
            </a:r>
            <a:endParaRPr lang="en-US" b="1" dirty="0"/>
          </a:p>
        </p:txBody>
      </p:sp>
    </p:spTree>
    <p:extLst>
      <p:ext uri="{BB962C8B-B14F-4D97-AF65-F5344CB8AC3E}">
        <p14:creationId xmlns:p14="http://schemas.microsoft.com/office/powerpoint/2010/main" val="2616395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Waveform.thmx</Template>
  <TotalTime>538</TotalTime>
  <Words>2191</Words>
  <Application>Microsoft Macintosh PowerPoint</Application>
  <PresentationFormat>On-screen Show (4:3)</PresentationFormat>
  <Paragraphs>180</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Waveform</vt:lpstr>
      <vt:lpstr>PowerPoint Presentation</vt:lpstr>
      <vt:lpstr>THINK WRITE!</vt:lpstr>
      <vt:lpstr>THINK WRITE</vt:lpstr>
      <vt:lpstr>THINK WRITE</vt:lpstr>
      <vt:lpstr>THINK WRITE</vt:lpstr>
      <vt:lpstr>THINK WRITE</vt:lpstr>
      <vt:lpstr>THINK WRITE</vt:lpstr>
      <vt:lpstr>THINK WRITE</vt:lpstr>
      <vt:lpstr>THINK WRITE</vt:lpstr>
      <vt:lpstr>THINK WRITE</vt:lpstr>
      <vt:lpstr>THINK WRITE</vt:lpstr>
      <vt:lpstr>THINK WRITE</vt:lpstr>
      <vt:lpstr>The C’s of  College-Level Writing </vt:lpstr>
      <vt:lpstr>C-writing</vt:lpstr>
      <vt:lpstr>B-writing</vt:lpstr>
      <vt:lpstr>A-writing</vt:lpstr>
      <vt:lpstr> The C’s of WRITING A good paper should be </vt:lpstr>
      <vt:lpstr> The C’s of WRITING A good paper should be </vt:lpstr>
      <vt:lpstr> The C’s of WRITING A good paper should be </vt:lpstr>
      <vt:lpstr> The C’s of WRITING A good paper should be </vt:lpstr>
      <vt:lpstr>“Don’t expect your reader to accept a piece of writing you wouldn’t accept yourself.”   - Donald H. Ross</vt:lpstr>
      <vt:lpstr> The C’s of WRITING A good paper should be </vt:lpstr>
      <vt:lpstr> The C’s of WRITING A good paper should be </vt:lpstr>
      <vt:lpstr> The C’s of WRITING A good paper should be </vt:lpstr>
      <vt:lpstr> The C’s of WRITING A good paper should be </vt:lpstr>
      <vt:lpstr> The C’s of WRITING A good paper should be </vt:lpstr>
      <vt:lpstr> The C’s of WRITING A good paper should be </vt:lpstr>
      <vt:lpstr> </vt:lpstr>
      <vt:lpstr> The C’s of WRITING A good paper should be </vt:lpstr>
      <vt:lpstr> The C’s of WRITING A good paper should be </vt:lpstr>
      <vt:lpstr> The C’s of WRITING A good paper should be </vt:lpstr>
      <vt:lpstr> The C’s of WRITING A good paper should be </vt:lpstr>
      <vt:lpstr> The C’s of WRITING A good paper should be </vt:lpstr>
      <vt:lpstr> The C’s of WRITING A good paper should be </vt:lpstr>
      <vt:lpstr> The C’s of WRITING A good paper should be </vt:lpstr>
      <vt:lpstr>The “Dos and Don’ts” of  College-Level Writing </vt:lpstr>
      <vt:lpstr>The D’s of Writing </vt:lpstr>
      <vt:lpstr>The D’s of Writing </vt:lpstr>
      <vt:lpstr>The D’s of Writing </vt:lpstr>
      <vt:lpstr>The D’s of Writing </vt:lpstr>
      <vt:lpstr>What about the 5-Paragraph Essay?</vt:lpstr>
      <vt:lpstr>A College Essay Should Have</vt:lpstr>
      <vt:lpstr>Introduction</vt:lpstr>
      <vt:lpstr>Thesis Statements</vt:lpstr>
      <vt:lpstr>Body Paragraphs</vt:lpstr>
      <vt:lpstr>Conclusion</vt:lpstr>
      <vt:lpstr>Getting Started</vt:lpstr>
      <vt:lpstr>Outline</vt:lpstr>
      <vt:lpstr>Writing Tips</vt:lpstr>
      <vt:lpstr>More Tips</vt:lpstr>
      <vt:lpstr>Even More Tips</vt:lpstr>
      <vt:lpstr>Cont. </vt:lpstr>
      <vt:lpstr>Resources for Writers</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write an essay?</dc:title>
  <dc:creator>Andrew Norris</dc:creator>
  <cp:lastModifiedBy>CAS Helpdesk</cp:lastModifiedBy>
  <cp:revision>39</cp:revision>
  <dcterms:created xsi:type="dcterms:W3CDTF">2012-08-07T19:57:39Z</dcterms:created>
  <dcterms:modified xsi:type="dcterms:W3CDTF">2014-10-09T17:30:13Z</dcterms:modified>
</cp:coreProperties>
</file>