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4"/>
  </p:notesMasterIdLst>
  <p:sldIdLst>
    <p:sldId id="845" r:id="rId2"/>
    <p:sldId id="677" r:id="rId3"/>
    <p:sldId id="685" r:id="rId4"/>
    <p:sldId id="706" r:id="rId5"/>
    <p:sldId id="827" r:id="rId6"/>
    <p:sldId id="828" r:id="rId7"/>
    <p:sldId id="832" r:id="rId8"/>
    <p:sldId id="829" r:id="rId9"/>
    <p:sldId id="684" r:id="rId10"/>
    <p:sldId id="707" r:id="rId11"/>
    <p:sldId id="694" r:id="rId12"/>
    <p:sldId id="819" r:id="rId13"/>
    <p:sldId id="784" r:id="rId14"/>
    <p:sldId id="783" r:id="rId15"/>
    <p:sldId id="840" r:id="rId16"/>
    <p:sldId id="701" r:id="rId17"/>
    <p:sldId id="786" r:id="rId18"/>
    <p:sldId id="769" r:id="rId19"/>
    <p:sldId id="770" r:id="rId20"/>
    <p:sldId id="785" r:id="rId21"/>
    <p:sldId id="767" r:id="rId22"/>
    <p:sldId id="771" r:id="rId23"/>
    <p:sldId id="773" r:id="rId24"/>
    <p:sldId id="841" r:id="rId25"/>
    <p:sldId id="705" r:id="rId26"/>
    <p:sldId id="787" r:id="rId27"/>
    <p:sldId id="844" r:id="rId28"/>
    <p:sldId id="774" r:id="rId29"/>
    <p:sldId id="843" r:id="rId30"/>
    <p:sldId id="833" r:id="rId31"/>
    <p:sldId id="754" r:id="rId32"/>
    <p:sldId id="846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88" autoAdjust="0"/>
    <p:restoredTop sz="86441" autoAdjust="0"/>
  </p:normalViewPr>
  <p:slideViewPr>
    <p:cSldViewPr>
      <p:cViewPr>
        <p:scale>
          <a:sx n="75" d="100"/>
          <a:sy n="75" d="100"/>
        </p:scale>
        <p:origin x="-792" y="1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F2D1B-2649-4C81-B5BF-C8894C4BC0C7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686D5-1894-4C78-BCCD-6C3A48F53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1155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686D5-1894-4C78-BCCD-6C3A48F53231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686D5-1894-4C78-BCCD-6C3A48F5323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686D5-1894-4C78-BCCD-6C3A48F5323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686D5-1894-4C78-BCCD-6C3A48F53231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686D5-1894-4C78-BCCD-6C3A48F53231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686D5-1894-4C78-BCCD-6C3A48F5323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7686D5-1894-4C78-BCCD-6C3A48F53231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1DE930B-F4DD-40A0-89E6-CE2B8338B48F}" type="datetimeFigureOut">
              <a:rPr lang="en-US" smtClean="0"/>
              <a:pPr/>
              <a:t>1/25/2022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3016765-8736-4BC3-A2E1-A3168878500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ighteous_Among_the_Nations" TargetMode="External"/><Relationship Id="rId2" Type="http://schemas.openxmlformats.org/officeDocument/2006/relationships/hyperlink" Target="https://en.wikipedia.org/wiki/Israe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s://en.wikipedia.org/wiki/Hebrew_language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gi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Nazi_Germany" TargetMode="External"/><Relationship Id="rId2" Type="http://schemas.openxmlformats.org/officeDocument/2006/relationships/hyperlink" Target="https://en.wikipedia.org/wiki/Jimmy_Carte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Jewish_Museum,_Berlin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ensu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Who are the Jews of China and Japan?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353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-152400"/>
            <a:ext cx="7000875" cy="97536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There is a lot of American interest about Chinese Jews. 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To fill their need, history is being re-created. The number of Chinese Jews will certainly grow.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This will cater to American and Israeli tourists.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Prof Daniel </a:t>
            </a:r>
            <a:r>
              <a:rPr lang="en-US" dirty="0" err="1" smtClean="0">
                <a:solidFill>
                  <a:srgbClr val="FF0000"/>
                </a:solidFill>
              </a:rPr>
              <a:t>Elazar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228600"/>
            <a:ext cx="5486400" cy="4114800"/>
          </a:xfrm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87878"/>
          </a:xfrm>
        </p:spPr>
        <p:txBody>
          <a:bodyPr>
            <a:normAutofit fontScale="90000"/>
          </a:bodyPr>
          <a:lstStyle/>
          <a:p>
            <a:r>
              <a:rPr lang="en-US" sz="2700" dirty="0" smtClean="0">
                <a:solidFill>
                  <a:srgbClr val="FFC000"/>
                </a:solidFill>
              </a:rPr>
              <a:t>Prof Daniel </a:t>
            </a:r>
            <a:r>
              <a:rPr lang="en-US" sz="2700" dirty="0" err="1" smtClean="0">
                <a:solidFill>
                  <a:srgbClr val="FFC000"/>
                </a:solidFill>
              </a:rPr>
              <a:t>Elazar</a:t>
            </a:r>
            <a:r>
              <a:rPr lang="en-US" sz="2700" dirty="0" smtClean="0">
                <a:solidFill>
                  <a:srgbClr val="FFC000"/>
                </a:solidFill>
              </a:rPr>
              <a:t> (1934-99)</a:t>
            </a:r>
            <a:r>
              <a:rPr lang="en-US" dirty="0" smtClean="0">
                <a:solidFill>
                  <a:srgbClr val="FFC000"/>
                </a:solidFill>
              </a:rPr>
              <a:t/>
            </a:r>
            <a:br>
              <a:rPr lang="en-US" dirty="0" smtClean="0">
                <a:solidFill>
                  <a:srgbClr val="FFC000"/>
                </a:solidFill>
              </a:rPr>
            </a:br>
            <a:r>
              <a:rPr lang="en-US" dirty="0" smtClean="0">
                <a:solidFill>
                  <a:srgbClr val="FFC000"/>
                </a:solidFill>
              </a:rPr>
              <a:t>Jerusalem Center for Public Affairs, and of Temple University, Philadelphia.</a:t>
            </a:r>
            <a:endParaRPr lang="en-US" dirty="0">
              <a:solidFill>
                <a:srgbClr val="FFC000"/>
              </a:solidFill>
            </a:endParaRPr>
          </a:p>
        </p:txBody>
      </p:sp>
      <p:pic>
        <p:nvPicPr>
          <p:cNvPr id="179202" name="Picture 2" descr="Image result for Prof daniel elaza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0"/>
            <a:ext cx="3618781" cy="4262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Let us now turn to Japan: the Land of the Rising Sun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1026" name="Picture 2" descr="Image result for japanese fla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76400"/>
            <a:ext cx="7928923" cy="4628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map of jap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28600"/>
            <a:ext cx="6066343" cy="69517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no native Jewish population in Japan, unlike in India and to a smaller extent in China.</a:t>
            </a:r>
          </a:p>
          <a:p>
            <a:r>
              <a:rPr lang="en-US" dirty="0" smtClean="0"/>
              <a:t>But Japan played an important role in saving Jews during the WW11 holocaust.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Japan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486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Like China, there is much interest in Jews of Japan.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 1800s, Rev McCloud, a Christian missionary, opined that the Japanese were one of the Lost Tribes of Israel.     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Why?   Because , like the Jews, the Japanese were creative, ingenious, and smart.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Jews of Japan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71189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Sugihara was the Japanese vice-Consul in Lithuania, a neutral country in WWII.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During the War, Jews were fleeing Poland and Germany.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Sugihara issued MANY entry visas to Japan to the fleeing Jews.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Remember that Japan was an ally of Germany.  But Sugihara ignored his orders and issued visas to fleeing European Jews.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Story of Mr. Sugihara who saved 6,000 Jewish lives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3906" name="Picture 2" descr="https://i.kinja-img.com/gawker-media/image/upload/dmrdx4awghe6kj2lmxg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819054" cy="556249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495800" y="685800"/>
            <a:ext cx="18758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European Jews 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4930" name="Picture 2" descr="Image result for image of jews in ww tw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763000" cy="63367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495800" y="457200"/>
            <a:ext cx="18020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European Jews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Jewish history does not begin and end with Europe.  </a:t>
            </a:r>
          </a:p>
          <a:p>
            <a:pPr marL="514350" indent="-514350">
              <a:buFont typeface="+mj-lt"/>
              <a:buAutoNum type="arabicPeriod"/>
            </a:pPr>
            <a:endParaRPr lang="en-US" sz="3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3600" dirty="0" smtClean="0"/>
              <a:t>It is also Asian, both in origin and destiny. </a:t>
            </a:r>
          </a:p>
          <a:p>
            <a:pPr marL="514350" indent="-514350">
              <a:buNone/>
            </a:pP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Jews are Global, not only Western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r>
              <a:rPr lang="en-US" dirty="0" smtClean="0">
                <a:hlinkClick r:id="rId2" tooltip="Israel"/>
              </a:rPr>
              <a:t>Israel</a:t>
            </a:r>
            <a:r>
              <a:rPr lang="en-US" dirty="0" smtClean="0"/>
              <a:t> honored him as one of the </a:t>
            </a:r>
            <a:r>
              <a:rPr lang="en-US" dirty="0" smtClean="0">
                <a:hlinkClick r:id="rId3" tooltip="Righteous Among the Nations"/>
              </a:rPr>
              <a:t>Righteous Among the Nations</a:t>
            </a:r>
            <a:r>
              <a:rPr lang="en-US" dirty="0" smtClean="0"/>
              <a:t> (</a:t>
            </a:r>
            <a:r>
              <a:rPr lang="en-US" dirty="0" smtClean="0">
                <a:hlinkClick r:id="rId4" tooltip="Hebrew language"/>
              </a:rPr>
              <a:t>Hebrew</a:t>
            </a:r>
            <a:r>
              <a:rPr lang="en-US" dirty="0" smtClean="0"/>
              <a:t>: </a:t>
            </a:r>
            <a:r>
              <a:rPr lang="he-IL" dirty="0" smtClean="0"/>
              <a:t>חסידי אומות העולם</a:t>
            </a:r>
            <a:r>
              <a:rPr lang="en-US" dirty="0" smtClean="0"/>
              <a:t>).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Chiune</a:t>
            </a:r>
            <a:r>
              <a:rPr lang="en-US" b="1" dirty="0" smtClean="0">
                <a:solidFill>
                  <a:srgbClr val="FF0000"/>
                </a:solidFill>
              </a:rPr>
              <a:t> Sugihara, </a:t>
            </a:r>
            <a:r>
              <a:rPr lang="en-US" sz="2800" b="1" dirty="0" smtClean="0">
                <a:solidFill>
                  <a:srgbClr val="FF0000"/>
                </a:solidFill>
              </a:rPr>
              <a:t>1900-1986</a:t>
            </a:r>
            <a:r>
              <a:rPr lang="en-US" dirty="0" smtClean="0"/>
              <a:t> </a:t>
            </a:r>
            <a:endParaRPr lang="en-US" dirty="0"/>
          </a:p>
        </p:txBody>
      </p:sp>
      <p:pic>
        <p:nvPicPr>
          <p:cNvPr id="141314" name="Picture 2" descr="A photographic portrait of Chiune Sugihara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2667000"/>
            <a:ext cx="3044825" cy="370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Sugihara Museum in Gifu near Tokyo</a:t>
            </a:r>
            <a:endParaRPr lang="en-US" sz="2800" dirty="0"/>
          </a:p>
        </p:txBody>
      </p:sp>
      <p:pic>
        <p:nvPicPr>
          <p:cNvPr id="1026" name="Picture 2" descr="https://cdn.japantimes.2xx.jp/wp-content/uploads/2019/03/n-sugihara-a-20190321-870x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19200"/>
            <a:ext cx="8204199" cy="58561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5954" name="Picture 2" descr="Related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508066" cy="5348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70000" lnSpcReduction="20000"/>
          </a:bodyPr>
          <a:lstStyle/>
          <a:p>
            <a:r>
              <a:rPr lang="en-US" sz="4200" dirty="0" smtClean="0"/>
              <a:t>Dr. George </a:t>
            </a:r>
            <a:r>
              <a:rPr lang="en-US" sz="4200" dirty="0" err="1" smtClean="0"/>
              <a:t>Bluman</a:t>
            </a:r>
            <a:r>
              <a:rPr lang="en-US" sz="4200" dirty="0" smtClean="0"/>
              <a:t>, professor in Canada, has written an impassioned book on Sugihara. </a:t>
            </a:r>
          </a:p>
          <a:p>
            <a:endParaRPr lang="en-US" sz="4200" dirty="0" smtClean="0"/>
          </a:p>
          <a:p>
            <a:r>
              <a:rPr lang="en-US" sz="4200" dirty="0" smtClean="0"/>
              <a:t>“Persona non-Grata” is a short film on Sugihara life. Check the web.</a:t>
            </a:r>
          </a:p>
          <a:p>
            <a:endParaRPr lang="en-US" sz="4200" dirty="0" smtClean="0"/>
          </a:p>
          <a:p>
            <a:r>
              <a:rPr lang="en-US" sz="4200" dirty="0" smtClean="0"/>
              <a:t>Dr. </a:t>
            </a:r>
            <a:r>
              <a:rPr lang="en-US" sz="4200" dirty="0" err="1" smtClean="0"/>
              <a:t>Bluman</a:t>
            </a:r>
            <a:r>
              <a:rPr lang="en-US" sz="4200" dirty="0" smtClean="0"/>
              <a:t>:  200,000 descendants of the people saved by Sugihara, among these Dr. </a:t>
            </a:r>
            <a:r>
              <a:rPr lang="en-US" sz="4200" dirty="0" err="1" smtClean="0"/>
              <a:t>Bluman</a:t>
            </a:r>
            <a:r>
              <a:rPr lang="en-US" sz="4200" dirty="0" smtClean="0"/>
              <a:t>, himself. </a:t>
            </a:r>
            <a:endParaRPr lang="en-US" sz="4200" dirty="0" smtClean="0"/>
          </a:p>
          <a:p>
            <a:endParaRPr lang="en-US" sz="4200" dirty="0" smtClean="0"/>
          </a:p>
          <a:p>
            <a:pPr>
              <a:buNone/>
            </a:pPr>
            <a:endParaRPr lang="en-US" sz="4200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map for location.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story of Shanghai port in NE China.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495800" cy="49831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678363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18,000 Jews of Shanghai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83298" name="Picture 2" descr="Map by Expedia.com Trave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0600" y="5138650"/>
            <a:ext cx="304800" cy="271549"/>
          </a:xfrm>
          <a:prstGeom prst="rect">
            <a:avLst/>
          </a:prstGeom>
          <a:noFill/>
        </p:spPr>
      </p:pic>
      <p:pic>
        <p:nvPicPr>
          <p:cNvPr id="190466" name="Picture 2" descr="See the source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066800"/>
            <a:ext cx="8507981" cy="6019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601980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Shanghai was  under Japanese control during the War.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Shanghai was one of the few places in the world where one didn't need a visa.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Many </a:t>
            </a:r>
            <a:r>
              <a:rPr lang="en-US" dirty="0" smtClean="0"/>
              <a:t>European Jews took </a:t>
            </a:r>
            <a:r>
              <a:rPr lang="en-US" dirty="0" smtClean="0"/>
              <a:t>advantage of the open </a:t>
            </a:r>
            <a:r>
              <a:rPr lang="en-US" dirty="0" smtClean="0"/>
              <a:t>city and traveled on land or sea with much hardship.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Germans pressured the Japanese allies to expel or to exterminate the Jews.  The Japanese ignored the orders.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Most of these Jews later migrated to </a:t>
            </a:r>
            <a:r>
              <a:rPr lang="en-US" dirty="0" smtClean="0"/>
              <a:t>Israel, Canada and </a:t>
            </a:r>
            <a:r>
              <a:rPr lang="en-US" dirty="0" smtClean="0"/>
              <a:t>the US.  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Among these was Michael Blumenthal: the US secretary of the </a:t>
            </a:r>
            <a:r>
              <a:rPr lang="en-US" dirty="0" smtClean="0"/>
              <a:t>Treasury.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18,000 Jews of Shanghai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Shanghai ghetto, 1943</a:t>
            </a:r>
            <a:endParaRPr lang="en-US" dirty="0"/>
          </a:p>
        </p:txBody>
      </p:sp>
      <p:pic>
        <p:nvPicPr>
          <p:cNvPr id="4" name="Content Placeholder 3" descr="https://upload.wikimedia.org/wikipedia/commons/thumb/7/72/Shanghai_ghetto_in_1943.jpg/240px-Shanghai_ghetto_in_194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676400"/>
            <a:ext cx="41148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010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https://static01.nyt.com/images/2019/04/28/nyregion/28shanghai2/89e63c2fa39a44baad48bb7b4ec6d4fa-articleLarge.jpg?quality=75&amp;auto=webp&amp;disable=upsca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0"/>
            <a:ext cx="5791200" cy="68961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429000" y="152400"/>
            <a:ext cx="4095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>
              <a:solidFill>
                <a:srgbClr val="FF0000"/>
              </a:solidFill>
            </a:endParaRPr>
          </a:p>
          <a:p>
            <a:r>
              <a:rPr lang="en-US" sz="2400" dirty="0" smtClean="0">
                <a:solidFill>
                  <a:srgbClr val="FF0000"/>
                </a:solidFill>
              </a:rPr>
              <a:t>A Jewish refugee in Shanghai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He was a German-born American business leader, economist and political adviser.  He served as the Treasury Secretary of the United States under President </a:t>
            </a:r>
            <a:r>
              <a:rPr lang="en-US" dirty="0" smtClean="0">
                <a:hlinkClick r:id="rId2" tooltip="Jimmy Carter"/>
              </a:rPr>
              <a:t>Jimmy Carter</a:t>
            </a:r>
            <a:r>
              <a:rPr lang="en-US" dirty="0" smtClean="0"/>
              <a:t> from 1977-1979.</a:t>
            </a:r>
          </a:p>
          <a:p>
            <a:r>
              <a:rPr lang="en-US" dirty="0" smtClean="0"/>
              <a:t>At age thirteen, Blumenthal barely escaped </a:t>
            </a:r>
            <a:r>
              <a:rPr lang="en-US" dirty="0" smtClean="0">
                <a:hlinkClick r:id="rId3" tooltip="Nazi Germany"/>
              </a:rPr>
              <a:t>Nazi Germany</a:t>
            </a:r>
            <a:r>
              <a:rPr lang="en-US" dirty="0" smtClean="0"/>
              <a:t> with his Jewish family in 1939. He was forced to spend World War II living in the enclave of Shanghai in China, then under Japanese control. </a:t>
            </a:r>
          </a:p>
          <a:p>
            <a:r>
              <a:rPr lang="en-US" dirty="0" err="1" smtClean="0"/>
              <a:t>Blumental</a:t>
            </a:r>
            <a:r>
              <a:rPr lang="en-US" dirty="0" smtClean="0"/>
              <a:t> also served as the director of the restored </a:t>
            </a:r>
            <a:r>
              <a:rPr lang="en-US" u="sng" dirty="0" smtClean="0">
                <a:hlinkClick r:id="rId4" tooltip="Jewish Museum, Berlin"/>
              </a:rPr>
              <a:t>Jewish Museum in Berlin</a:t>
            </a:r>
            <a:r>
              <a:rPr lang="en-US" dirty="0" smtClean="0"/>
              <a:t>. He is the author of </a:t>
            </a:r>
            <a:r>
              <a:rPr lang="en-US" i="1" dirty="0" smtClean="0"/>
              <a:t> From Exile to Washington</a:t>
            </a:r>
            <a:r>
              <a:rPr lang="en-US" dirty="0" smtClean="0"/>
              <a:t> (2013).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Werner Michael Blumenthal,1926-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There is evidence of Jewish presence in China since the 9</a:t>
            </a:r>
            <a:r>
              <a:rPr lang="en-US" baseline="30000" dirty="0" smtClean="0"/>
              <a:t>th</a:t>
            </a:r>
            <a:r>
              <a:rPr lang="en-US" dirty="0" smtClean="0"/>
              <a:t> century, under the “Sung” dynasty.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Marco Polo (1200s) mentions prosperous Jewish merchants in China on the coastal cities.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Their numbers were small, unlike the case in India.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best known were the so-called “</a:t>
            </a:r>
            <a:r>
              <a:rPr lang="en-US" dirty="0" err="1" smtClean="0"/>
              <a:t>Kaifung</a:t>
            </a:r>
            <a:r>
              <a:rPr lang="en-US" dirty="0" smtClean="0"/>
              <a:t> Jews” in Northeast China.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sz="6000" dirty="0" smtClean="0">
                <a:solidFill>
                  <a:srgbClr val="FF0000"/>
                </a:solidFill>
              </a:rPr>
              <a:t>C h </a:t>
            </a:r>
            <a:r>
              <a:rPr lang="en-US" sz="6000" dirty="0" err="1" smtClean="0">
                <a:solidFill>
                  <a:srgbClr val="FF0000"/>
                </a:solidFill>
              </a:rPr>
              <a:t>i</a:t>
            </a:r>
            <a:r>
              <a:rPr lang="en-US" sz="6000" dirty="0" smtClean="0">
                <a:solidFill>
                  <a:srgbClr val="FF0000"/>
                </a:solidFill>
              </a:rPr>
              <a:t> n a</a:t>
            </a:r>
            <a:br>
              <a:rPr lang="en-US" sz="6000" dirty="0" smtClean="0">
                <a:solidFill>
                  <a:srgbClr val="FF0000"/>
                </a:solidFill>
              </a:rPr>
            </a:br>
            <a:endParaRPr lang="en-US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 smtClean="0"/>
              <a:t>A small but important trail of refugees fleeing the Nazis took an unusual detour through China. </a:t>
            </a:r>
          </a:p>
          <a:p>
            <a:pPr fontAlgn="base"/>
            <a:endParaRPr lang="en-US" dirty="0" smtClean="0"/>
          </a:p>
          <a:p>
            <a:pPr fontAlgn="base"/>
            <a:r>
              <a:rPr lang="en-US" dirty="0" smtClean="0"/>
              <a:t>A new exhibit in Brooklyn marks the journey.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Exhibit in Brooklyn, </a:t>
            </a:r>
            <a:r>
              <a:rPr lang="en-US" dirty="0" smtClean="0"/>
              <a:t>NY, 2019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Baltimore exhibit, 2019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 descr="http://jewishmuseummd.org/wp-content/uploads/2018/10/Jewish-Refugeess-and-Shanghai-title-panel-500x4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24000"/>
            <a:ext cx="7772400" cy="5575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Thanks for watching.</a:t>
            </a:r>
          </a:p>
          <a:p>
            <a:r>
              <a:rPr lang="en-US" dirty="0" smtClean="0"/>
              <a:t>uwf.edu/</a:t>
            </a:r>
            <a:r>
              <a:rPr lang="en-US" dirty="0" err="1" smtClean="0"/>
              <a:t>lgoel</a:t>
            </a:r>
            <a:r>
              <a:rPr lang="en-US" smtClean="0"/>
              <a:t>  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>
                <a:solidFill>
                  <a:srgbClr val="FF0000"/>
                </a:solidFill>
              </a:rPr>
              <a:t>Kaifeng Jews </a:t>
            </a:r>
            <a:r>
              <a:rPr lang="en-US" sz="4000" dirty="0" smtClean="0"/>
              <a:t>of NE China. </a:t>
            </a:r>
            <a:br>
              <a:rPr lang="en-US" sz="4000" dirty="0" smtClean="0"/>
            </a:br>
            <a:endParaRPr lang="en-US" sz="4000" dirty="0"/>
          </a:p>
        </p:txBody>
      </p:sp>
      <p:pic>
        <p:nvPicPr>
          <p:cNvPr id="192514" name="Picture 2" descr="map showing the location of Kaife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19813"/>
            <a:ext cx="9144000" cy="53381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229600" cy="59436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small Jewish community in NE China.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Over the long stretches of time, their numbers declined thru marriage with the Han Chinese.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002060"/>
                </a:solidFill>
              </a:rPr>
              <a:t>Important point</a:t>
            </a:r>
            <a:r>
              <a:rPr lang="en-US" dirty="0" smtClean="0"/>
              <a:t>:  Jews were not persecuted in China, unlike the case both under Christianity and under Islam.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Jews in China, even </a:t>
            </a:r>
            <a:r>
              <a:rPr lang="en-US" dirty="0" err="1" smtClean="0"/>
              <a:t>tho</a:t>
            </a:r>
            <a:r>
              <a:rPr lang="en-US" dirty="0" smtClean="0"/>
              <a:t> small in number, rose to high status both in business and in some cases in government.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The Kaifeng Jews of China</a:t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8674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 Kaifeng Jews developed a distinctive culture that was unquestionably Jewish, but progressively Chinese.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Their greatest problem was not separation from other Jews, but the openness of Chinese society.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Intermarriages occurred often.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Over time, they were so completely assimilated that few of their descendants carry any memory of Jewish ancestry.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They look much like other Chinese. “The story of the Kaifeng Jews is dramatic and colorful.”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Prof  </a:t>
            </a:r>
            <a:r>
              <a:rPr lang="en-US" dirty="0" err="1" smtClean="0">
                <a:solidFill>
                  <a:srgbClr val="FF0000"/>
                </a:solidFill>
              </a:rPr>
              <a:t>Xu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Xin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-45719" y="5738723"/>
            <a:ext cx="457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en-US" b="1" dirty="0" smtClean="0">
              <a:solidFill>
                <a:srgbClr val="000000"/>
              </a:solidFill>
              <a:latin typeface="inherit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Open Sans"/>
              </a:rPr>
              <a:t>.</a:t>
            </a:r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6130" name="Picture 2" descr="https://images-na.ssl-images-amazon.com/images/I/61JJCXSDYXL._SX329_BO1,204,203,200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67015"/>
            <a:ext cx="4371975" cy="6590985"/>
          </a:xfrm>
          <a:prstGeom prst="rect">
            <a:avLst/>
          </a:prstGeom>
          <a:noFill/>
        </p:spPr>
      </p:pic>
      <p:sp>
        <p:nvSpPr>
          <p:cNvPr id="126980" name="AutoShape 4" descr="Image result for prof xu xin"/>
          <p:cNvSpPr>
            <a:spLocks noGrp="1" noChangeAspect="1" noChangeArrowheads="1"/>
          </p:cNvSpPr>
          <p:nvPr>
            <p:ph type="pic" idx="1"/>
          </p:nvPr>
        </p:nvSpPr>
        <p:spPr bwMode="auto">
          <a:xfrm>
            <a:off x="4114800" y="676291"/>
            <a:ext cx="7086600" cy="427670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                   Prof  </a:t>
            </a:r>
            <a:r>
              <a:rPr lang="en-US" dirty="0" err="1" smtClean="0"/>
              <a:t>Xu</a:t>
            </a:r>
            <a:r>
              <a:rPr lang="en-US" dirty="0" smtClean="0"/>
              <a:t> </a:t>
            </a:r>
            <a:r>
              <a:rPr lang="en-US" dirty="0" err="1" smtClean="0"/>
              <a:t>Xin</a:t>
            </a:r>
            <a:endParaRPr lang="en-US" dirty="0"/>
          </a:p>
        </p:txBody>
      </p:sp>
      <p:pic>
        <p:nvPicPr>
          <p:cNvPr id="126982" name="Picture 6" descr="Image result for prof xu xi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1524000"/>
            <a:ext cx="4572000" cy="3429001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63880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This led to the community's demise.  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recent </a:t>
            </a:r>
            <a:r>
              <a:rPr lang="en-US" u="sng" dirty="0" smtClean="0">
                <a:hlinkClick r:id="rId2" tooltip="Census"/>
              </a:rPr>
              <a:t>census</a:t>
            </a:r>
            <a:r>
              <a:rPr lang="en-US" dirty="0" smtClean="0"/>
              <a:t> showed only about 500 descendants of Kaifeng Jews.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Chinese communist </a:t>
            </a:r>
            <a:r>
              <a:rPr lang="en-US" dirty="0" err="1" smtClean="0"/>
              <a:t>govt</a:t>
            </a:r>
            <a:r>
              <a:rPr lang="en-US" dirty="0" smtClean="0"/>
              <a:t> is opposed to religious revival.  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 1860, a flood destroyed the small synagogue in </a:t>
            </a:r>
            <a:r>
              <a:rPr lang="en-US" dirty="0" err="1" smtClean="0"/>
              <a:t>Kaifung</a:t>
            </a:r>
            <a:r>
              <a:rPr lang="en-US" dirty="0" smtClean="0"/>
              <a:t>.</a:t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8178" name="Picture 2" descr="Jews of Kai-Fung-Foo, Chin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52400"/>
            <a:ext cx="5273040" cy="65913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19400" y="304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An image of Kaifeng Jews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119717</TotalTime>
  <Words>675</Words>
  <Application>Microsoft Office PowerPoint</Application>
  <PresentationFormat>On-screen Show (4:3)</PresentationFormat>
  <Paragraphs>102</Paragraphs>
  <Slides>32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Concourse</vt:lpstr>
      <vt:lpstr>Who are the Jews of China and Japan?</vt:lpstr>
      <vt:lpstr>Jews are Global, not only Western</vt:lpstr>
      <vt:lpstr> C h i n a </vt:lpstr>
      <vt:lpstr> Kaifeng Jews of NE China.  </vt:lpstr>
      <vt:lpstr> The Kaifeng Jews of China </vt:lpstr>
      <vt:lpstr>Prof  Xu Xin:</vt:lpstr>
      <vt:lpstr>Slide 7</vt:lpstr>
      <vt:lpstr> In 1860, a flood destroyed the small synagogue in Kaifung. </vt:lpstr>
      <vt:lpstr>Slide 9</vt:lpstr>
      <vt:lpstr>Slide 10</vt:lpstr>
      <vt:lpstr>Prof Daniel Elazar</vt:lpstr>
      <vt:lpstr>Prof Daniel Elazar (1934-99) Jerusalem Center for Public Affairs, and of Temple University, Philadelphia.</vt:lpstr>
      <vt:lpstr>Let us now turn to Japan: the Land of the Rising Sun</vt:lpstr>
      <vt:lpstr>Slide 14</vt:lpstr>
      <vt:lpstr>Japan</vt:lpstr>
      <vt:lpstr>Jews of Japan</vt:lpstr>
      <vt:lpstr>Story of Mr. Sugihara who saved 6,000 Jewish lives</vt:lpstr>
      <vt:lpstr>Slide 18</vt:lpstr>
      <vt:lpstr>Slide 19</vt:lpstr>
      <vt:lpstr>Chiune Sugihara, 1900-1986 </vt:lpstr>
      <vt:lpstr>Sugihara Museum in Gifu near Tokyo</vt:lpstr>
      <vt:lpstr>Slide 22</vt:lpstr>
      <vt:lpstr>Slide 23</vt:lpstr>
      <vt:lpstr>The story of Shanghai port in NE China.</vt:lpstr>
      <vt:lpstr>18,000 Jews of Shanghai</vt:lpstr>
      <vt:lpstr>18,000 Jews of Shanghai</vt:lpstr>
      <vt:lpstr>Shanghai ghetto, 1943</vt:lpstr>
      <vt:lpstr>Slide 28</vt:lpstr>
      <vt:lpstr>Werner Michael Blumenthal,1926-</vt:lpstr>
      <vt:lpstr>Exhibit in Brooklyn, NY, 2019</vt:lpstr>
      <vt:lpstr> Baltimore exhibit, 2019 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Islam IN FERMENT</dc:title>
  <dc:creator>M.L. Goel</dc:creator>
  <cp:lastModifiedBy>Madan</cp:lastModifiedBy>
  <cp:revision>393</cp:revision>
  <dcterms:created xsi:type="dcterms:W3CDTF">2013-09-15T21:34:16Z</dcterms:created>
  <dcterms:modified xsi:type="dcterms:W3CDTF">2022-01-25T19:44:25Z</dcterms:modified>
</cp:coreProperties>
</file>