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Lst>
  <p:sldSz cy="5143500" cx="9144000"/>
  <p:notesSz cx="6858000" cy="9144000"/>
  <p:embeddedFontLst>
    <p:embeddedFont>
      <p:font typeface="Roboto"/>
      <p:regular r:id="rId66"/>
      <p:bold r:id="rId67"/>
      <p:italic r:id="rId68"/>
      <p:boldItalic r:id="rId69"/>
    </p:embeddedFont>
    <p:embeddedFont>
      <p:font typeface="Montserrat"/>
      <p:bold r:id="rId70"/>
      <p:boldItalic r:id="rId71"/>
    </p:embeddedFont>
    <p:embeddedFont>
      <p:font typeface="Montserrat Medium"/>
      <p:regular r:id="rId72"/>
      <p:bold r:id="rId73"/>
      <p:italic r:id="rId74"/>
      <p:boldItalic r:id="rId75"/>
    </p:embeddedFont>
    <p:embeddedFont>
      <p:font typeface="Helvetica Neue"/>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0" roundtripDataSignature="AMtx7mifOq1LJicySHs4Zipu3ScFdF8v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3A0A87B-9A92-4BFD-8EDD-EF29FF2E7FA6}">
  <a:tblStyle styleId="{13A0A87B-9A92-4BFD-8EDD-EF29FF2E7FA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customschemas.google.com/relationships/presentationmetadata" Target="meta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MontserratMedium-bold.fntdata"/><Relationship Id="rId72" Type="http://schemas.openxmlformats.org/officeDocument/2006/relationships/font" Target="fonts/MontserratMedium-regular.fntdata"/><Relationship Id="rId31" Type="http://schemas.openxmlformats.org/officeDocument/2006/relationships/slide" Target="slides/slide24.xml"/><Relationship Id="rId75" Type="http://schemas.openxmlformats.org/officeDocument/2006/relationships/font" Target="fonts/MontserratMedium-boldItalic.fntdata"/><Relationship Id="rId30" Type="http://schemas.openxmlformats.org/officeDocument/2006/relationships/slide" Target="slides/slide23.xml"/><Relationship Id="rId74" Type="http://schemas.openxmlformats.org/officeDocument/2006/relationships/font" Target="fonts/MontserratMedium-italic.fntdata"/><Relationship Id="rId33" Type="http://schemas.openxmlformats.org/officeDocument/2006/relationships/slide" Target="slides/slide26.xml"/><Relationship Id="rId77" Type="http://schemas.openxmlformats.org/officeDocument/2006/relationships/font" Target="fonts/HelveticaNeue-bold.fntdata"/><Relationship Id="rId32" Type="http://schemas.openxmlformats.org/officeDocument/2006/relationships/slide" Target="slides/slide25.xml"/><Relationship Id="rId76" Type="http://schemas.openxmlformats.org/officeDocument/2006/relationships/font" Target="fonts/HelveticaNeue-regular.fntdata"/><Relationship Id="rId35" Type="http://schemas.openxmlformats.org/officeDocument/2006/relationships/slide" Target="slides/slide28.xml"/><Relationship Id="rId79" Type="http://schemas.openxmlformats.org/officeDocument/2006/relationships/font" Target="fonts/HelveticaNeue-boldItalic.fntdata"/><Relationship Id="rId34" Type="http://schemas.openxmlformats.org/officeDocument/2006/relationships/slide" Target="slides/slide27.xml"/><Relationship Id="rId78" Type="http://schemas.openxmlformats.org/officeDocument/2006/relationships/font" Target="fonts/HelveticaNeue-italic.fntdata"/><Relationship Id="rId71" Type="http://schemas.openxmlformats.org/officeDocument/2006/relationships/font" Target="fonts/Montserrat-boldItalic.fntdata"/><Relationship Id="rId70" Type="http://schemas.openxmlformats.org/officeDocument/2006/relationships/font" Target="fonts/Montserrat-bold.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font" Target="fonts/Roboto-regular.fntdata"/><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font" Target="fonts/Roboto-italic.fntdata"/><Relationship Id="rId23" Type="http://schemas.openxmlformats.org/officeDocument/2006/relationships/slide" Target="slides/slide16.xml"/><Relationship Id="rId67" Type="http://schemas.openxmlformats.org/officeDocument/2006/relationships/font" Target="fonts/Roboto-bold.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Roboto-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 name="Google Shape;2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 name="Google Shape;2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749d167a4e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g3749d167a4e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3749d167a4e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749d167a4e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3749d167a4e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g3749d167a4e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73774f9bd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373774f9bdb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373774f9bdb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749d167a4e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3749d167a4e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3749d167a4e_0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73774f9bdb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373774f9bdb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373774f9bdb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749d167a4e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3749d167a4e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g3749d167a4e_0_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749d167a4e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3749d167a4e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g3749d167a4e_0_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749d167a4e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3749d167a4e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3749d167a4e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749d167a4e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3749d167a4e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3749d167a4e_0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749d167a4e_0_1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3749d167a4e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3644eab18eb_1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g3644eab18eb_1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749d167a4e_0_1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3749d167a4e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749d167a4e_0_1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3749d167a4e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644eab18eb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3644eab18eb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644eab18eb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644eab18eb_1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3644eab18eb_1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644eab18eb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3644eab18eb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644eab18eb_1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3644eab18eb_1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644eab18eb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3644eab18eb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75931a2f4f_3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g375931a2f4f_3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75931a2f4f_3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375931a2f4f_3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75931a2f4f_3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375931a2f4f_3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 name="Google Shape;4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 name="Google Shape;4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75931a2f4f_3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375931a2f4f_3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749d167a4e_0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749d167a4e_0_1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3749d167a4e_0_1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749d167a4e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749d167a4e_0_1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3749d167a4e_0_1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749d167a4e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749d167a4e_0_1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3749d167a4e_0_1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75931a2f4f_3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75931a2f4f_3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g375931a2f4f_3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644eab18eb_1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644eab18eb_1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3644eab18eb_1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644eab18eb_1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644eab18eb_1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g3644eab18eb_1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644eab18eb_1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644eab18eb_1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3644eab18eb_1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644eab18eb_1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644eab18eb_1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3644eab18eb_1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75931a2f4f_3_19:notes"/>
          <p:cNvSpPr txBox="1"/>
          <p:nvPr>
            <p:ph idx="1" type="body"/>
          </p:nvPr>
        </p:nvSpPr>
        <p:spPr>
          <a:xfrm>
            <a:off x="685800" y="4400550"/>
            <a:ext cx="5486400" cy="3600600"/>
          </a:xfrm>
          <a:prstGeom prst="rect">
            <a:avLst/>
          </a:prstGeom>
          <a:noFill/>
          <a:ln>
            <a:noFill/>
          </a:ln>
        </p:spPr>
        <p:txBody>
          <a:bodyPr anchorCtr="0" anchor="t" bIns="45525" lIns="91075" spcFirstLastPara="1" rIns="91075" wrap="square" tIns="45525">
            <a:noAutofit/>
          </a:bodyPr>
          <a:lstStyle/>
          <a:p>
            <a:pPr indent="0" lvl="0" marL="0" rtl="0" algn="l">
              <a:lnSpc>
                <a:spcPct val="100000"/>
              </a:lnSpc>
              <a:spcBef>
                <a:spcPts val="0"/>
              </a:spcBef>
              <a:spcAft>
                <a:spcPts val="0"/>
              </a:spcAft>
              <a:buSzPts val="1300"/>
              <a:buNone/>
            </a:pPr>
            <a:r>
              <a:rPr lang="en-US"/>
              <a:t>As you know, UWF is preparing for decennial reaffirmation with SACSCOC. As part of this process, UWF will submit a Quality Enhancement Plan or QEP. The success of our last QEP institutionalized High-Impact Practices as part of our UWF culture. UWF’s commitment to high-impact practices for students is demonstrated through our selection of HIPs as our metric of choice for our annual accountability plan and through strategic direction 1.1 of the new Strategic Plan that was developed last year.</a:t>
            </a:r>
            <a:endParaRPr/>
          </a:p>
          <a:p>
            <a:pPr indent="0" lvl="0" marL="0" rtl="0" algn="l">
              <a:lnSpc>
                <a:spcPct val="100000"/>
              </a:lnSpc>
              <a:spcBef>
                <a:spcPts val="0"/>
              </a:spcBef>
              <a:spcAft>
                <a:spcPts val="0"/>
              </a:spcAft>
              <a:buSzPts val="1300"/>
              <a:buNone/>
            </a:pPr>
            <a:r>
              <a:rPr lang="en-US"/>
              <a:t>UWF’s new QEP, Reflect to Connect, carries our HIP momentum forward by adding the element of critical reflection to our high-impact practices.  Critical reflection is a meta-HIP that incorporate student reflection into the learning experience and helps students make connections between their educational experience and their future careers. Engineering students begin to see themselves as future engineers and political science students begin to see themselves as future political scientists.  </a:t>
            </a:r>
            <a:endParaRPr/>
          </a:p>
          <a:p>
            <a:pPr indent="0" lvl="0" marL="0" rtl="0" algn="l">
              <a:lnSpc>
                <a:spcPct val="100000"/>
              </a:lnSpc>
              <a:spcBef>
                <a:spcPts val="0"/>
              </a:spcBef>
              <a:spcAft>
                <a:spcPts val="0"/>
              </a:spcAft>
              <a:buSzPts val="1300"/>
              <a:buNone/>
            </a:pPr>
            <a:r>
              <a:rPr lang="en-US"/>
              <a:t>Our QEP Director, Dr. Holley Handley, will be coordinating with your college leadership on faculty development sessions to offer training on the integration of critical reflection into high-impact practices.</a:t>
            </a:r>
            <a:endParaRPr/>
          </a:p>
          <a:p>
            <a:pPr indent="0" lvl="0" marL="0" rtl="0" algn="l">
              <a:lnSpc>
                <a:spcPct val="100000"/>
              </a:lnSpc>
              <a:spcBef>
                <a:spcPts val="0"/>
              </a:spcBef>
              <a:spcAft>
                <a:spcPts val="0"/>
              </a:spcAft>
              <a:buSzPts val="1300"/>
              <a:buNone/>
            </a:pPr>
            <a:r>
              <a:rPr lang="en-US"/>
              <a:t>Whether you are a faculty member who has been using HIPs in your classes for years or you have never developed a HIP, there are QEP-HIP grant opportunities for those interested in learning more and using critical reflection in your classes.  Each of your colleges has a HIP Liaison who is working with our QEP Director to offer faculty development on critical reflection and to help you have a successful QEP-HIP grant submission. For more information on our QEP, HIPs, and Critical Reflection, visit uwf.edu/QEP.</a:t>
            </a:r>
            <a:endParaRPr/>
          </a:p>
          <a:p>
            <a:pPr indent="0" lvl="0" marL="0" rtl="0" algn="l">
              <a:lnSpc>
                <a:spcPct val="100000"/>
              </a:lnSpc>
              <a:spcBef>
                <a:spcPts val="0"/>
              </a:spcBef>
              <a:spcAft>
                <a:spcPts val="0"/>
              </a:spcAft>
              <a:buSzPts val="1300"/>
              <a:buNone/>
            </a:pPr>
            <a:r>
              <a:t/>
            </a:r>
            <a:endParaRPr/>
          </a:p>
        </p:txBody>
      </p:sp>
      <p:sp>
        <p:nvSpPr>
          <p:cNvPr id="301" name="Google Shape;301;g375931a2f4f_3_19:notes"/>
          <p:cNvSpPr/>
          <p:nvPr>
            <p:ph idx="2" type="sldImg"/>
          </p:nvPr>
        </p:nvSpPr>
        <p:spPr>
          <a:xfrm>
            <a:off x="729258" y="1143000"/>
            <a:ext cx="5399400" cy="3085800"/>
          </a:xfrm>
          <a:custGeom>
            <a:rect b="b" l="l" r="r" t="t"/>
            <a:pathLst>
              <a:path extrusionOk="0" h="120000" w="120000">
                <a:moveTo>
                  <a:pt x="0" y="0"/>
                </a:moveTo>
                <a:lnTo>
                  <a:pt x="120000" y="0"/>
                </a:lnTo>
                <a:lnTo>
                  <a:pt x="120000" y="120000"/>
                </a:lnTo>
                <a:lnTo>
                  <a:pt x="0" y="120000"/>
                </a:lnTo>
                <a:close/>
              </a:path>
            </a:pathLst>
          </a:custGeom>
          <a:noFill/>
          <a:ln cap="flat" cmpd="sng" w="1197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3749d167a4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g3749d167a4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g3749d167a4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644eab18eb_1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644eab18eb_1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3644eab18eb_1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75931a2f4f_1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75931a2f4f_1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375931a2f4f_1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749d167a4e_0_1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3749d167a4e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749d167a4e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749d167a4e_0_1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g3749d167a4e_0_1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749d167a4e_0_1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g3749d167a4e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749d167a4e_0_2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3749d167a4e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644eab18eb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644eab18eb_1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3644eab18eb_1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749d167a4e_0_2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3749d167a4e_0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75931a2f4f_3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g375931a2f4f_3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749d167a4e_0_2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g3749d167a4e_0_2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3749d167a4e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g3749d167a4e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g3749d167a4e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749d167a4e_0_2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g3749d167a4e_0_2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75931a2f4f_1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g375931a2f4f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75931a2f4f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75931a2f4f_1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g375931a2f4f_1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75931a2f4f_1_8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375931a2f4f_1_8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g375931a2f4f_1_8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76248e67a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376248e67a3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g376248e67a3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75931a2f4f_1_8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375931a2f4f_1_8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g375931a2f4f_1_8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644eab18eb_1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3644eab18eb_1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g3644eab18eb_1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749d167a4e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3749d167a4e_0_1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g3749d167a4e_0_1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749d167a4e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3749d167a4e_0_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g3749d167a4e_0_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633c734e4b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g3633c734e4b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g3633c734e4b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749d167a4e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g3749d167a4e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g3749d167a4e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749d167a4e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3749d167a4e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g3749d167a4e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73774f9bd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373774f9bd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g373774f9bd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0" name="Shape 10"/>
        <p:cNvGrpSpPr/>
        <p:nvPr/>
      </p:nvGrpSpPr>
      <p:grpSpPr>
        <a:xfrm>
          <a:off x="0" y="0"/>
          <a:ext cx="0" cy="0"/>
          <a:chOff x="0" y="0"/>
          <a:chExt cx="0" cy="0"/>
        </a:xfrm>
      </p:grpSpPr>
      <p:sp>
        <p:nvSpPr>
          <p:cNvPr id="11" name="Google Shape;11;p7"/>
          <p:cNvSpPr txBox="1"/>
          <p:nvPr>
            <p:ph type="ctrTitle"/>
          </p:nvPr>
        </p:nvSpPr>
        <p:spPr>
          <a:xfrm>
            <a:off x="3417811" y="1550127"/>
            <a:ext cx="4594075" cy="1160274"/>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0069AA"/>
              </a:buClr>
              <a:buSzPts val="5400"/>
              <a:buFont typeface="Helvetica Neue"/>
              <a:buNone/>
              <a:defRPr b="0" i="0" sz="5400" u="none" cap="none" strike="noStrike">
                <a:solidFill>
                  <a:srgbClr val="0069AA"/>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7"/>
          <p:cNvSpPr txBox="1"/>
          <p:nvPr>
            <p:ph idx="1" type="subTitle"/>
          </p:nvPr>
        </p:nvSpPr>
        <p:spPr>
          <a:xfrm>
            <a:off x="3253118" y="2885845"/>
            <a:ext cx="4919452" cy="411697"/>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750"/>
              </a:spcBef>
              <a:spcAft>
                <a:spcPts val="0"/>
              </a:spcAft>
              <a:buClr>
                <a:srgbClr val="0069AA"/>
              </a:buClr>
              <a:buSzPts val="1800"/>
              <a:buFont typeface="Arial"/>
              <a:buNone/>
              <a:defRPr b="0" i="0" sz="1800" u="none" cap="none" strike="noStrike">
                <a:solidFill>
                  <a:srgbClr val="0069AA"/>
                </a:solidFill>
                <a:latin typeface="Montserrat Medium"/>
                <a:ea typeface="Montserrat Medium"/>
                <a:cs typeface="Montserrat Medium"/>
                <a:sym typeface="Montserrat Medium"/>
              </a:defRPr>
            </a:lvl1pPr>
            <a:lvl2pPr lvl="1" marR="0" rtl="0" algn="ctr">
              <a:lnSpc>
                <a:spcPct val="90000"/>
              </a:lnSpc>
              <a:spcBef>
                <a:spcPts val="375"/>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 name="Shape 14"/>
        <p:cNvGrpSpPr/>
        <p:nvPr/>
      </p:nvGrpSpPr>
      <p:grpSpPr>
        <a:xfrm>
          <a:off x="0" y="0"/>
          <a:ext cx="0" cy="0"/>
          <a:chOff x="0" y="0"/>
          <a:chExt cx="0" cy="0"/>
        </a:xfrm>
      </p:grpSpPr>
      <p:sp>
        <p:nvSpPr>
          <p:cNvPr id="15" name="Google Shape;15;p11"/>
          <p:cNvSpPr txBox="1"/>
          <p:nvPr>
            <p:ph type="title"/>
          </p:nvPr>
        </p:nvSpPr>
        <p:spPr>
          <a:xfrm>
            <a:off x="2017980" y="117903"/>
            <a:ext cx="7126020" cy="45724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800"/>
              <a:buFont typeface="Montserrat"/>
              <a:buNone/>
              <a:defRPr b="1" i="0" sz="28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11"/>
          <p:cNvSpPr txBox="1"/>
          <p:nvPr>
            <p:ph idx="1" type="body"/>
          </p:nvPr>
        </p:nvSpPr>
        <p:spPr>
          <a:xfrm>
            <a:off x="467008" y="985000"/>
            <a:ext cx="8168841" cy="372147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750"/>
              </a:spcBef>
              <a:spcAft>
                <a:spcPts val="0"/>
              </a:spcAft>
              <a:buClr>
                <a:schemeClr val="dk1"/>
              </a:buClr>
              <a:buSzPts val="2800"/>
              <a:buFont typeface="Arial"/>
              <a:buChar char="•"/>
              <a:defRPr b="0" i="0" sz="2800" u="none" cap="none" strike="noStrike">
                <a:solidFill>
                  <a:schemeClr val="dk1"/>
                </a:solidFill>
                <a:latin typeface="Montserrat Medium"/>
                <a:ea typeface="Montserrat Medium"/>
                <a:cs typeface="Montserrat Medium"/>
                <a:sym typeface="Montserrat Medium"/>
              </a:defRPr>
            </a:lvl1pPr>
            <a:lvl2pPr indent="-381000" lvl="1" marL="914400" marR="0" rtl="0" algn="l">
              <a:lnSpc>
                <a:spcPct val="90000"/>
              </a:lnSpc>
              <a:spcBef>
                <a:spcPts val="375"/>
              </a:spcBef>
              <a:spcAft>
                <a:spcPts val="0"/>
              </a:spcAft>
              <a:buClr>
                <a:schemeClr val="dk1"/>
              </a:buClr>
              <a:buSzPts val="2400"/>
              <a:buFont typeface="Arial"/>
              <a:buChar char="•"/>
              <a:defRPr b="0" i="0" sz="2400" u="none" cap="none" strike="noStrike">
                <a:solidFill>
                  <a:schemeClr val="dk1"/>
                </a:solidFill>
                <a:latin typeface="Montserrat Medium"/>
                <a:ea typeface="Montserrat Medium"/>
                <a:cs typeface="Montserrat Medium"/>
                <a:sym typeface="Montserrat Medium"/>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375"/>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375"/>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7" name="Shape 17"/>
        <p:cNvGrpSpPr/>
        <p:nvPr/>
      </p:nvGrpSpPr>
      <p:grpSpPr>
        <a:xfrm>
          <a:off x="0" y="0"/>
          <a:ext cx="0" cy="0"/>
          <a:chOff x="0" y="0"/>
          <a:chExt cx="0" cy="0"/>
        </a:xfrm>
      </p:grpSpPr>
      <p:sp>
        <p:nvSpPr>
          <p:cNvPr id="18" name="Google Shape;18;g375931a2f4f_3_27"/>
          <p:cNvSpPr txBox="1"/>
          <p:nvPr>
            <p:ph type="title"/>
          </p:nvPr>
        </p:nvSpPr>
        <p:spPr>
          <a:xfrm>
            <a:off x="2017980" y="117903"/>
            <a:ext cx="6980100" cy="457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2800"/>
              <a:buFont typeface="Montserrat"/>
              <a:buNone/>
              <a:defRPr b="1" i="0" sz="2800" u="none" cap="none" strike="noStrike">
                <a:solidFill>
                  <a:schemeClr val="lt1"/>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g375931a2f4f_3_27"/>
          <p:cNvSpPr txBox="1"/>
          <p:nvPr>
            <p:ph idx="1" type="body"/>
          </p:nvPr>
        </p:nvSpPr>
        <p:spPr>
          <a:xfrm>
            <a:off x="467008" y="985000"/>
            <a:ext cx="8168700" cy="37215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750"/>
              </a:spcBef>
              <a:spcAft>
                <a:spcPts val="0"/>
              </a:spcAft>
              <a:buClr>
                <a:schemeClr val="dk1"/>
              </a:buClr>
              <a:buSzPts val="2800"/>
              <a:buFont typeface="Arial"/>
              <a:buChar char="•"/>
              <a:defRPr b="0" i="0" sz="2800" u="none" cap="none" strike="noStrike">
                <a:solidFill>
                  <a:schemeClr val="dk1"/>
                </a:solidFill>
                <a:latin typeface="Montserrat Medium"/>
                <a:ea typeface="Montserrat Medium"/>
                <a:cs typeface="Montserrat Medium"/>
                <a:sym typeface="Montserrat Medium"/>
              </a:defRPr>
            </a:lvl1pPr>
            <a:lvl2pPr indent="-381000" lvl="1" marL="914400" marR="0" algn="l">
              <a:lnSpc>
                <a:spcPct val="90000"/>
              </a:lnSpc>
              <a:spcBef>
                <a:spcPts val="375"/>
              </a:spcBef>
              <a:spcAft>
                <a:spcPts val="0"/>
              </a:spcAft>
              <a:buClr>
                <a:schemeClr val="dk1"/>
              </a:buClr>
              <a:buSzPts val="2400"/>
              <a:buFont typeface="Arial"/>
              <a:buChar char="•"/>
              <a:defRPr b="0" i="0" sz="2400" u="none" cap="none" strike="noStrike">
                <a:solidFill>
                  <a:schemeClr val="dk1"/>
                </a:solidFill>
                <a:latin typeface="Montserrat Medium"/>
                <a:ea typeface="Montserrat Medium"/>
                <a:cs typeface="Montserrat Medium"/>
                <a:sym typeface="Montserrat Medium"/>
              </a:defRPr>
            </a:lvl2pPr>
            <a:lvl3pPr indent="-342900" lvl="2" marL="13716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algn="l">
              <a:lnSpc>
                <a:spcPct val="90000"/>
              </a:lnSpc>
              <a:spcBef>
                <a:spcPts val="375"/>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90000"/>
              </a:lnSpc>
              <a:spcBef>
                <a:spcPts val="375"/>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21" name="Shape 21"/>
        <p:cNvGrpSpPr/>
        <p:nvPr/>
      </p:nvGrpSpPr>
      <p:grpSpPr>
        <a:xfrm>
          <a:off x="0" y="0"/>
          <a:ext cx="0" cy="0"/>
          <a:chOff x="0" y="0"/>
          <a:chExt cx="0" cy="0"/>
        </a:xfrm>
      </p:grpSpPr>
      <p:sp>
        <p:nvSpPr>
          <p:cNvPr id="22" name="Google Shape;22;g3749d167a4e_0_110"/>
          <p:cNvSpPr txBox="1"/>
          <p:nvPr>
            <p:ph type="ctrTitle"/>
          </p:nvPr>
        </p:nvSpPr>
        <p:spPr>
          <a:xfrm>
            <a:off x="3417811" y="1550127"/>
            <a:ext cx="4594200" cy="1160400"/>
          </a:xfrm>
          <a:prstGeom prst="rect">
            <a:avLst/>
          </a:prstGeom>
          <a:noFill/>
          <a:ln>
            <a:noFill/>
          </a:ln>
        </p:spPr>
        <p:txBody>
          <a:bodyPr anchorCtr="0" anchor="b" bIns="45700" lIns="91425" spcFirstLastPara="1" rIns="91425" wrap="square" tIns="45700">
            <a:noAutofit/>
          </a:bodyPr>
          <a:lstStyle>
            <a:lvl1pPr lvl="0" marR="0" algn="ctr">
              <a:lnSpc>
                <a:spcPct val="90000"/>
              </a:lnSpc>
              <a:spcBef>
                <a:spcPts val="0"/>
              </a:spcBef>
              <a:spcAft>
                <a:spcPts val="0"/>
              </a:spcAft>
              <a:buClr>
                <a:srgbClr val="0069AA"/>
              </a:buClr>
              <a:buSzPts val="3200"/>
              <a:buFont typeface="Arial"/>
              <a:buNone/>
              <a:defRPr b="1" i="0" sz="3200" u="none" cap="none" strike="noStrike">
                <a:solidFill>
                  <a:srgbClr val="0069A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g3749d167a4e_0_110"/>
          <p:cNvSpPr txBox="1"/>
          <p:nvPr>
            <p:ph idx="1" type="subTitle"/>
          </p:nvPr>
        </p:nvSpPr>
        <p:spPr>
          <a:xfrm>
            <a:off x="3253118" y="2885845"/>
            <a:ext cx="4919400" cy="4116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750"/>
              </a:spcBef>
              <a:spcAft>
                <a:spcPts val="0"/>
              </a:spcAft>
              <a:buClr>
                <a:srgbClr val="0069AA"/>
              </a:buClr>
              <a:buSzPts val="1800"/>
              <a:buFont typeface="Arial"/>
              <a:buNone/>
              <a:defRPr b="0" i="1" sz="1800" u="none" cap="none" strike="noStrike">
                <a:solidFill>
                  <a:srgbClr val="0069AA"/>
                </a:solidFill>
                <a:latin typeface="Arial"/>
                <a:ea typeface="Arial"/>
                <a:cs typeface="Arial"/>
                <a:sym typeface="Arial"/>
              </a:defRPr>
            </a:lvl1pPr>
            <a:lvl2pPr lvl="1" marR="0" algn="ctr">
              <a:lnSpc>
                <a:spcPct val="90000"/>
              </a:lnSpc>
              <a:spcBef>
                <a:spcPts val="375"/>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375"/>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375"/>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375"/>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375"/>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375"/>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375"/>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4.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 name="Shape 1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1" r:id="rId2"/>
    <p:sldLayoutId id="214748365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0" name="Shape 2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pic>
        <p:nvPicPr>
          <p:cNvPr id="29" name="Google Shape;29;p1"/>
          <p:cNvPicPr preferRelativeResize="0"/>
          <p:nvPr/>
        </p:nvPicPr>
        <p:blipFill rotWithShape="1">
          <a:blip r:embed="rId3">
            <a:alphaModFix/>
          </a:blip>
          <a:srcRect b="21373" l="0" r="0" t="6391"/>
          <a:stretch/>
        </p:blipFill>
        <p:spPr>
          <a:xfrm>
            <a:off x="-67112" y="0"/>
            <a:ext cx="9211112" cy="5143500"/>
          </a:xfrm>
          <a:prstGeom prst="rect">
            <a:avLst/>
          </a:prstGeom>
          <a:noFill/>
          <a:ln>
            <a:noFill/>
          </a:ln>
        </p:spPr>
      </p:pic>
      <p:pic>
        <p:nvPicPr>
          <p:cNvPr id="30" name="Google Shape;30;p1"/>
          <p:cNvPicPr preferRelativeResize="0"/>
          <p:nvPr/>
        </p:nvPicPr>
        <p:blipFill rotWithShape="1">
          <a:blip r:embed="rId4">
            <a:alphaModFix/>
          </a:blip>
          <a:srcRect b="21667" l="0" r="853" t="6786"/>
          <a:stretch/>
        </p:blipFill>
        <p:spPr>
          <a:xfrm>
            <a:off x="-79375" y="0"/>
            <a:ext cx="9223375" cy="5143500"/>
          </a:xfrm>
          <a:prstGeom prst="rect">
            <a:avLst/>
          </a:prstGeom>
          <a:noFill/>
          <a:ln>
            <a:noFill/>
          </a:ln>
        </p:spPr>
      </p:pic>
      <p:sp>
        <p:nvSpPr>
          <p:cNvPr id="31" name="Google Shape;31;p1"/>
          <p:cNvSpPr txBox="1"/>
          <p:nvPr>
            <p:ph type="ctrTitle"/>
          </p:nvPr>
        </p:nvSpPr>
        <p:spPr>
          <a:xfrm>
            <a:off x="2274962" y="2173327"/>
            <a:ext cx="4594075" cy="116027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69AA"/>
              </a:buClr>
              <a:buSzPts val="5400"/>
              <a:buFont typeface="Helvetica Neue"/>
              <a:buNone/>
            </a:pPr>
            <a:r>
              <a:rPr lang="en-US">
                <a:solidFill>
                  <a:schemeClr val="lt1"/>
                </a:solidFill>
              </a:rPr>
              <a:t>Fall Faculty Forum 2025</a:t>
            </a:r>
            <a:endParaRPr>
              <a:solidFill>
                <a:schemeClr val="lt1"/>
              </a:solidFill>
            </a:endParaRPr>
          </a:p>
        </p:txBody>
      </p:sp>
      <p:sp>
        <p:nvSpPr>
          <p:cNvPr id="32" name="Google Shape;32;p1"/>
          <p:cNvSpPr txBox="1"/>
          <p:nvPr>
            <p:ph idx="1" type="subTitle"/>
          </p:nvPr>
        </p:nvSpPr>
        <p:spPr>
          <a:xfrm>
            <a:off x="1833325" y="3626825"/>
            <a:ext cx="5729100" cy="41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9AA"/>
              </a:buClr>
              <a:buSzPts val="1800"/>
              <a:buNone/>
            </a:pPr>
            <a:r>
              <a:rPr i="1" lang="en-US">
                <a:solidFill>
                  <a:schemeClr val="lt1"/>
                </a:solidFill>
              </a:rPr>
              <a:t>Jaromy Kuhl, Senior Vice President and Provost</a:t>
            </a:r>
            <a:endParaRPr i="1">
              <a:solidFill>
                <a:schemeClr val="lt1"/>
              </a:solidFill>
            </a:endParaRPr>
          </a:p>
        </p:txBody>
      </p:sp>
      <p:pic>
        <p:nvPicPr>
          <p:cNvPr descr="A black and white sign with white text&#10;&#10;Description automatically generated" id="33" name="Google Shape;33;p1"/>
          <p:cNvPicPr preferRelativeResize="0"/>
          <p:nvPr/>
        </p:nvPicPr>
        <p:blipFill rotWithShape="1">
          <a:blip r:embed="rId5">
            <a:alphaModFix/>
          </a:blip>
          <a:srcRect b="0" l="0" r="0" t="0"/>
          <a:stretch/>
        </p:blipFill>
        <p:spPr>
          <a:xfrm>
            <a:off x="1148106" y="374029"/>
            <a:ext cx="6847788" cy="158025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749d167a4e_0_36"/>
          <p:cNvSpPr txBox="1"/>
          <p:nvPr>
            <p:ph idx="1" type="body"/>
          </p:nvPr>
        </p:nvSpPr>
        <p:spPr>
          <a:xfrm>
            <a:off x="467000" y="985000"/>
            <a:ext cx="8168700" cy="372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lang="en-US" sz="2400">
                <a:solidFill>
                  <a:srgbClr val="004C97"/>
                </a:solidFill>
                <a:latin typeface="Montserrat"/>
                <a:ea typeface="Montserrat"/>
                <a:cs typeface="Montserrat"/>
                <a:sym typeface="Montserrat"/>
              </a:rPr>
              <a:t>LEWIS BEAR JR. COLLEGE OF BUSINESS</a:t>
            </a:r>
            <a:endParaRPr b="1" sz="2400">
              <a:solidFill>
                <a:srgbClr val="004C97"/>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b="1" lang="en-US" sz="2400">
                <a:solidFill>
                  <a:schemeClr val="dk1"/>
                </a:solidFill>
                <a:latin typeface="Montserrat"/>
                <a:ea typeface="Montserrat"/>
                <a:cs typeface="Montserrat"/>
                <a:sym typeface="Montserrat"/>
              </a:rPr>
              <a:t>Tenure and </a:t>
            </a:r>
            <a:r>
              <a:rPr b="1" lang="en-US" sz="2400">
                <a:solidFill>
                  <a:schemeClr val="dk1"/>
                </a:solidFill>
                <a:latin typeface="Montserrat"/>
                <a:ea typeface="Montserrat"/>
                <a:cs typeface="Montserrat"/>
                <a:sym typeface="Montserrat"/>
              </a:rPr>
              <a:t>Promotion to Associate Professor</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Gerald Burch</a:t>
            </a:r>
            <a:endParaRPr sz="30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Lauren Rich</a:t>
            </a:r>
            <a:endParaRPr sz="3000">
              <a:solidFill>
                <a:schemeClr val="dk1"/>
              </a:solidFill>
              <a:latin typeface="Montserrat Medium"/>
              <a:ea typeface="Montserrat Medium"/>
              <a:cs typeface="Montserrat Medium"/>
              <a:sym typeface="Montserrat Medium"/>
            </a:endParaRPr>
          </a:p>
        </p:txBody>
      </p:sp>
      <p:sp>
        <p:nvSpPr>
          <p:cNvPr id="94" name="Google Shape;94;g3749d167a4e_0_36"/>
          <p:cNvSpPr txBox="1"/>
          <p:nvPr>
            <p:ph type="title"/>
          </p:nvPr>
        </p:nvSpPr>
        <p:spPr>
          <a:xfrm>
            <a:off x="2025664" y="110218"/>
            <a:ext cx="7118400" cy="45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Montserrat"/>
              <a:buNone/>
            </a:pPr>
            <a:r>
              <a:rPr lang="en-US"/>
              <a:t>Tenure and Promotion Recipients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749d167a4e_0_42"/>
          <p:cNvSpPr txBox="1"/>
          <p:nvPr>
            <p:ph idx="1" type="body"/>
          </p:nvPr>
        </p:nvSpPr>
        <p:spPr>
          <a:xfrm>
            <a:off x="467000" y="985000"/>
            <a:ext cx="8168700" cy="372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lang="en-US" sz="2400">
                <a:solidFill>
                  <a:srgbClr val="004C97"/>
                </a:solidFill>
                <a:latin typeface="Montserrat"/>
                <a:ea typeface="Montserrat"/>
                <a:cs typeface="Montserrat"/>
                <a:sym typeface="Montserrat"/>
              </a:rPr>
              <a:t>LEWIS BEAR JR. COLLEGE OF BUSINESS</a:t>
            </a:r>
            <a:endParaRPr b="1" sz="2400">
              <a:solidFill>
                <a:srgbClr val="004C97"/>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b="1" lang="en-US" sz="2400">
                <a:solidFill>
                  <a:schemeClr val="dk1"/>
                </a:solidFill>
                <a:latin typeface="Montserrat"/>
                <a:ea typeface="Montserrat"/>
                <a:cs typeface="Montserrat"/>
                <a:sym typeface="Montserrat"/>
              </a:rPr>
              <a:t>Promotion to Senior Instructor</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Helen Soter</a:t>
            </a:r>
            <a:endParaRPr sz="3000">
              <a:solidFill>
                <a:schemeClr val="dk1"/>
              </a:solidFill>
              <a:latin typeface="Montserrat Medium"/>
              <a:ea typeface="Montserrat Medium"/>
              <a:cs typeface="Montserrat Medium"/>
              <a:sym typeface="Montserrat Medium"/>
            </a:endParaRPr>
          </a:p>
        </p:txBody>
      </p:sp>
      <p:sp>
        <p:nvSpPr>
          <p:cNvPr id="101" name="Google Shape;101;g3749d167a4e_0_42"/>
          <p:cNvSpPr txBox="1"/>
          <p:nvPr>
            <p:ph type="title"/>
          </p:nvPr>
        </p:nvSpPr>
        <p:spPr>
          <a:xfrm>
            <a:off x="2025664" y="110218"/>
            <a:ext cx="7118400" cy="45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Montserrat"/>
              <a:buNone/>
            </a:pPr>
            <a:r>
              <a:rPr lang="en-US"/>
              <a:t>Tenure and Promotion Recipients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73774f9bdb_0_6"/>
          <p:cNvSpPr txBox="1"/>
          <p:nvPr>
            <p:ph idx="1" type="body"/>
          </p:nvPr>
        </p:nvSpPr>
        <p:spPr>
          <a:xfrm>
            <a:off x="467000" y="985000"/>
            <a:ext cx="8168700" cy="372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lang="en-US" sz="2400">
                <a:solidFill>
                  <a:srgbClr val="004C97"/>
                </a:solidFill>
                <a:latin typeface="Montserrat"/>
                <a:ea typeface="Montserrat"/>
                <a:cs typeface="Montserrat"/>
                <a:sym typeface="Montserrat"/>
              </a:rPr>
              <a:t>SCHOOL OF EDUCATION</a:t>
            </a:r>
            <a:endParaRPr b="1" sz="2400">
              <a:solidFill>
                <a:srgbClr val="004C97"/>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2800"/>
              <a:buFont typeface="Arial"/>
              <a:buNone/>
            </a:pPr>
            <a:r>
              <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2800"/>
              <a:buFont typeface="Arial"/>
              <a:buNone/>
            </a:pPr>
            <a:r>
              <a:rPr b="1" lang="en-US" sz="2400">
                <a:solidFill>
                  <a:schemeClr val="dk1"/>
                </a:solidFill>
                <a:latin typeface="Montserrat"/>
                <a:ea typeface="Montserrat"/>
                <a:cs typeface="Montserrat"/>
                <a:sym typeface="Montserrat"/>
              </a:rPr>
              <a:t>Tenure and Promotion to Associate Professor</a:t>
            </a:r>
            <a:endParaRPr b="1" sz="18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Holley Handley</a:t>
            </a:r>
            <a:endParaRPr sz="3000">
              <a:solidFill>
                <a:schemeClr val="dk1"/>
              </a:solidFill>
              <a:latin typeface="Montserrat Medium"/>
              <a:ea typeface="Montserrat Medium"/>
              <a:cs typeface="Montserrat Medium"/>
              <a:sym typeface="Montserrat Medium"/>
            </a:endParaRPr>
          </a:p>
        </p:txBody>
      </p:sp>
      <p:sp>
        <p:nvSpPr>
          <p:cNvPr id="108" name="Google Shape;108;g373774f9bdb_0_6"/>
          <p:cNvSpPr txBox="1"/>
          <p:nvPr>
            <p:ph type="title"/>
          </p:nvPr>
        </p:nvSpPr>
        <p:spPr>
          <a:xfrm>
            <a:off x="2025664" y="110218"/>
            <a:ext cx="7118400" cy="45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Montserrat"/>
              <a:buNone/>
            </a:pPr>
            <a:r>
              <a:rPr lang="en-US"/>
              <a:t>Tenure and Promotion Recipients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3749d167a4e_0_48"/>
          <p:cNvSpPr txBox="1"/>
          <p:nvPr>
            <p:ph idx="1" type="body"/>
          </p:nvPr>
        </p:nvSpPr>
        <p:spPr>
          <a:xfrm>
            <a:off x="467000" y="985000"/>
            <a:ext cx="8168700" cy="372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lang="en-US" sz="2400">
                <a:solidFill>
                  <a:srgbClr val="004C97"/>
                </a:solidFill>
                <a:latin typeface="Montserrat"/>
                <a:ea typeface="Montserrat"/>
                <a:cs typeface="Montserrat"/>
                <a:sym typeface="Montserrat"/>
              </a:rPr>
              <a:t>SCHOOL OF EDUCATION</a:t>
            </a:r>
            <a:endParaRPr b="1" sz="2400">
              <a:solidFill>
                <a:srgbClr val="004C97"/>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2800"/>
              <a:buFont typeface="Arial"/>
              <a:buNone/>
            </a:pPr>
            <a:r>
              <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2800"/>
              <a:buFont typeface="Arial"/>
              <a:buNone/>
            </a:pPr>
            <a:r>
              <a:rPr b="1" lang="en-US" sz="2400">
                <a:solidFill>
                  <a:schemeClr val="dk1"/>
                </a:solidFill>
                <a:latin typeface="Montserrat"/>
                <a:ea typeface="Montserrat"/>
                <a:cs typeface="Montserrat"/>
                <a:sym typeface="Montserrat"/>
              </a:rPr>
              <a:t>Promotion to Senior Instructor</a:t>
            </a:r>
            <a:endParaRPr b="1" sz="18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Melanie DiLoreto</a:t>
            </a:r>
            <a:endParaRPr sz="30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Karen Evans</a:t>
            </a:r>
            <a:endParaRPr sz="30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Amany Habib</a:t>
            </a:r>
            <a:endParaRPr sz="3000">
              <a:solidFill>
                <a:schemeClr val="dk1"/>
              </a:solidFill>
              <a:latin typeface="Montserrat Medium"/>
              <a:ea typeface="Montserrat Medium"/>
              <a:cs typeface="Montserrat Medium"/>
              <a:sym typeface="Montserrat Medium"/>
            </a:endParaRPr>
          </a:p>
        </p:txBody>
      </p:sp>
      <p:sp>
        <p:nvSpPr>
          <p:cNvPr id="115" name="Google Shape;115;g3749d167a4e_0_48"/>
          <p:cNvSpPr txBox="1"/>
          <p:nvPr>
            <p:ph type="title"/>
          </p:nvPr>
        </p:nvSpPr>
        <p:spPr>
          <a:xfrm>
            <a:off x="2025664" y="110218"/>
            <a:ext cx="7118400" cy="45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Montserrat"/>
              <a:buNone/>
            </a:pPr>
            <a:r>
              <a:rPr lang="en-US"/>
              <a:t>Tenure and Promotion Recipients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73774f9bdb_0_12"/>
          <p:cNvSpPr txBox="1"/>
          <p:nvPr>
            <p:ph idx="1" type="body"/>
          </p:nvPr>
        </p:nvSpPr>
        <p:spPr>
          <a:xfrm>
            <a:off x="467000" y="985000"/>
            <a:ext cx="8168700" cy="372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lang="en-US" sz="2400">
                <a:solidFill>
                  <a:srgbClr val="004C97"/>
                </a:solidFill>
                <a:latin typeface="Montserrat"/>
                <a:ea typeface="Montserrat"/>
                <a:cs typeface="Montserrat"/>
                <a:sym typeface="Montserrat"/>
              </a:rPr>
              <a:t>USHA KUNDU, MD COLLEGE OF HEALTH</a:t>
            </a:r>
            <a:endParaRPr b="1" sz="2400">
              <a:solidFill>
                <a:srgbClr val="004C97"/>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b="1" lang="en-US" sz="2400">
                <a:solidFill>
                  <a:schemeClr val="dk1"/>
                </a:solidFill>
                <a:latin typeface="Montserrat"/>
                <a:ea typeface="Montserrat"/>
                <a:cs typeface="Montserrat"/>
                <a:sym typeface="Montserrat"/>
              </a:rPr>
              <a:t>Promotion to Professor</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Melinda Lewis</a:t>
            </a:r>
            <a:endParaRPr sz="3000">
              <a:solidFill>
                <a:schemeClr val="dk1"/>
              </a:solidFill>
              <a:latin typeface="Montserrat Medium"/>
              <a:ea typeface="Montserrat Medium"/>
              <a:cs typeface="Montserrat Medium"/>
              <a:sym typeface="Montserrat Medium"/>
            </a:endParaRPr>
          </a:p>
        </p:txBody>
      </p:sp>
      <p:sp>
        <p:nvSpPr>
          <p:cNvPr id="122" name="Google Shape;122;g373774f9bdb_0_12"/>
          <p:cNvSpPr txBox="1"/>
          <p:nvPr>
            <p:ph type="title"/>
          </p:nvPr>
        </p:nvSpPr>
        <p:spPr>
          <a:xfrm>
            <a:off x="2025664" y="110218"/>
            <a:ext cx="7118400" cy="45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Montserrat"/>
              <a:buNone/>
            </a:pPr>
            <a:r>
              <a:rPr lang="en-US"/>
              <a:t>Tenure and Promotion Recipients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3749d167a4e_0_54"/>
          <p:cNvSpPr txBox="1"/>
          <p:nvPr>
            <p:ph idx="1" type="body"/>
          </p:nvPr>
        </p:nvSpPr>
        <p:spPr>
          <a:xfrm>
            <a:off x="467000" y="985000"/>
            <a:ext cx="8168700" cy="372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lang="en-US" sz="2400">
                <a:solidFill>
                  <a:srgbClr val="004C97"/>
                </a:solidFill>
                <a:latin typeface="Montserrat"/>
                <a:ea typeface="Montserrat"/>
                <a:cs typeface="Montserrat"/>
                <a:sym typeface="Montserrat"/>
              </a:rPr>
              <a:t>USHA KUNDU, MD COLLEGE OF HEALTH</a:t>
            </a:r>
            <a:endParaRPr b="1" sz="2400">
              <a:solidFill>
                <a:srgbClr val="004C97"/>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b="1" lang="en-US" sz="2400">
                <a:solidFill>
                  <a:schemeClr val="dk1"/>
                </a:solidFill>
                <a:latin typeface="Montserrat"/>
                <a:ea typeface="Montserrat"/>
                <a:cs typeface="Montserrat"/>
                <a:sym typeface="Montserrat"/>
              </a:rPr>
              <a:t>Tenure and </a:t>
            </a:r>
            <a:r>
              <a:rPr b="1" lang="en-US" sz="2400">
                <a:solidFill>
                  <a:schemeClr val="dk1"/>
                </a:solidFill>
                <a:latin typeface="Montserrat"/>
                <a:ea typeface="Montserrat"/>
                <a:cs typeface="Montserrat"/>
                <a:sym typeface="Montserrat"/>
              </a:rPr>
              <a:t>Promotion to Associate Professor</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Erin King</a:t>
            </a:r>
            <a:endParaRPr sz="30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Lauren Ricciardelli</a:t>
            </a:r>
            <a:endParaRPr sz="3000">
              <a:solidFill>
                <a:schemeClr val="dk1"/>
              </a:solidFill>
              <a:latin typeface="Montserrat Medium"/>
              <a:ea typeface="Montserrat Medium"/>
              <a:cs typeface="Montserrat Medium"/>
              <a:sym typeface="Montserrat Medium"/>
            </a:endParaRPr>
          </a:p>
        </p:txBody>
      </p:sp>
      <p:sp>
        <p:nvSpPr>
          <p:cNvPr id="129" name="Google Shape;129;g3749d167a4e_0_54"/>
          <p:cNvSpPr txBox="1"/>
          <p:nvPr>
            <p:ph type="title"/>
          </p:nvPr>
        </p:nvSpPr>
        <p:spPr>
          <a:xfrm>
            <a:off x="2025664" y="110218"/>
            <a:ext cx="7118400" cy="45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Montserrat"/>
              <a:buNone/>
            </a:pPr>
            <a:r>
              <a:rPr lang="en-US"/>
              <a:t>Tenure and Promotion Recipients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749d167a4e_0_60"/>
          <p:cNvSpPr txBox="1"/>
          <p:nvPr>
            <p:ph idx="1" type="body"/>
          </p:nvPr>
        </p:nvSpPr>
        <p:spPr>
          <a:xfrm>
            <a:off x="467000" y="985000"/>
            <a:ext cx="8168700" cy="372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lang="en-US" sz="2400">
                <a:solidFill>
                  <a:srgbClr val="004C97"/>
                </a:solidFill>
                <a:latin typeface="Montserrat"/>
                <a:ea typeface="Montserrat"/>
                <a:cs typeface="Montserrat"/>
                <a:sym typeface="Montserrat"/>
              </a:rPr>
              <a:t>USHA KUNDU, MD COLLEGE OF HEALTH</a:t>
            </a:r>
            <a:endParaRPr b="1" sz="2400">
              <a:solidFill>
                <a:srgbClr val="004C97"/>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b="1" lang="en-US" sz="2400">
                <a:solidFill>
                  <a:schemeClr val="dk1"/>
                </a:solidFill>
                <a:latin typeface="Montserrat"/>
                <a:ea typeface="Montserrat"/>
                <a:cs typeface="Montserrat"/>
                <a:sym typeface="Montserrat"/>
              </a:rPr>
              <a:t>Promotion to Associate Professor of Clinical Practice</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Kathleen Andresen</a:t>
            </a:r>
            <a:endParaRPr sz="30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Mariah Morris</a:t>
            </a:r>
            <a:endParaRPr sz="30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Andrea Nelson</a:t>
            </a:r>
            <a:endParaRPr sz="30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Cynthia Smith-Peters</a:t>
            </a:r>
            <a:endParaRPr sz="3000">
              <a:solidFill>
                <a:schemeClr val="dk1"/>
              </a:solidFill>
              <a:latin typeface="Montserrat Medium"/>
              <a:ea typeface="Montserrat Medium"/>
              <a:cs typeface="Montserrat Medium"/>
              <a:sym typeface="Montserrat Medium"/>
            </a:endParaRPr>
          </a:p>
        </p:txBody>
      </p:sp>
      <p:sp>
        <p:nvSpPr>
          <p:cNvPr id="136" name="Google Shape;136;g3749d167a4e_0_60"/>
          <p:cNvSpPr txBox="1"/>
          <p:nvPr>
            <p:ph type="title"/>
          </p:nvPr>
        </p:nvSpPr>
        <p:spPr>
          <a:xfrm>
            <a:off x="2025664" y="110218"/>
            <a:ext cx="7118400" cy="45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Montserrat"/>
              <a:buNone/>
            </a:pPr>
            <a:r>
              <a:rPr lang="en-US"/>
              <a:t>Tenure and Promotion Recipients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749d167a4e_0_66"/>
          <p:cNvSpPr txBox="1"/>
          <p:nvPr>
            <p:ph idx="1" type="body"/>
          </p:nvPr>
        </p:nvSpPr>
        <p:spPr>
          <a:xfrm>
            <a:off x="487650" y="946800"/>
            <a:ext cx="8168700" cy="4088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lang="en-US" sz="2400">
                <a:solidFill>
                  <a:srgbClr val="004C97"/>
                </a:solidFill>
                <a:latin typeface="Montserrat"/>
                <a:ea typeface="Montserrat"/>
                <a:cs typeface="Montserrat"/>
                <a:sym typeface="Montserrat"/>
              </a:rPr>
              <a:t>USHA KUNDU, MD COLLEGE OF HEALTH</a:t>
            </a:r>
            <a:endParaRPr b="1" sz="2400">
              <a:solidFill>
                <a:srgbClr val="004C97"/>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b="1" lang="en-US" sz="2400">
                <a:solidFill>
                  <a:schemeClr val="dk1"/>
                </a:solidFill>
                <a:latin typeface="Montserrat"/>
                <a:ea typeface="Montserrat"/>
                <a:cs typeface="Montserrat"/>
                <a:sym typeface="Montserrat"/>
              </a:rPr>
              <a:t>Promotion to Senior Instructor/Lecturer</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lang="en-US" sz="2400">
                <a:solidFill>
                  <a:schemeClr val="dk1"/>
                </a:solidFill>
                <a:latin typeface="Montserrat Medium"/>
                <a:ea typeface="Montserrat Medium"/>
                <a:cs typeface="Montserrat Medium"/>
                <a:sym typeface="Montserrat Medium"/>
              </a:rPr>
              <a:t>Patsy Barrington</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2400">
                <a:solidFill>
                  <a:schemeClr val="dk1"/>
                </a:solidFill>
                <a:latin typeface="Montserrat Medium"/>
                <a:ea typeface="Montserrat Medium"/>
                <a:cs typeface="Montserrat Medium"/>
                <a:sym typeface="Montserrat Medium"/>
              </a:rPr>
              <a:t>Jake Bush</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2400">
                <a:solidFill>
                  <a:schemeClr val="dk1"/>
                </a:solidFill>
                <a:latin typeface="Montserrat Medium"/>
                <a:ea typeface="Montserrat Medium"/>
                <a:cs typeface="Montserrat Medium"/>
                <a:sym typeface="Montserrat Medium"/>
              </a:rPr>
              <a:t>Katie Cavnar</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2400">
                <a:solidFill>
                  <a:schemeClr val="dk1"/>
                </a:solidFill>
                <a:latin typeface="Montserrat Medium"/>
                <a:ea typeface="Montserrat Medium"/>
                <a:cs typeface="Montserrat Medium"/>
                <a:sym typeface="Montserrat Medium"/>
              </a:rPr>
              <a:t>Kristen Coffey</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2400">
                <a:solidFill>
                  <a:schemeClr val="dk1"/>
                </a:solidFill>
                <a:latin typeface="Montserrat Medium"/>
                <a:ea typeface="Montserrat Medium"/>
                <a:cs typeface="Montserrat Medium"/>
                <a:sym typeface="Montserrat Medium"/>
              </a:rPr>
              <a:t>Amy Crawley</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2400">
                <a:solidFill>
                  <a:schemeClr val="dk1"/>
                </a:solidFill>
                <a:latin typeface="Montserrat Medium"/>
                <a:ea typeface="Montserrat Medium"/>
                <a:cs typeface="Montserrat Medium"/>
                <a:sym typeface="Montserrat Medium"/>
              </a:rPr>
              <a:t>Chris Dake</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2400">
                <a:solidFill>
                  <a:schemeClr val="dk1"/>
                </a:solidFill>
                <a:latin typeface="Montserrat Medium"/>
                <a:ea typeface="Montserrat Medium"/>
                <a:cs typeface="Montserrat Medium"/>
                <a:sym typeface="Montserrat Medium"/>
              </a:rPr>
              <a:t>Wesley Farr</a:t>
            </a:r>
            <a:endParaRPr sz="2400">
              <a:solidFill>
                <a:schemeClr val="dk1"/>
              </a:solidFill>
              <a:latin typeface="Montserrat Medium"/>
              <a:ea typeface="Montserrat Medium"/>
              <a:cs typeface="Montserrat Medium"/>
              <a:sym typeface="Montserrat Medium"/>
            </a:endParaRPr>
          </a:p>
        </p:txBody>
      </p:sp>
      <p:sp>
        <p:nvSpPr>
          <p:cNvPr id="143" name="Google Shape;143;g3749d167a4e_0_66"/>
          <p:cNvSpPr txBox="1"/>
          <p:nvPr>
            <p:ph type="title"/>
          </p:nvPr>
        </p:nvSpPr>
        <p:spPr>
          <a:xfrm>
            <a:off x="2025664" y="110218"/>
            <a:ext cx="7118400" cy="45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Montserrat"/>
              <a:buNone/>
            </a:pPr>
            <a:r>
              <a:rPr lang="en-US"/>
              <a:t>Tenure and Promotion Recipients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3749d167a4e_0_78"/>
          <p:cNvSpPr txBox="1"/>
          <p:nvPr>
            <p:ph idx="1" type="body"/>
          </p:nvPr>
        </p:nvSpPr>
        <p:spPr>
          <a:xfrm>
            <a:off x="467000" y="985000"/>
            <a:ext cx="8168700" cy="372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lang="en-US" sz="2400">
                <a:solidFill>
                  <a:srgbClr val="004C97"/>
                </a:solidFill>
                <a:latin typeface="Montserrat"/>
                <a:ea typeface="Montserrat"/>
                <a:cs typeface="Montserrat"/>
                <a:sym typeface="Montserrat"/>
              </a:rPr>
              <a:t>JOHN C. PACE LIBRARY</a:t>
            </a:r>
            <a:endParaRPr b="1" sz="2400">
              <a:solidFill>
                <a:srgbClr val="004C97"/>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b="1" lang="en-US" sz="2400">
                <a:solidFill>
                  <a:schemeClr val="dk1"/>
                </a:solidFill>
                <a:latin typeface="Montserrat"/>
                <a:ea typeface="Montserrat"/>
                <a:cs typeface="Montserrat"/>
                <a:sym typeface="Montserrat"/>
              </a:rPr>
              <a:t>Promotion to Librarian</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Liza Campbell</a:t>
            </a:r>
            <a:endParaRPr sz="3000">
              <a:solidFill>
                <a:schemeClr val="dk1"/>
              </a:solidFill>
              <a:latin typeface="Montserrat Medium"/>
              <a:ea typeface="Montserrat Medium"/>
              <a:cs typeface="Montserrat Medium"/>
              <a:sym typeface="Montserrat Medium"/>
            </a:endParaRPr>
          </a:p>
        </p:txBody>
      </p:sp>
      <p:sp>
        <p:nvSpPr>
          <p:cNvPr id="150" name="Google Shape;150;g3749d167a4e_0_78"/>
          <p:cNvSpPr txBox="1"/>
          <p:nvPr>
            <p:ph type="title"/>
          </p:nvPr>
        </p:nvSpPr>
        <p:spPr>
          <a:xfrm>
            <a:off x="2025664" y="110218"/>
            <a:ext cx="7118400" cy="45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Montserrat"/>
              <a:buNone/>
            </a:pPr>
            <a:r>
              <a:rPr lang="en-US"/>
              <a:t>Tenure and Promotion Recipients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3749d167a4e_0_104"/>
          <p:cNvSpPr txBox="1"/>
          <p:nvPr/>
        </p:nvSpPr>
        <p:spPr>
          <a:xfrm>
            <a:off x="3195625" y="216425"/>
            <a:ext cx="5041800" cy="52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004C97"/>
                </a:solidFill>
                <a:latin typeface="Montserrat"/>
                <a:ea typeface="Montserrat"/>
                <a:cs typeface="Montserrat"/>
                <a:sym typeface="Montserrat"/>
              </a:rPr>
              <a:t>Leadership Announcements</a:t>
            </a:r>
            <a:endParaRPr b="1" i="1" sz="2400">
              <a:solidFill>
                <a:srgbClr val="004C97"/>
              </a:solidFill>
              <a:latin typeface="Montserrat"/>
              <a:ea typeface="Montserrat"/>
              <a:cs typeface="Montserrat"/>
              <a:sym typeface="Montserrat"/>
            </a:endParaRPr>
          </a:p>
        </p:txBody>
      </p:sp>
      <p:pic>
        <p:nvPicPr>
          <p:cNvPr id="156" name="Google Shape;156;g3749d167a4e_0_104"/>
          <p:cNvPicPr preferRelativeResize="0"/>
          <p:nvPr/>
        </p:nvPicPr>
        <p:blipFill>
          <a:blip r:embed="rId3">
            <a:alphaModFix/>
          </a:blip>
          <a:stretch>
            <a:fillRect/>
          </a:stretch>
        </p:blipFill>
        <p:spPr>
          <a:xfrm>
            <a:off x="3376150" y="1132400"/>
            <a:ext cx="1838050" cy="2765336"/>
          </a:xfrm>
          <a:prstGeom prst="rect">
            <a:avLst/>
          </a:prstGeom>
          <a:noFill/>
          <a:ln cap="flat" cmpd="sng" w="19050">
            <a:solidFill>
              <a:srgbClr val="000000"/>
            </a:solidFill>
            <a:prstDash val="solid"/>
            <a:round/>
            <a:headEnd len="sm" w="sm" type="none"/>
            <a:tailEnd len="sm" w="sm" type="none"/>
          </a:ln>
        </p:spPr>
      </p:pic>
      <p:pic>
        <p:nvPicPr>
          <p:cNvPr id="157" name="Google Shape;157;g3749d167a4e_0_104"/>
          <p:cNvPicPr preferRelativeResize="0"/>
          <p:nvPr/>
        </p:nvPicPr>
        <p:blipFill rotWithShape="1">
          <a:blip r:embed="rId4">
            <a:alphaModFix/>
          </a:blip>
          <a:srcRect b="0" l="12448" r="4783" t="0"/>
          <a:stretch/>
        </p:blipFill>
        <p:spPr>
          <a:xfrm>
            <a:off x="6031100" y="1132400"/>
            <a:ext cx="1737701" cy="2765325"/>
          </a:xfrm>
          <a:prstGeom prst="rect">
            <a:avLst/>
          </a:prstGeom>
          <a:noFill/>
          <a:ln cap="flat" cmpd="sng" w="19050">
            <a:solidFill>
              <a:srgbClr val="000000"/>
            </a:solidFill>
            <a:prstDash val="solid"/>
            <a:round/>
            <a:headEnd len="sm" w="sm" type="none"/>
            <a:tailEnd len="sm" w="sm" type="none"/>
          </a:ln>
        </p:spPr>
      </p:pic>
      <p:sp>
        <p:nvSpPr>
          <p:cNvPr id="158" name="Google Shape;158;g3749d167a4e_0_104"/>
          <p:cNvSpPr txBox="1"/>
          <p:nvPr/>
        </p:nvSpPr>
        <p:spPr>
          <a:xfrm>
            <a:off x="3042375" y="3996000"/>
            <a:ext cx="25056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Montserrat"/>
                <a:ea typeface="Montserrat"/>
                <a:cs typeface="Montserrat"/>
                <a:sym typeface="Montserrat"/>
              </a:rPr>
              <a:t>Jacob Shively</a:t>
            </a:r>
            <a:endParaRPr b="1">
              <a:latin typeface="Montserrat"/>
              <a:ea typeface="Montserrat"/>
              <a:cs typeface="Montserrat"/>
              <a:sym typeface="Montserrat"/>
            </a:endParaRPr>
          </a:p>
          <a:p>
            <a:pPr indent="0" lvl="0" marL="0" rtl="0" algn="ctr">
              <a:spcBef>
                <a:spcPts val="0"/>
              </a:spcBef>
              <a:spcAft>
                <a:spcPts val="0"/>
              </a:spcAft>
              <a:buNone/>
            </a:pPr>
            <a:r>
              <a:rPr lang="en-US">
                <a:latin typeface="Montserrat"/>
                <a:ea typeface="Montserrat"/>
                <a:cs typeface="Montserrat"/>
                <a:sym typeface="Montserrat"/>
              </a:rPr>
              <a:t>CASSH</a:t>
            </a:r>
            <a:endParaRPr>
              <a:latin typeface="Montserrat"/>
              <a:ea typeface="Montserrat"/>
              <a:cs typeface="Montserrat"/>
              <a:sym typeface="Montserrat"/>
            </a:endParaRPr>
          </a:p>
          <a:p>
            <a:pPr indent="0" lvl="0" marL="0" rtl="0" algn="ctr">
              <a:spcBef>
                <a:spcPts val="0"/>
              </a:spcBef>
              <a:spcAft>
                <a:spcPts val="0"/>
              </a:spcAft>
              <a:buNone/>
            </a:pPr>
            <a:r>
              <a:rPr lang="en-US">
                <a:latin typeface="Montserrat"/>
                <a:ea typeface="Montserrat"/>
                <a:cs typeface="Montserrat"/>
                <a:sym typeface="Montserrat"/>
              </a:rPr>
              <a:t>Associate Dean</a:t>
            </a:r>
            <a:endParaRPr>
              <a:latin typeface="Montserrat"/>
              <a:ea typeface="Montserrat"/>
              <a:cs typeface="Montserrat"/>
              <a:sym typeface="Montserrat"/>
            </a:endParaRPr>
          </a:p>
        </p:txBody>
      </p:sp>
      <p:sp>
        <p:nvSpPr>
          <p:cNvPr id="159" name="Google Shape;159;g3749d167a4e_0_104"/>
          <p:cNvSpPr txBox="1"/>
          <p:nvPr/>
        </p:nvSpPr>
        <p:spPr>
          <a:xfrm>
            <a:off x="5647150" y="3996000"/>
            <a:ext cx="25056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Montserrat"/>
                <a:ea typeface="Montserrat"/>
                <a:cs typeface="Montserrat"/>
                <a:sym typeface="Montserrat"/>
              </a:rPr>
              <a:t>Maggie Davis</a:t>
            </a:r>
            <a:endParaRPr b="1">
              <a:latin typeface="Montserrat"/>
              <a:ea typeface="Montserrat"/>
              <a:cs typeface="Montserrat"/>
              <a:sym typeface="Montserrat"/>
            </a:endParaRPr>
          </a:p>
          <a:p>
            <a:pPr indent="0" lvl="0" marL="0" rtl="0" algn="ctr">
              <a:spcBef>
                <a:spcPts val="0"/>
              </a:spcBef>
              <a:spcAft>
                <a:spcPts val="0"/>
              </a:spcAft>
              <a:buNone/>
            </a:pPr>
            <a:r>
              <a:rPr lang="en-US">
                <a:latin typeface="Montserrat"/>
                <a:ea typeface="Montserrat"/>
                <a:cs typeface="Montserrat"/>
                <a:sym typeface="Montserrat"/>
              </a:rPr>
              <a:t>LBJCOB</a:t>
            </a:r>
            <a:endParaRPr>
              <a:latin typeface="Montserrat"/>
              <a:ea typeface="Montserrat"/>
              <a:cs typeface="Montserrat"/>
              <a:sym typeface="Montserrat"/>
            </a:endParaRPr>
          </a:p>
          <a:p>
            <a:pPr indent="0" lvl="0" marL="0" rtl="0" algn="ctr">
              <a:spcBef>
                <a:spcPts val="0"/>
              </a:spcBef>
              <a:spcAft>
                <a:spcPts val="0"/>
              </a:spcAft>
              <a:buNone/>
            </a:pPr>
            <a:r>
              <a:rPr lang="en-US">
                <a:latin typeface="Montserrat"/>
                <a:ea typeface="Montserrat"/>
                <a:cs typeface="Montserrat"/>
                <a:sym typeface="Montserrat"/>
              </a:rPr>
              <a:t>Associate Dean</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g3644eab18eb_1_51"/>
          <p:cNvSpPr txBox="1"/>
          <p:nvPr/>
        </p:nvSpPr>
        <p:spPr>
          <a:xfrm>
            <a:off x="2734000" y="2085600"/>
            <a:ext cx="6056400" cy="97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rgbClr val="004C97"/>
                </a:solidFill>
                <a:latin typeface="Montserrat"/>
                <a:ea typeface="Montserrat"/>
                <a:cs typeface="Montserrat"/>
                <a:sym typeface="Montserrat"/>
              </a:rPr>
              <a:t>Looking Back…</a:t>
            </a:r>
            <a:endParaRPr b="1" i="1" sz="4800">
              <a:solidFill>
                <a:srgbClr val="004C97"/>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749d167a4e_0_119"/>
          <p:cNvSpPr txBox="1"/>
          <p:nvPr/>
        </p:nvSpPr>
        <p:spPr>
          <a:xfrm>
            <a:off x="3195625" y="216425"/>
            <a:ext cx="5041800" cy="52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004C97"/>
                </a:solidFill>
                <a:latin typeface="Montserrat"/>
                <a:ea typeface="Montserrat"/>
                <a:cs typeface="Montserrat"/>
                <a:sym typeface="Montserrat"/>
              </a:rPr>
              <a:t>Leadership Announcements</a:t>
            </a:r>
            <a:endParaRPr b="1" i="1" sz="2400">
              <a:solidFill>
                <a:srgbClr val="004C97"/>
              </a:solidFill>
              <a:latin typeface="Montserrat"/>
              <a:ea typeface="Montserrat"/>
              <a:cs typeface="Montserrat"/>
              <a:sym typeface="Montserrat"/>
            </a:endParaRPr>
          </a:p>
        </p:txBody>
      </p:sp>
      <p:pic>
        <p:nvPicPr>
          <p:cNvPr id="165" name="Google Shape;165;g3749d167a4e_0_119"/>
          <p:cNvPicPr preferRelativeResize="0"/>
          <p:nvPr/>
        </p:nvPicPr>
        <p:blipFill>
          <a:blip r:embed="rId3">
            <a:alphaModFix/>
          </a:blip>
          <a:stretch>
            <a:fillRect/>
          </a:stretch>
        </p:blipFill>
        <p:spPr>
          <a:xfrm>
            <a:off x="3145925" y="1132400"/>
            <a:ext cx="2212274" cy="2765325"/>
          </a:xfrm>
          <a:prstGeom prst="rect">
            <a:avLst/>
          </a:prstGeom>
          <a:noFill/>
          <a:ln cap="flat" cmpd="sng" w="19050">
            <a:solidFill>
              <a:srgbClr val="000000"/>
            </a:solidFill>
            <a:prstDash val="solid"/>
            <a:round/>
            <a:headEnd len="sm" w="sm" type="none"/>
            <a:tailEnd len="sm" w="sm" type="none"/>
          </a:ln>
        </p:spPr>
      </p:pic>
      <p:pic>
        <p:nvPicPr>
          <p:cNvPr id="166" name="Google Shape;166;g3749d167a4e_0_119"/>
          <p:cNvPicPr preferRelativeResize="0"/>
          <p:nvPr/>
        </p:nvPicPr>
        <p:blipFill>
          <a:blip r:embed="rId4">
            <a:alphaModFix/>
          </a:blip>
          <a:stretch>
            <a:fillRect/>
          </a:stretch>
        </p:blipFill>
        <p:spPr>
          <a:xfrm>
            <a:off x="6031447" y="1132400"/>
            <a:ext cx="2099324" cy="2765325"/>
          </a:xfrm>
          <a:prstGeom prst="rect">
            <a:avLst/>
          </a:prstGeom>
          <a:noFill/>
          <a:ln cap="flat" cmpd="sng" w="19050">
            <a:solidFill>
              <a:srgbClr val="000000"/>
            </a:solidFill>
            <a:prstDash val="solid"/>
            <a:round/>
            <a:headEnd len="sm" w="sm" type="none"/>
            <a:tailEnd len="sm" w="sm" type="none"/>
          </a:ln>
        </p:spPr>
      </p:pic>
      <p:sp>
        <p:nvSpPr>
          <p:cNvPr id="167" name="Google Shape;167;g3749d167a4e_0_119"/>
          <p:cNvSpPr txBox="1"/>
          <p:nvPr/>
        </p:nvSpPr>
        <p:spPr>
          <a:xfrm>
            <a:off x="3049575" y="3988800"/>
            <a:ext cx="25056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Montserrat"/>
                <a:ea typeface="Montserrat"/>
                <a:cs typeface="Montserrat"/>
                <a:sym typeface="Montserrat"/>
              </a:rPr>
              <a:t>Denise Soares</a:t>
            </a:r>
            <a:endParaRPr b="1">
              <a:latin typeface="Montserrat"/>
              <a:ea typeface="Montserrat"/>
              <a:cs typeface="Montserrat"/>
              <a:sym typeface="Montserrat"/>
            </a:endParaRPr>
          </a:p>
          <a:p>
            <a:pPr indent="0" lvl="0" marL="0" rtl="0" algn="ctr">
              <a:spcBef>
                <a:spcPts val="0"/>
              </a:spcBef>
              <a:spcAft>
                <a:spcPts val="0"/>
              </a:spcAft>
              <a:buNone/>
            </a:pPr>
            <a:r>
              <a:rPr lang="en-US">
                <a:latin typeface="Montserrat"/>
                <a:ea typeface="Montserrat"/>
                <a:cs typeface="Montserrat"/>
                <a:sym typeface="Montserrat"/>
              </a:rPr>
              <a:t>SOE</a:t>
            </a:r>
            <a:endParaRPr>
              <a:latin typeface="Montserrat"/>
              <a:ea typeface="Montserrat"/>
              <a:cs typeface="Montserrat"/>
              <a:sym typeface="Montserrat"/>
            </a:endParaRPr>
          </a:p>
          <a:p>
            <a:pPr indent="0" lvl="0" marL="0" rtl="0" algn="ctr">
              <a:spcBef>
                <a:spcPts val="0"/>
              </a:spcBef>
              <a:spcAft>
                <a:spcPts val="0"/>
              </a:spcAft>
              <a:buNone/>
            </a:pPr>
            <a:r>
              <a:rPr lang="en-US">
                <a:latin typeface="Montserrat"/>
                <a:ea typeface="Montserrat"/>
                <a:cs typeface="Montserrat"/>
                <a:sym typeface="Montserrat"/>
              </a:rPr>
              <a:t>Dean</a:t>
            </a:r>
            <a:endParaRPr>
              <a:latin typeface="Montserrat"/>
              <a:ea typeface="Montserrat"/>
              <a:cs typeface="Montserrat"/>
              <a:sym typeface="Montserrat"/>
            </a:endParaRPr>
          </a:p>
        </p:txBody>
      </p:sp>
      <p:sp>
        <p:nvSpPr>
          <p:cNvPr id="168" name="Google Shape;168;g3749d167a4e_0_119"/>
          <p:cNvSpPr txBox="1"/>
          <p:nvPr/>
        </p:nvSpPr>
        <p:spPr>
          <a:xfrm>
            <a:off x="5828300" y="3988800"/>
            <a:ext cx="25056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Montserrat"/>
                <a:ea typeface="Montserrat"/>
                <a:cs typeface="Montserrat"/>
                <a:sym typeface="Montserrat"/>
              </a:rPr>
              <a:t>Melissa Webb</a:t>
            </a:r>
            <a:endParaRPr b="1">
              <a:latin typeface="Montserrat"/>
              <a:ea typeface="Montserrat"/>
              <a:cs typeface="Montserrat"/>
              <a:sym typeface="Montserrat"/>
            </a:endParaRPr>
          </a:p>
          <a:p>
            <a:pPr indent="0" lvl="0" marL="0" rtl="0" algn="ctr">
              <a:spcBef>
                <a:spcPts val="0"/>
              </a:spcBef>
              <a:spcAft>
                <a:spcPts val="0"/>
              </a:spcAft>
              <a:buNone/>
            </a:pPr>
            <a:r>
              <a:rPr lang="en-US">
                <a:latin typeface="Montserrat"/>
                <a:ea typeface="Montserrat"/>
                <a:cs typeface="Montserrat"/>
                <a:sym typeface="Montserrat"/>
              </a:rPr>
              <a:t>SOE</a:t>
            </a:r>
            <a:endParaRPr>
              <a:latin typeface="Montserrat"/>
              <a:ea typeface="Montserrat"/>
              <a:cs typeface="Montserrat"/>
              <a:sym typeface="Montserrat"/>
            </a:endParaRPr>
          </a:p>
          <a:p>
            <a:pPr indent="0" lvl="0" marL="0" rtl="0" algn="ctr">
              <a:spcBef>
                <a:spcPts val="0"/>
              </a:spcBef>
              <a:spcAft>
                <a:spcPts val="0"/>
              </a:spcAft>
              <a:buNone/>
            </a:pPr>
            <a:r>
              <a:rPr lang="en-US">
                <a:latin typeface="Montserrat"/>
                <a:ea typeface="Montserrat"/>
                <a:cs typeface="Montserrat"/>
                <a:sym typeface="Montserrat"/>
              </a:rPr>
              <a:t>Assistant Dean</a:t>
            </a:r>
            <a:endParaRPr>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749d167a4e_0_127"/>
          <p:cNvSpPr txBox="1"/>
          <p:nvPr/>
        </p:nvSpPr>
        <p:spPr>
          <a:xfrm>
            <a:off x="3195625" y="216425"/>
            <a:ext cx="5041800" cy="52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004C97"/>
                </a:solidFill>
                <a:latin typeface="Montserrat"/>
                <a:ea typeface="Montserrat"/>
                <a:cs typeface="Montserrat"/>
                <a:sym typeface="Montserrat"/>
              </a:rPr>
              <a:t>Leadership Announcements</a:t>
            </a:r>
            <a:endParaRPr b="1" i="1" sz="2400">
              <a:solidFill>
                <a:srgbClr val="004C97"/>
              </a:solidFill>
              <a:latin typeface="Montserrat"/>
              <a:ea typeface="Montserrat"/>
              <a:cs typeface="Montserrat"/>
              <a:sym typeface="Montserrat"/>
            </a:endParaRPr>
          </a:p>
        </p:txBody>
      </p:sp>
      <p:pic>
        <p:nvPicPr>
          <p:cNvPr id="174" name="Google Shape;174;g3749d167a4e_0_127"/>
          <p:cNvPicPr preferRelativeResize="0"/>
          <p:nvPr/>
        </p:nvPicPr>
        <p:blipFill>
          <a:blip r:embed="rId3">
            <a:alphaModFix/>
          </a:blip>
          <a:stretch>
            <a:fillRect/>
          </a:stretch>
        </p:blipFill>
        <p:spPr>
          <a:xfrm>
            <a:off x="3124325" y="1040213"/>
            <a:ext cx="2212275" cy="2949700"/>
          </a:xfrm>
          <a:prstGeom prst="rect">
            <a:avLst/>
          </a:prstGeom>
          <a:noFill/>
          <a:ln cap="flat" cmpd="sng" w="19050">
            <a:solidFill>
              <a:srgbClr val="000000"/>
            </a:solidFill>
            <a:prstDash val="solid"/>
            <a:round/>
            <a:headEnd len="sm" w="sm" type="none"/>
            <a:tailEnd len="sm" w="sm" type="none"/>
          </a:ln>
        </p:spPr>
      </p:pic>
      <p:pic>
        <p:nvPicPr>
          <p:cNvPr id="175" name="Google Shape;175;g3749d167a4e_0_127"/>
          <p:cNvPicPr preferRelativeResize="0"/>
          <p:nvPr/>
        </p:nvPicPr>
        <p:blipFill>
          <a:blip r:embed="rId4">
            <a:alphaModFix/>
          </a:blip>
          <a:stretch>
            <a:fillRect/>
          </a:stretch>
        </p:blipFill>
        <p:spPr>
          <a:xfrm>
            <a:off x="6025150" y="1058025"/>
            <a:ext cx="2212275" cy="2914083"/>
          </a:xfrm>
          <a:prstGeom prst="rect">
            <a:avLst/>
          </a:prstGeom>
          <a:noFill/>
          <a:ln cap="flat" cmpd="sng" w="19050">
            <a:solidFill>
              <a:srgbClr val="000000"/>
            </a:solidFill>
            <a:prstDash val="solid"/>
            <a:round/>
            <a:headEnd len="sm" w="sm" type="none"/>
            <a:tailEnd len="sm" w="sm" type="none"/>
          </a:ln>
        </p:spPr>
      </p:pic>
      <p:sp>
        <p:nvSpPr>
          <p:cNvPr id="176" name="Google Shape;176;g3749d167a4e_0_127"/>
          <p:cNvSpPr txBox="1"/>
          <p:nvPr/>
        </p:nvSpPr>
        <p:spPr>
          <a:xfrm>
            <a:off x="2977650" y="4076325"/>
            <a:ext cx="25056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Montserrat"/>
                <a:ea typeface="Montserrat"/>
                <a:cs typeface="Montserrat"/>
                <a:sym typeface="Montserrat"/>
              </a:rPr>
              <a:t>Jerry Lin</a:t>
            </a:r>
            <a:endParaRPr b="1">
              <a:latin typeface="Montserrat"/>
              <a:ea typeface="Montserrat"/>
              <a:cs typeface="Montserrat"/>
              <a:sym typeface="Montserrat"/>
            </a:endParaRPr>
          </a:p>
          <a:p>
            <a:pPr indent="0" lvl="0" marL="0" rtl="0" algn="ctr">
              <a:spcBef>
                <a:spcPts val="0"/>
              </a:spcBef>
              <a:spcAft>
                <a:spcPts val="0"/>
              </a:spcAft>
              <a:buNone/>
            </a:pPr>
            <a:r>
              <a:rPr lang="en-US">
                <a:latin typeface="Montserrat"/>
                <a:ea typeface="Montserrat"/>
                <a:cs typeface="Montserrat"/>
                <a:sym typeface="Montserrat"/>
              </a:rPr>
              <a:t>RAE</a:t>
            </a:r>
            <a:endParaRPr>
              <a:latin typeface="Montserrat"/>
              <a:ea typeface="Montserrat"/>
              <a:cs typeface="Montserrat"/>
              <a:sym typeface="Montserrat"/>
            </a:endParaRPr>
          </a:p>
          <a:p>
            <a:pPr indent="0" lvl="0" marL="0" rtl="0" algn="ctr">
              <a:spcBef>
                <a:spcPts val="0"/>
              </a:spcBef>
              <a:spcAft>
                <a:spcPts val="0"/>
              </a:spcAft>
              <a:buNone/>
            </a:pPr>
            <a:r>
              <a:rPr lang="en-US">
                <a:latin typeface="Montserrat"/>
                <a:ea typeface="Montserrat"/>
                <a:cs typeface="Montserrat"/>
                <a:sym typeface="Montserrat"/>
              </a:rPr>
              <a:t>Associate Vice President</a:t>
            </a:r>
            <a:endParaRPr>
              <a:latin typeface="Montserrat"/>
              <a:ea typeface="Montserrat"/>
              <a:cs typeface="Montserrat"/>
              <a:sym typeface="Montserrat"/>
            </a:endParaRPr>
          </a:p>
        </p:txBody>
      </p:sp>
      <p:sp>
        <p:nvSpPr>
          <p:cNvPr id="177" name="Google Shape;177;g3749d167a4e_0_127"/>
          <p:cNvSpPr txBox="1"/>
          <p:nvPr/>
        </p:nvSpPr>
        <p:spPr>
          <a:xfrm>
            <a:off x="5878488" y="4076325"/>
            <a:ext cx="25056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Montserrat"/>
                <a:ea typeface="Montserrat"/>
                <a:cs typeface="Montserrat"/>
                <a:sym typeface="Montserrat"/>
              </a:rPr>
              <a:t>Shelley Diviney</a:t>
            </a:r>
            <a:endParaRPr b="1">
              <a:latin typeface="Montserrat"/>
              <a:ea typeface="Montserrat"/>
              <a:cs typeface="Montserrat"/>
              <a:sym typeface="Montserrat"/>
            </a:endParaRPr>
          </a:p>
          <a:p>
            <a:pPr indent="0" lvl="0" marL="0" rtl="0" algn="ctr">
              <a:spcBef>
                <a:spcPts val="0"/>
              </a:spcBef>
              <a:spcAft>
                <a:spcPts val="0"/>
              </a:spcAft>
              <a:buNone/>
            </a:pPr>
            <a:r>
              <a:rPr lang="en-US">
                <a:latin typeface="Montserrat"/>
                <a:ea typeface="Montserrat"/>
                <a:cs typeface="Montserrat"/>
                <a:sym typeface="Montserrat"/>
              </a:rPr>
              <a:t>UKCOH</a:t>
            </a:r>
            <a:endParaRPr>
              <a:latin typeface="Montserrat"/>
              <a:ea typeface="Montserrat"/>
              <a:cs typeface="Montserrat"/>
              <a:sym typeface="Montserrat"/>
            </a:endParaRPr>
          </a:p>
          <a:p>
            <a:pPr indent="0" lvl="0" marL="0" rtl="0" algn="ctr">
              <a:spcBef>
                <a:spcPts val="0"/>
              </a:spcBef>
              <a:spcAft>
                <a:spcPts val="0"/>
              </a:spcAft>
              <a:buNone/>
            </a:pPr>
            <a:r>
              <a:rPr lang="en-US">
                <a:latin typeface="Montserrat"/>
                <a:ea typeface="Montserrat"/>
                <a:cs typeface="Montserrat"/>
                <a:sym typeface="Montserrat"/>
              </a:rPr>
              <a:t>Interim Dean</a:t>
            </a:r>
            <a:endParaRPr>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3644eab18eb_1_0"/>
          <p:cNvSpPr txBox="1"/>
          <p:nvPr/>
        </p:nvSpPr>
        <p:spPr>
          <a:xfrm>
            <a:off x="3195625" y="216425"/>
            <a:ext cx="5041800" cy="52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004C97"/>
                </a:solidFill>
                <a:latin typeface="Montserrat"/>
                <a:ea typeface="Montserrat"/>
                <a:cs typeface="Montserrat"/>
                <a:sym typeface="Montserrat"/>
              </a:rPr>
              <a:t>Leadership Announcements</a:t>
            </a:r>
            <a:endParaRPr b="1" i="1" sz="2400">
              <a:solidFill>
                <a:srgbClr val="004C97"/>
              </a:solidFill>
              <a:latin typeface="Montserrat"/>
              <a:ea typeface="Montserrat"/>
              <a:cs typeface="Montserrat"/>
              <a:sym typeface="Montserrat"/>
            </a:endParaRPr>
          </a:p>
        </p:txBody>
      </p:sp>
      <p:sp>
        <p:nvSpPr>
          <p:cNvPr id="183" name="Google Shape;183;g3644eab18eb_1_0"/>
          <p:cNvSpPr txBox="1"/>
          <p:nvPr/>
        </p:nvSpPr>
        <p:spPr>
          <a:xfrm>
            <a:off x="2977650" y="4076325"/>
            <a:ext cx="25056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Montserrat"/>
                <a:ea typeface="Montserrat"/>
                <a:cs typeface="Montserrat"/>
                <a:sym typeface="Montserrat"/>
              </a:rPr>
              <a:t>Heather Riddell</a:t>
            </a:r>
            <a:endParaRPr b="1">
              <a:latin typeface="Montserrat"/>
              <a:ea typeface="Montserrat"/>
              <a:cs typeface="Montserrat"/>
              <a:sym typeface="Montserrat"/>
            </a:endParaRPr>
          </a:p>
          <a:p>
            <a:pPr indent="0" lvl="0" marL="0" rtl="0" algn="ctr">
              <a:spcBef>
                <a:spcPts val="0"/>
              </a:spcBef>
              <a:spcAft>
                <a:spcPts val="0"/>
              </a:spcAft>
              <a:buNone/>
            </a:pPr>
            <a:r>
              <a:rPr lang="en-US">
                <a:latin typeface="Montserrat"/>
                <a:ea typeface="Montserrat"/>
                <a:cs typeface="Montserrat"/>
                <a:sym typeface="Montserrat"/>
              </a:rPr>
              <a:t>Faculty Senate</a:t>
            </a:r>
            <a:endParaRPr>
              <a:latin typeface="Montserrat"/>
              <a:ea typeface="Montserrat"/>
              <a:cs typeface="Montserrat"/>
              <a:sym typeface="Montserrat"/>
            </a:endParaRPr>
          </a:p>
          <a:p>
            <a:pPr indent="0" lvl="0" marL="0" rtl="0" algn="ctr">
              <a:spcBef>
                <a:spcPts val="0"/>
              </a:spcBef>
              <a:spcAft>
                <a:spcPts val="0"/>
              </a:spcAft>
              <a:buNone/>
            </a:pPr>
            <a:r>
              <a:rPr lang="en-US">
                <a:latin typeface="Montserrat"/>
                <a:ea typeface="Montserrat"/>
                <a:cs typeface="Montserrat"/>
                <a:sym typeface="Montserrat"/>
              </a:rPr>
              <a:t>President</a:t>
            </a:r>
            <a:endParaRPr>
              <a:latin typeface="Montserrat"/>
              <a:ea typeface="Montserrat"/>
              <a:cs typeface="Montserrat"/>
              <a:sym typeface="Montserrat"/>
            </a:endParaRPr>
          </a:p>
        </p:txBody>
      </p:sp>
      <p:sp>
        <p:nvSpPr>
          <p:cNvPr id="184" name="Google Shape;184;g3644eab18eb_1_0"/>
          <p:cNvSpPr txBox="1"/>
          <p:nvPr/>
        </p:nvSpPr>
        <p:spPr>
          <a:xfrm>
            <a:off x="5878488" y="4076325"/>
            <a:ext cx="25056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Montserrat"/>
                <a:ea typeface="Montserrat"/>
                <a:cs typeface="Montserrat"/>
                <a:sym typeface="Montserrat"/>
              </a:rPr>
              <a:t>Amy Mitchell-Cook</a:t>
            </a:r>
            <a:endParaRPr b="1">
              <a:latin typeface="Montserrat"/>
              <a:ea typeface="Montserrat"/>
              <a:cs typeface="Montserrat"/>
              <a:sym typeface="Montserrat"/>
            </a:endParaRPr>
          </a:p>
          <a:p>
            <a:pPr indent="0" lvl="0" marL="0" rtl="0" algn="ctr">
              <a:spcBef>
                <a:spcPts val="0"/>
              </a:spcBef>
              <a:spcAft>
                <a:spcPts val="0"/>
              </a:spcAft>
              <a:buNone/>
            </a:pPr>
            <a:r>
              <a:rPr lang="en-US">
                <a:latin typeface="Montserrat"/>
                <a:ea typeface="Montserrat"/>
                <a:cs typeface="Montserrat"/>
                <a:sym typeface="Montserrat"/>
              </a:rPr>
              <a:t>Faculty Senate</a:t>
            </a:r>
            <a:endParaRPr>
              <a:latin typeface="Montserrat"/>
              <a:ea typeface="Montserrat"/>
              <a:cs typeface="Montserrat"/>
              <a:sym typeface="Montserrat"/>
            </a:endParaRPr>
          </a:p>
          <a:p>
            <a:pPr indent="0" lvl="0" marL="0" rtl="0" algn="ctr">
              <a:spcBef>
                <a:spcPts val="0"/>
              </a:spcBef>
              <a:spcAft>
                <a:spcPts val="0"/>
              </a:spcAft>
              <a:buNone/>
            </a:pPr>
            <a:r>
              <a:rPr lang="en-US">
                <a:latin typeface="Montserrat"/>
                <a:ea typeface="Montserrat"/>
                <a:cs typeface="Montserrat"/>
                <a:sym typeface="Montserrat"/>
              </a:rPr>
              <a:t>Vice President</a:t>
            </a:r>
            <a:endParaRPr>
              <a:latin typeface="Montserrat"/>
              <a:ea typeface="Montserrat"/>
              <a:cs typeface="Montserrat"/>
              <a:sym typeface="Montserrat"/>
            </a:endParaRPr>
          </a:p>
        </p:txBody>
      </p:sp>
      <p:pic>
        <p:nvPicPr>
          <p:cNvPr id="185" name="Google Shape;185;g3644eab18eb_1_0"/>
          <p:cNvPicPr preferRelativeResize="0"/>
          <p:nvPr/>
        </p:nvPicPr>
        <p:blipFill>
          <a:blip r:embed="rId3">
            <a:alphaModFix/>
          </a:blip>
          <a:stretch>
            <a:fillRect/>
          </a:stretch>
        </p:blipFill>
        <p:spPr>
          <a:xfrm>
            <a:off x="3124313" y="1015488"/>
            <a:ext cx="2212275" cy="2925322"/>
          </a:xfrm>
          <a:prstGeom prst="rect">
            <a:avLst/>
          </a:prstGeom>
          <a:noFill/>
          <a:ln cap="flat" cmpd="sng" w="19050">
            <a:solidFill>
              <a:srgbClr val="000000"/>
            </a:solidFill>
            <a:prstDash val="solid"/>
            <a:round/>
            <a:headEnd len="sm" w="sm" type="none"/>
            <a:tailEnd len="sm" w="sm" type="none"/>
          </a:ln>
        </p:spPr>
      </p:pic>
      <p:pic>
        <p:nvPicPr>
          <p:cNvPr id="186" name="Google Shape;186;g3644eab18eb_1_0"/>
          <p:cNvPicPr preferRelativeResize="0"/>
          <p:nvPr/>
        </p:nvPicPr>
        <p:blipFill>
          <a:blip r:embed="rId4">
            <a:alphaModFix/>
          </a:blip>
          <a:stretch>
            <a:fillRect/>
          </a:stretch>
        </p:blipFill>
        <p:spPr>
          <a:xfrm>
            <a:off x="6025163" y="1057688"/>
            <a:ext cx="2212275" cy="2914758"/>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644eab18eb_1_8"/>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Organizational Changes</a:t>
            </a:r>
            <a:endParaRPr/>
          </a:p>
        </p:txBody>
      </p:sp>
      <p:sp>
        <p:nvSpPr>
          <p:cNvPr id="193" name="Google Shape;193;g3644eab18eb_1_8"/>
          <p:cNvSpPr txBox="1"/>
          <p:nvPr>
            <p:ph idx="1" type="body"/>
          </p:nvPr>
        </p:nvSpPr>
        <p:spPr>
          <a:xfrm>
            <a:off x="302175" y="791300"/>
            <a:ext cx="8612100" cy="38796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b="1" sz="2400">
              <a:latin typeface="Montserrat"/>
              <a:ea typeface="Montserrat"/>
              <a:cs typeface="Montserrat"/>
              <a:sym typeface="Montserrat"/>
            </a:endParaRPr>
          </a:p>
          <a:p>
            <a:pPr indent="-368300" lvl="0" marL="457200" rtl="0" algn="l">
              <a:lnSpc>
                <a:spcPct val="100000"/>
              </a:lnSpc>
              <a:spcBef>
                <a:spcPts val="0"/>
              </a:spcBef>
              <a:spcAft>
                <a:spcPts val="0"/>
              </a:spcAft>
              <a:buSzPts val="2200"/>
              <a:buFont typeface="Montserrat"/>
              <a:buChar char="•"/>
            </a:pPr>
            <a:r>
              <a:rPr b="1" lang="en-US" sz="2200">
                <a:solidFill>
                  <a:srgbClr val="004C97"/>
                </a:solidFill>
                <a:latin typeface="Montserrat"/>
                <a:ea typeface="Montserrat"/>
                <a:cs typeface="Montserrat"/>
                <a:sym typeface="Montserrat"/>
              </a:rPr>
              <a:t>Graduate School</a:t>
            </a:r>
            <a:r>
              <a:rPr lang="en-US" sz="2200">
                <a:latin typeface="Montserrat"/>
                <a:ea typeface="Montserrat"/>
                <a:cs typeface="Montserrat"/>
                <a:sym typeface="Montserrat"/>
              </a:rPr>
              <a:t> </a:t>
            </a:r>
            <a:r>
              <a:rPr b="1" lang="en-US" sz="2200">
                <a:latin typeface="Montserrat"/>
                <a:ea typeface="Montserrat"/>
                <a:cs typeface="Montserrat"/>
                <a:sym typeface="Montserrat"/>
              </a:rPr>
              <a:t>is now the</a:t>
            </a:r>
            <a:r>
              <a:rPr lang="en-US" sz="2200">
                <a:latin typeface="Montserrat"/>
                <a:ea typeface="Montserrat"/>
                <a:cs typeface="Montserrat"/>
                <a:sym typeface="Montserrat"/>
              </a:rPr>
              <a:t> </a:t>
            </a:r>
            <a:r>
              <a:rPr b="1" lang="en-US" sz="2200">
                <a:solidFill>
                  <a:srgbClr val="004C97"/>
                </a:solidFill>
                <a:latin typeface="Montserrat"/>
                <a:ea typeface="Montserrat"/>
                <a:cs typeface="Montserrat"/>
                <a:sym typeface="Montserrat"/>
              </a:rPr>
              <a:t>Office of Graduate Studies </a:t>
            </a:r>
            <a:endParaRPr b="1" sz="2200">
              <a:solidFill>
                <a:srgbClr val="004C97"/>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b="1" sz="2200">
              <a:solidFill>
                <a:srgbClr val="004C97"/>
              </a:solidFill>
              <a:latin typeface="Montserrat"/>
              <a:ea typeface="Montserrat"/>
              <a:cs typeface="Montserrat"/>
              <a:sym typeface="Montserrat"/>
            </a:endParaRPr>
          </a:p>
          <a:p>
            <a:pPr indent="-368300" lvl="0" marL="457200" rtl="0" algn="l">
              <a:lnSpc>
                <a:spcPct val="100000"/>
              </a:lnSpc>
              <a:spcBef>
                <a:spcPts val="0"/>
              </a:spcBef>
              <a:spcAft>
                <a:spcPts val="0"/>
              </a:spcAft>
              <a:buSzPts val="2200"/>
              <a:buFont typeface="Montserrat"/>
              <a:buChar char="•"/>
            </a:pPr>
            <a:r>
              <a:rPr b="1" lang="en-US" sz="2200">
                <a:solidFill>
                  <a:srgbClr val="004C97"/>
                </a:solidFill>
                <a:latin typeface="Montserrat"/>
                <a:ea typeface="Montserrat"/>
                <a:cs typeface="Montserrat"/>
                <a:sym typeface="Montserrat"/>
              </a:rPr>
              <a:t>Graduate Admissions</a:t>
            </a:r>
            <a:r>
              <a:rPr lang="en-US" sz="2200">
                <a:latin typeface="Montserrat"/>
                <a:ea typeface="Montserrat"/>
                <a:cs typeface="Montserrat"/>
                <a:sym typeface="Montserrat"/>
              </a:rPr>
              <a:t> </a:t>
            </a:r>
            <a:r>
              <a:rPr b="1" lang="en-US" sz="2200">
                <a:latin typeface="Montserrat"/>
                <a:ea typeface="Montserrat"/>
                <a:cs typeface="Montserrat"/>
                <a:sym typeface="Montserrat"/>
              </a:rPr>
              <a:t>has moved to</a:t>
            </a:r>
            <a:r>
              <a:rPr lang="en-US" sz="2200">
                <a:latin typeface="Montserrat"/>
                <a:ea typeface="Montserrat"/>
                <a:cs typeface="Montserrat"/>
                <a:sym typeface="Montserrat"/>
              </a:rPr>
              <a:t> </a:t>
            </a:r>
            <a:r>
              <a:rPr b="1" lang="en-US" sz="2200">
                <a:solidFill>
                  <a:srgbClr val="004C97"/>
                </a:solidFill>
                <a:latin typeface="Montserrat"/>
                <a:ea typeface="Montserrat"/>
                <a:cs typeface="Montserrat"/>
                <a:sym typeface="Montserrat"/>
              </a:rPr>
              <a:t>Enrollment Affairs</a:t>
            </a:r>
            <a:endParaRPr b="1" sz="2200">
              <a:solidFill>
                <a:srgbClr val="004C97"/>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b="1" sz="2200">
              <a:solidFill>
                <a:srgbClr val="004C97"/>
              </a:solidFill>
              <a:latin typeface="Montserrat"/>
              <a:ea typeface="Montserrat"/>
              <a:cs typeface="Montserrat"/>
              <a:sym typeface="Montserrat"/>
            </a:endParaRPr>
          </a:p>
          <a:p>
            <a:pPr indent="-368300" lvl="0" marL="457200" rtl="0" algn="l">
              <a:lnSpc>
                <a:spcPct val="100000"/>
              </a:lnSpc>
              <a:spcBef>
                <a:spcPts val="0"/>
              </a:spcBef>
              <a:spcAft>
                <a:spcPts val="0"/>
              </a:spcAft>
              <a:buSzPts val="2200"/>
              <a:buFont typeface="Montserrat"/>
              <a:buChar char="•"/>
            </a:pPr>
            <a:r>
              <a:rPr b="1" lang="en-US" sz="2200">
                <a:solidFill>
                  <a:srgbClr val="004C97"/>
                </a:solidFill>
                <a:latin typeface="Montserrat"/>
                <a:ea typeface="Montserrat"/>
                <a:cs typeface="Montserrat"/>
                <a:sym typeface="Montserrat"/>
              </a:rPr>
              <a:t>Kugelman Honors Program </a:t>
            </a:r>
            <a:r>
              <a:rPr b="1" lang="en-US" sz="2200">
                <a:latin typeface="Montserrat"/>
                <a:ea typeface="Montserrat"/>
                <a:cs typeface="Montserrat"/>
                <a:sym typeface="Montserrat"/>
              </a:rPr>
              <a:t>moved to </a:t>
            </a:r>
            <a:r>
              <a:rPr b="1" lang="en-US" sz="2200">
                <a:solidFill>
                  <a:srgbClr val="004C97"/>
                </a:solidFill>
                <a:latin typeface="Montserrat"/>
                <a:ea typeface="Montserrat"/>
                <a:cs typeface="Montserrat"/>
                <a:sym typeface="Montserrat"/>
              </a:rPr>
              <a:t>Academic Affairs</a:t>
            </a:r>
            <a:endParaRPr b="1" sz="2200">
              <a:solidFill>
                <a:srgbClr val="004C97"/>
              </a:solidFill>
              <a:latin typeface="Montserrat"/>
              <a:ea typeface="Montserrat"/>
              <a:cs typeface="Montserrat"/>
              <a:sym typeface="Montserrat"/>
            </a:endParaRPr>
          </a:p>
          <a:p>
            <a:pPr indent="0" lvl="0" marL="457200" rtl="0" algn="l">
              <a:lnSpc>
                <a:spcPct val="100000"/>
              </a:lnSpc>
              <a:spcBef>
                <a:spcPts val="0"/>
              </a:spcBef>
              <a:spcAft>
                <a:spcPts val="0"/>
              </a:spcAft>
              <a:buNone/>
            </a:pPr>
            <a:r>
              <a:t/>
            </a:r>
            <a:endParaRPr b="1" sz="2200">
              <a:solidFill>
                <a:srgbClr val="004C97"/>
              </a:solidFill>
              <a:latin typeface="Montserrat"/>
              <a:ea typeface="Montserrat"/>
              <a:cs typeface="Montserrat"/>
              <a:sym typeface="Montserrat"/>
            </a:endParaRPr>
          </a:p>
          <a:p>
            <a:pPr indent="-368300" lvl="0" marL="457200" rtl="0" algn="l">
              <a:lnSpc>
                <a:spcPct val="100000"/>
              </a:lnSpc>
              <a:spcBef>
                <a:spcPts val="0"/>
              </a:spcBef>
              <a:spcAft>
                <a:spcPts val="0"/>
              </a:spcAft>
              <a:buSzPts val="2200"/>
              <a:buFont typeface="Montserrat"/>
              <a:buChar char="•"/>
            </a:pPr>
            <a:r>
              <a:rPr b="1" lang="en-US" sz="2200">
                <a:solidFill>
                  <a:srgbClr val="004C97"/>
                </a:solidFill>
                <a:latin typeface="Montserrat"/>
                <a:ea typeface="Montserrat"/>
                <a:cs typeface="Montserrat"/>
                <a:sym typeface="Montserrat"/>
              </a:rPr>
              <a:t>First Year Advising, Tutoring and Learning Resources</a:t>
            </a:r>
            <a:r>
              <a:rPr b="1" lang="en-US" sz="2200">
                <a:latin typeface="Montserrat"/>
                <a:ea typeface="Montserrat"/>
                <a:cs typeface="Montserrat"/>
                <a:sym typeface="Montserrat"/>
              </a:rPr>
              <a:t> and </a:t>
            </a:r>
            <a:r>
              <a:rPr b="1" lang="en-US" sz="2200">
                <a:solidFill>
                  <a:srgbClr val="004C97"/>
                </a:solidFill>
                <a:latin typeface="Montserrat"/>
                <a:ea typeface="Montserrat"/>
                <a:cs typeface="Montserrat"/>
                <a:sym typeface="Montserrat"/>
              </a:rPr>
              <a:t>TRIO</a:t>
            </a:r>
            <a:r>
              <a:rPr lang="en-US" sz="2200">
                <a:latin typeface="Montserrat"/>
                <a:ea typeface="Montserrat"/>
                <a:cs typeface="Montserrat"/>
                <a:sym typeface="Montserrat"/>
              </a:rPr>
              <a:t> </a:t>
            </a:r>
            <a:r>
              <a:rPr b="1" lang="en-US" sz="2200">
                <a:latin typeface="Montserrat"/>
                <a:ea typeface="Montserrat"/>
                <a:cs typeface="Montserrat"/>
                <a:sym typeface="Montserrat"/>
              </a:rPr>
              <a:t>moved to </a:t>
            </a:r>
            <a:r>
              <a:rPr b="1" lang="en-US" sz="2200">
                <a:solidFill>
                  <a:srgbClr val="004C97"/>
                </a:solidFill>
                <a:latin typeface="Montserrat"/>
                <a:ea typeface="Montserrat"/>
                <a:cs typeface="Montserrat"/>
                <a:sym typeface="Montserrat"/>
              </a:rPr>
              <a:t>Academic Affairs</a:t>
            </a:r>
            <a:r>
              <a:rPr b="1" lang="en-US" sz="2200">
                <a:latin typeface="Montserrat"/>
                <a:ea typeface="Montserrat"/>
                <a:cs typeface="Montserrat"/>
                <a:sym typeface="Montserrat"/>
              </a:rPr>
              <a:t> </a:t>
            </a:r>
            <a:endParaRPr b="1" sz="2200">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644eab18eb_0_9"/>
          <p:cNvSpPr txBox="1"/>
          <p:nvPr/>
        </p:nvSpPr>
        <p:spPr>
          <a:xfrm>
            <a:off x="2727625" y="1733100"/>
            <a:ext cx="6056400" cy="167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9600">
                <a:solidFill>
                  <a:srgbClr val="004C97"/>
                </a:solidFill>
                <a:latin typeface="Montserrat"/>
                <a:ea typeface="Montserrat"/>
                <a:cs typeface="Montserrat"/>
                <a:sym typeface="Montserrat"/>
              </a:rPr>
              <a:t>RAFFLE!</a:t>
            </a:r>
            <a:endParaRPr b="1" i="1" sz="9600">
              <a:solidFill>
                <a:srgbClr val="004C97"/>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644eab18eb_1_47"/>
          <p:cNvSpPr txBox="1"/>
          <p:nvPr/>
        </p:nvSpPr>
        <p:spPr>
          <a:xfrm>
            <a:off x="2727625" y="1733100"/>
            <a:ext cx="6056400" cy="167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rgbClr val="004C97"/>
                </a:solidFill>
                <a:latin typeface="Montserrat"/>
                <a:ea typeface="Montserrat"/>
                <a:cs typeface="Montserrat"/>
                <a:sym typeface="Montserrat"/>
              </a:rPr>
              <a:t>Looking Forward</a:t>
            </a:r>
            <a:r>
              <a:rPr b="1" lang="en-US" sz="4800">
                <a:solidFill>
                  <a:srgbClr val="004C97"/>
                </a:solidFill>
                <a:latin typeface="Montserrat"/>
                <a:ea typeface="Montserrat"/>
                <a:cs typeface="Montserrat"/>
                <a:sym typeface="Montserrat"/>
              </a:rPr>
              <a:t>…</a:t>
            </a:r>
            <a:endParaRPr b="1" i="1" sz="4800">
              <a:solidFill>
                <a:srgbClr val="004C97"/>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644eab18eb_0_5"/>
          <p:cNvSpPr txBox="1"/>
          <p:nvPr/>
        </p:nvSpPr>
        <p:spPr>
          <a:xfrm>
            <a:off x="2708550" y="154400"/>
            <a:ext cx="6056400" cy="82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rgbClr val="004C97"/>
                </a:solidFill>
                <a:latin typeface="Montserrat"/>
                <a:ea typeface="Montserrat"/>
                <a:cs typeface="Montserrat"/>
                <a:sym typeface="Montserrat"/>
              </a:rPr>
              <a:t>CASSH</a:t>
            </a:r>
            <a:endParaRPr b="1" i="1" sz="4800">
              <a:solidFill>
                <a:srgbClr val="004C97"/>
              </a:solidFill>
              <a:latin typeface="Montserrat"/>
              <a:ea typeface="Montserrat"/>
              <a:cs typeface="Montserrat"/>
              <a:sym typeface="Montserrat"/>
            </a:endParaRPr>
          </a:p>
        </p:txBody>
      </p:sp>
      <p:sp>
        <p:nvSpPr>
          <p:cNvPr id="209" name="Google Shape;209;g3644eab18eb_0_5"/>
          <p:cNvSpPr txBox="1"/>
          <p:nvPr/>
        </p:nvSpPr>
        <p:spPr>
          <a:xfrm>
            <a:off x="2750000" y="1215850"/>
            <a:ext cx="6156600" cy="36441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Montserrat"/>
              <a:buChar char="●"/>
            </a:pPr>
            <a:r>
              <a:rPr b="1" lang="en-US" sz="1700">
                <a:latin typeface="Montserrat"/>
                <a:ea typeface="Montserrat"/>
                <a:cs typeface="Montserrat"/>
                <a:sym typeface="Montserrat"/>
              </a:rPr>
              <a:t>Launching the Gulf Coast Culture series</a:t>
            </a:r>
            <a:endParaRPr b="1" sz="1700">
              <a:latin typeface="Montserrat"/>
              <a:ea typeface="Montserrat"/>
              <a:cs typeface="Montserrat"/>
              <a:sym typeface="Montserrat"/>
            </a:endParaRPr>
          </a:p>
          <a:p>
            <a:pPr indent="-336550" lvl="0" marL="457200" rtl="0" algn="l">
              <a:spcBef>
                <a:spcPts val="0"/>
              </a:spcBef>
              <a:spcAft>
                <a:spcPts val="0"/>
              </a:spcAft>
              <a:buSzPts val="1700"/>
              <a:buFont typeface="Montserrat"/>
              <a:buChar char="●"/>
            </a:pPr>
            <a:r>
              <a:rPr b="1" lang="en-US" sz="1700">
                <a:latin typeface="Montserrat"/>
                <a:ea typeface="Montserrat"/>
                <a:cs typeface="Montserrat"/>
                <a:sym typeface="Montserrat"/>
              </a:rPr>
              <a:t>Launching new programs:</a:t>
            </a:r>
            <a:endParaRPr b="1" sz="1700">
              <a:latin typeface="Montserrat"/>
              <a:ea typeface="Montserrat"/>
              <a:cs typeface="Montserrat"/>
              <a:sym typeface="Montserrat"/>
            </a:endParaRPr>
          </a:p>
          <a:p>
            <a:pPr indent="-336550" lvl="1" marL="914400" rtl="0" algn="l">
              <a:spcBef>
                <a:spcPts val="0"/>
              </a:spcBef>
              <a:spcAft>
                <a:spcPts val="0"/>
              </a:spcAft>
              <a:buSzPts val="1700"/>
              <a:buFont typeface="Montserrat Medium"/>
              <a:buChar char="○"/>
            </a:pPr>
            <a:r>
              <a:rPr lang="en-US" sz="1700">
                <a:latin typeface="Montserrat Medium"/>
                <a:ea typeface="Montserrat Medium"/>
                <a:cs typeface="Montserrat Medium"/>
                <a:sym typeface="Montserrat Medium"/>
              </a:rPr>
              <a:t>AI in the Workplace Certificate</a:t>
            </a:r>
            <a:r>
              <a:rPr b="1" lang="en-US" sz="1700">
                <a:latin typeface="Montserrat"/>
                <a:ea typeface="Montserrat"/>
                <a:cs typeface="Montserrat"/>
                <a:sym typeface="Montserrat"/>
              </a:rPr>
              <a:t> </a:t>
            </a:r>
            <a:r>
              <a:rPr lang="en-US" sz="1700">
                <a:latin typeface="Montserrat Medium"/>
                <a:ea typeface="Montserrat Medium"/>
                <a:cs typeface="Montserrat Medium"/>
                <a:sym typeface="Montserrat Medium"/>
              </a:rPr>
              <a:t>(Undergraduate &amp; Graduate)</a:t>
            </a:r>
            <a:endParaRPr sz="1700">
              <a:latin typeface="Montserrat Medium"/>
              <a:ea typeface="Montserrat Medium"/>
              <a:cs typeface="Montserrat Medium"/>
              <a:sym typeface="Montserrat Medium"/>
            </a:endParaRPr>
          </a:p>
          <a:p>
            <a:pPr indent="-336550" lvl="1" marL="914400" rtl="0" algn="l">
              <a:spcBef>
                <a:spcPts val="0"/>
              </a:spcBef>
              <a:spcAft>
                <a:spcPts val="0"/>
              </a:spcAft>
              <a:buSzPts val="1700"/>
              <a:buFont typeface="Montserrat Medium"/>
              <a:buChar char="○"/>
            </a:pPr>
            <a:r>
              <a:rPr lang="en-US" sz="1700">
                <a:latin typeface="Montserrat Medium"/>
                <a:ea typeface="Montserrat Medium"/>
                <a:cs typeface="Montserrat Medium"/>
                <a:sym typeface="Montserrat Medium"/>
              </a:rPr>
              <a:t>Spanish Language and Culture Certificate (U)</a:t>
            </a:r>
            <a:endParaRPr sz="1700">
              <a:latin typeface="Montserrat Medium"/>
              <a:ea typeface="Montserrat Medium"/>
              <a:cs typeface="Montserrat Medium"/>
              <a:sym typeface="Montserrat Medium"/>
            </a:endParaRPr>
          </a:p>
          <a:p>
            <a:pPr indent="-336550" lvl="1" marL="914400" rtl="0" algn="l">
              <a:spcBef>
                <a:spcPts val="0"/>
              </a:spcBef>
              <a:spcAft>
                <a:spcPts val="0"/>
              </a:spcAft>
              <a:buSzPts val="1700"/>
              <a:buFont typeface="Montserrat Medium"/>
              <a:buChar char="○"/>
            </a:pPr>
            <a:r>
              <a:rPr lang="en-US" sz="1700">
                <a:latin typeface="Montserrat Medium"/>
                <a:ea typeface="Montserrat Medium"/>
                <a:cs typeface="Montserrat Medium"/>
                <a:sym typeface="Montserrat Medium"/>
              </a:rPr>
              <a:t>Graphic Design and Digital Media, B.F.A.</a:t>
            </a:r>
            <a:endParaRPr sz="1700">
              <a:latin typeface="Montserrat Medium"/>
              <a:ea typeface="Montserrat Medium"/>
              <a:cs typeface="Montserrat Medium"/>
              <a:sym typeface="Montserrat Medium"/>
            </a:endParaRPr>
          </a:p>
          <a:p>
            <a:pPr indent="-336550" lvl="1" marL="914400" rtl="0" algn="l">
              <a:spcBef>
                <a:spcPts val="0"/>
              </a:spcBef>
              <a:spcAft>
                <a:spcPts val="0"/>
              </a:spcAft>
              <a:buSzPts val="1700"/>
              <a:buFont typeface="Montserrat Medium"/>
              <a:buChar char="○"/>
            </a:pPr>
            <a:r>
              <a:rPr lang="en-US" sz="1700">
                <a:latin typeface="Montserrat Medium"/>
                <a:ea typeface="Montserrat Medium"/>
                <a:cs typeface="Montserrat Medium"/>
                <a:sym typeface="Montserrat Medium"/>
              </a:rPr>
              <a:t>Civic Literacy Certificate (U &amp; G)</a:t>
            </a:r>
            <a:endParaRPr sz="1700">
              <a:latin typeface="Montserrat Medium"/>
              <a:ea typeface="Montserrat Medium"/>
              <a:cs typeface="Montserrat Medium"/>
              <a:sym typeface="Montserrat Medium"/>
            </a:endParaRPr>
          </a:p>
          <a:p>
            <a:pPr indent="-336550" lvl="1" marL="914400" rtl="0" algn="l">
              <a:spcBef>
                <a:spcPts val="0"/>
              </a:spcBef>
              <a:spcAft>
                <a:spcPts val="0"/>
              </a:spcAft>
              <a:buSzPts val="1700"/>
              <a:buFont typeface="Montserrat Medium"/>
              <a:buChar char="○"/>
            </a:pPr>
            <a:r>
              <a:rPr lang="en-US" sz="1700">
                <a:latin typeface="Montserrat Medium"/>
                <a:ea typeface="Montserrat Medium"/>
                <a:cs typeface="Montserrat Medium"/>
                <a:sym typeface="Montserrat Medium"/>
              </a:rPr>
              <a:t>Criminal Justice Leadership Certificate (G)</a:t>
            </a:r>
            <a:endParaRPr sz="1700">
              <a:latin typeface="Montserrat Medium"/>
              <a:ea typeface="Montserrat Medium"/>
              <a:cs typeface="Montserrat Medium"/>
              <a:sym typeface="Montserrat Medium"/>
            </a:endParaRPr>
          </a:p>
          <a:p>
            <a:pPr indent="-336550" lvl="1" marL="914400" rtl="0" algn="l">
              <a:spcBef>
                <a:spcPts val="0"/>
              </a:spcBef>
              <a:spcAft>
                <a:spcPts val="0"/>
              </a:spcAft>
              <a:buSzPts val="1700"/>
              <a:buFont typeface="Montserrat Medium"/>
              <a:buChar char="○"/>
            </a:pPr>
            <a:r>
              <a:rPr lang="en-US" sz="1700">
                <a:latin typeface="Montserrat Medium"/>
                <a:ea typeface="Montserrat Medium"/>
                <a:cs typeface="Montserrat Medium"/>
                <a:sym typeface="Montserrat Medium"/>
              </a:rPr>
              <a:t>Pre-Art Therapy, B.A. </a:t>
            </a:r>
            <a:endParaRPr sz="1700">
              <a:latin typeface="Montserrat Medium"/>
              <a:ea typeface="Montserrat Medium"/>
              <a:cs typeface="Montserrat Medium"/>
              <a:sym typeface="Montserrat Medium"/>
            </a:endParaRPr>
          </a:p>
          <a:p>
            <a:pPr indent="-336550" lvl="1" marL="914400" rtl="0" algn="l">
              <a:spcBef>
                <a:spcPts val="0"/>
              </a:spcBef>
              <a:spcAft>
                <a:spcPts val="0"/>
              </a:spcAft>
              <a:buSzPts val="1700"/>
              <a:buFont typeface="Montserrat Medium"/>
              <a:buChar char="○"/>
            </a:pPr>
            <a:r>
              <a:rPr lang="en-US" sz="1700">
                <a:latin typeface="Montserrat Medium"/>
                <a:ea typeface="Montserrat Medium"/>
                <a:cs typeface="Montserrat Medium"/>
                <a:sym typeface="Montserrat Medium"/>
              </a:rPr>
              <a:t>Graphic </a:t>
            </a:r>
            <a:r>
              <a:rPr lang="en-US" sz="1700">
                <a:latin typeface="Montserrat Medium"/>
                <a:ea typeface="Montserrat Medium"/>
                <a:cs typeface="Montserrat Medium"/>
                <a:sym typeface="Montserrat Medium"/>
              </a:rPr>
              <a:t>Design and Digital Media</a:t>
            </a:r>
            <a:r>
              <a:rPr lang="en-US" sz="1700">
                <a:latin typeface="Montserrat Medium"/>
                <a:ea typeface="Montserrat Medium"/>
                <a:cs typeface="Montserrat Medium"/>
                <a:sym typeface="Montserrat Medium"/>
              </a:rPr>
              <a:t>, Illustration, B.F.A.</a:t>
            </a:r>
            <a:endParaRPr sz="1700">
              <a:latin typeface="Montserrat Medium"/>
              <a:ea typeface="Montserrat Medium"/>
              <a:cs typeface="Montserrat Medium"/>
              <a:sym typeface="Montserrat Medium"/>
            </a:endParaRPr>
          </a:p>
          <a:p>
            <a:pPr indent="-336550" lvl="1" marL="914400" rtl="0" algn="l">
              <a:spcBef>
                <a:spcPts val="0"/>
              </a:spcBef>
              <a:spcAft>
                <a:spcPts val="0"/>
              </a:spcAft>
              <a:buSzPts val="1700"/>
              <a:buFont typeface="Montserrat Medium"/>
              <a:buChar char="○"/>
            </a:pPr>
            <a:r>
              <a:rPr lang="en-US" sz="1700">
                <a:latin typeface="Montserrat Medium"/>
                <a:ea typeface="Montserrat Medium"/>
                <a:cs typeface="Montserrat Medium"/>
                <a:sym typeface="Montserrat Medium"/>
              </a:rPr>
              <a:t>History ABM</a:t>
            </a:r>
            <a:endParaRPr sz="1700">
              <a:latin typeface="Montserrat Medium"/>
              <a:ea typeface="Montserrat Medium"/>
              <a:cs typeface="Montserrat Medium"/>
              <a:sym typeface="Montserrat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75931a2f4f_3_1"/>
          <p:cNvSpPr txBox="1"/>
          <p:nvPr/>
        </p:nvSpPr>
        <p:spPr>
          <a:xfrm>
            <a:off x="2708550" y="154400"/>
            <a:ext cx="6056400" cy="82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rgbClr val="004C97"/>
                </a:solidFill>
                <a:latin typeface="Montserrat"/>
                <a:ea typeface="Montserrat"/>
                <a:cs typeface="Montserrat"/>
                <a:sym typeface="Montserrat"/>
              </a:rPr>
              <a:t>HMCSE</a:t>
            </a:r>
            <a:endParaRPr b="1" i="1" sz="4800">
              <a:solidFill>
                <a:srgbClr val="004C97"/>
              </a:solidFill>
              <a:latin typeface="Montserrat"/>
              <a:ea typeface="Montserrat"/>
              <a:cs typeface="Montserrat"/>
              <a:sym typeface="Montserrat"/>
            </a:endParaRPr>
          </a:p>
        </p:txBody>
      </p:sp>
      <p:sp>
        <p:nvSpPr>
          <p:cNvPr id="215" name="Google Shape;215;g375931a2f4f_3_1"/>
          <p:cNvSpPr txBox="1"/>
          <p:nvPr/>
        </p:nvSpPr>
        <p:spPr>
          <a:xfrm>
            <a:off x="2750000" y="1215850"/>
            <a:ext cx="5907300" cy="34503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Font typeface="Montserrat"/>
              <a:buChar char="●"/>
            </a:pPr>
            <a:r>
              <a:rPr b="1" lang="en-US" sz="1900">
                <a:latin typeface="Montserrat"/>
                <a:ea typeface="Montserrat"/>
                <a:cs typeface="Montserrat"/>
                <a:sym typeface="Montserrat"/>
              </a:rPr>
              <a:t>Completed a $1.5 Million </a:t>
            </a:r>
            <a:r>
              <a:rPr b="1" lang="en-US" sz="1900">
                <a:latin typeface="Montserrat"/>
                <a:ea typeface="Montserrat"/>
                <a:cs typeface="Montserrat"/>
                <a:sym typeface="Montserrat"/>
              </a:rPr>
              <a:t>renovation</a:t>
            </a:r>
            <a:r>
              <a:rPr b="1" lang="en-US" sz="1900">
                <a:latin typeface="Montserrat"/>
                <a:ea typeface="Montserrat"/>
                <a:cs typeface="Montserrat"/>
                <a:sym typeface="Montserrat"/>
              </a:rPr>
              <a:t> of Building 80</a:t>
            </a:r>
            <a:endParaRPr b="1" sz="1900">
              <a:latin typeface="Montserrat"/>
              <a:ea typeface="Montserrat"/>
              <a:cs typeface="Montserrat"/>
              <a:sym typeface="Montserrat"/>
            </a:endParaRPr>
          </a:p>
          <a:p>
            <a:pPr indent="-349250" lvl="0" marL="457200" rtl="0" algn="l">
              <a:spcBef>
                <a:spcPts val="0"/>
              </a:spcBef>
              <a:spcAft>
                <a:spcPts val="0"/>
              </a:spcAft>
              <a:buSzPts val="1900"/>
              <a:buFont typeface="Montserrat"/>
              <a:buChar char="●"/>
            </a:pPr>
            <a:r>
              <a:rPr b="1" lang="en-US" sz="1900">
                <a:latin typeface="Montserrat"/>
                <a:ea typeface="Montserrat"/>
                <a:cs typeface="Montserrat"/>
                <a:sym typeface="Montserrat"/>
              </a:rPr>
              <a:t>Completed</a:t>
            </a:r>
            <a:r>
              <a:rPr b="1" lang="en-US" sz="1900">
                <a:latin typeface="Montserrat"/>
                <a:ea typeface="Montserrat"/>
                <a:cs typeface="Montserrat"/>
                <a:sym typeface="Montserrat"/>
              </a:rPr>
              <a:t> remodeling research labs in Building 58 totaling $1.8 Million.</a:t>
            </a:r>
            <a:endParaRPr b="1" sz="1900">
              <a:latin typeface="Montserrat"/>
              <a:ea typeface="Montserrat"/>
              <a:cs typeface="Montserrat"/>
              <a:sym typeface="Montserrat"/>
            </a:endParaRPr>
          </a:p>
          <a:p>
            <a:pPr indent="-349250" lvl="0" marL="457200" rtl="0" algn="l">
              <a:spcBef>
                <a:spcPts val="0"/>
              </a:spcBef>
              <a:spcAft>
                <a:spcPts val="0"/>
              </a:spcAft>
              <a:buSzPts val="1900"/>
              <a:buFont typeface="Montserrat"/>
              <a:buChar char="●"/>
            </a:pPr>
            <a:r>
              <a:rPr b="1" lang="en-US" sz="1900">
                <a:latin typeface="Montserrat"/>
                <a:ea typeface="Montserrat"/>
                <a:cs typeface="Montserrat"/>
                <a:sym typeface="Montserrat"/>
              </a:rPr>
              <a:t>Launching new programs:</a:t>
            </a:r>
            <a:endParaRPr b="1" sz="1900">
              <a:latin typeface="Montserrat"/>
              <a:ea typeface="Montserrat"/>
              <a:cs typeface="Montserrat"/>
              <a:sym typeface="Montserrat"/>
            </a:endParaRPr>
          </a:p>
          <a:p>
            <a:pPr indent="-349250" lvl="1" marL="914400" rtl="0" algn="l">
              <a:spcBef>
                <a:spcPts val="0"/>
              </a:spcBef>
              <a:spcAft>
                <a:spcPts val="0"/>
              </a:spcAft>
              <a:buSzPts val="1900"/>
              <a:buFont typeface="Montserrat Medium"/>
              <a:buChar char="○"/>
            </a:pPr>
            <a:r>
              <a:rPr lang="en-US" sz="1900">
                <a:latin typeface="Montserrat Medium"/>
                <a:ea typeface="Montserrat Medium"/>
                <a:cs typeface="Montserrat Medium"/>
                <a:sym typeface="Montserrat Medium"/>
              </a:rPr>
              <a:t>Civil Engineering, B.S.</a:t>
            </a:r>
            <a:endParaRPr sz="1900">
              <a:latin typeface="Montserrat Medium"/>
              <a:ea typeface="Montserrat Medium"/>
              <a:cs typeface="Montserrat Medium"/>
              <a:sym typeface="Montserrat Medium"/>
            </a:endParaRPr>
          </a:p>
          <a:p>
            <a:pPr indent="-349250" lvl="1" marL="914400" rtl="0" algn="l">
              <a:spcBef>
                <a:spcPts val="0"/>
              </a:spcBef>
              <a:spcAft>
                <a:spcPts val="0"/>
              </a:spcAft>
              <a:buSzPts val="1900"/>
              <a:buFont typeface="Montserrat Medium"/>
              <a:buChar char="○"/>
            </a:pPr>
            <a:r>
              <a:rPr lang="en-US" sz="1900">
                <a:latin typeface="Montserrat Medium"/>
                <a:ea typeface="Montserrat Medium"/>
                <a:cs typeface="Montserrat Medium"/>
                <a:sym typeface="Montserrat Medium"/>
              </a:rPr>
              <a:t>AI Cybersecurity Certificate</a:t>
            </a:r>
            <a:endParaRPr sz="1900">
              <a:latin typeface="Montserrat Medium"/>
              <a:ea typeface="Montserrat Medium"/>
              <a:cs typeface="Montserrat Medium"/>
              <a:sym typeface="Montserrat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75931a2f4f_3_30"/>
          <p:cNvSpPr txBox="1"/>
          <p:nvPr/>
        </p:nvSpPr>
        <p:spPr>
          <a:xfrm>
            <a:off x="2708550" y="154400"/>
            <a:ext cx="6056400" cy="82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rgbClr val="004C97"/>
                </a:solidFill>
                <a:latin typeface="Montserrat"/>
                <a:ea typeface="Montserrat"/>
                <a:cs typeface="Montserrat"/>
                <a:sym typeface="Montserrat"/>
              </a:rPr>
              <a:t>LBJCOB</a:t>
            </a:r>
            <a:endParaRPr b="1" i="1" sz="4800">
              <a:solidFill>
                <a:srgbClr val="004C97"/>
              </a:solidFill>
              <a:latin typeface="Montserrat"/>
              <a:ea typeface="Montserrat"/>
              <a:cs typeface="Montserrat"/>
              <a:sym typeface="Montserrat"/>
            </a:endParaRPr>
          </a:p>
        </p:txBody>
      </p:sp>
      <p:sp>
        <p:nvSpPr>
          <p:cNvPr id="221" name="Google Shape;221;g375931a2f4f_3_30"/>
          <p:cNvSpPr txBox="1"/>
          <p:nvPr/>
        </p:nvSpPr>
        <p:spPr>
          <a:xfrm>
            <a:off x="2750000" y="1215850"/>
            <a:ext cx="6184800" cy="35874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ontserrat"/>
              <a:buChar char="●"/>
            </a:pPr>
            <a:r>
              <a:rPr b="1" lang="en-US" sz="1600">
                <a:latin typeface="Montserrat"/>
                <a:ea typeface="Montserrat"/>
                <a:cs typeface="Montserrat"/>
                <a:sym typeface="Montserrat"/>
              </a:rPr>
              <a:t>Over the past academic year, enrollment grew by:</a:t>
            </a:r>
            <a:endParaRPr b="1" sz="1600">
              <a:latin typeface="Montserrat"/>
              <a:ea typeface="Montserrat"/>
              <a:cs typeface="Montserrat"/>
              <a:sym typeface="Montserrat"/>
            </a:endParaRPr>
          </a:p>
          <a:p>
            <a:pPr indent="-330200" lvl="1" marL="914400" rtl="0" algn="l">
              <a:spcBef>
                <a:spcPts val="0"/>
              </a:spcBef>
              <a:spcAft>
                <a:spcPts val="0"/>
              </a:spcAft>
              <a:buSzPts val="1600"/>
              <a:buFont typeface="Montserrat Medium"/>
              <a:buChar char="○"/>
            </a:pPr>
            <a:r>
              <a:rPr lang="en-US" sz="1600">
                <a:latin typeface="Montserrat Medium"/>
                <a:ea typeface="Montserrat Medium"/>
                <a:cs typeface="Montserrat Medium"/>
                <a:sym typeface="Montserrat Medium"/>
              </a:rPr>
              <a:t>17% in the Master of Accountancy (MAcc) program</a:t>
            </a:r>
            <a:endParaRPr sz="1600">
              <a:latin typeface="Montserrat Medium"/>
              <a:ea typeface="Montserrat Medium"/>
              <a:cs typeface="Montserrat Medium"/>
              <a:sym typeface="Montserrat Medium"/>
            </a:endParaRPr>
          </a:p>
          <a:p>
            <a:pPr indent="-330200" lvl="1" marL="914400" rtl="0" algn="l">
              <a:spcBef>
                <a:spcPts val="0"/>
              </a:spcBef>
              <a:spcAft>
                <a:spcPts val="0"/>
              </a:spcAft>
              <a:buSzPts val="1600"/>
              <a:buFont typeface="Montserrat Medium"/>
              <a:buChar char="○"/>
            </a:pPr>
            <a:r>
              <a:rPr lang="en-US" sz="1600">
                <a:latin typeface="Montserrat Medium"/>
                <a:ea typeface="Montserrat Medium"/>
                <a:cs typeface="Montserrat Medium"/>
                <a:sym typeface="Montserrat Medium"/>
              </a:rPr>
              <a:t>10% in the MBA program</a:t>
            </a:r>
            <a:endParaRPr sz="1600">
              <a:latin typeface="Montserrat Medium"/>
              <a:ea typeface="Montserrat Medium"/>
              <a:cs typeface="Montserrat Medium"/>
              <a:sym typeface="Montserrat Medium"/>
            </a:endParaRPr>
          </a:p>
          <a:p>
            <a:pPr indent="-330200" lvl="1" marL="914400" rtl="0" algn="l">
              <a:spcBef>
                <a:spcPts val="0"/>
              </a:spcBef>
              <a:spcAft>
                <a:spcPts val="0"/>
              </a:spcAft>
              <a:buSzPts val="1600"/>
              <a:buFont typeface="Montserrat Medium"/>
              <a:buChar char="○"/>
            </a:pPr>
            <a:r>
              <a:rPr lang="en-US" sz="1600">
                <a:latin typeface="Montserrat Medium"/>
                <a:ea typeface="Montserrat Medium"/>
                <a:cs typeface="Montserrat Medium"/>
                <a:sym typeface="Montserrat Medium"/>
              </a:rPr>
              <a:t>6% in the BSBA in Supply Chain Logistics Management (SCLM) program</a:t>
            </a:r>
            <a:endParaRPr sz="1600">
              <a:latin typeface="Montserrat Medium"/>
              <a:ea typeface="Montserrat Medium"/>
              <a:cs typeface="Montserrat Medium"/>
              <a:sym typeface="Montserrat Medium"/>
            </a:endParaRPr>
          </a:p>
          <a:p>
            <a:pPr indent="-330200" lvl="0" marL="457200" rtl="0" algn="l">
              <a:spcBef>
                <a:spcPts val="0"/>
              </a:spcBef>
              <a:spcAft>
                <a:spcPts val="0"/>
              </a:spcAft>
              <a:buSzPts val="1600"/>
              <a:buFont typeface="Montserrat"/>
              <a:buChar char="●"/>
            </a:pPr>
            <a:r>
              <a:rPr b="1" lang="en-US" sz="1600">
                <a:latin typeface="Montserrat"/>
                <a:ea typeface="Montserrat"/>
                <a:cs typeface="Montserrat"/>
                <a:sym typeface="Montserrat"/>
              </a:rPr>
              <a:t>The MAcc program was ranked #79 in U.S. News &amp; World Report’s Best Online Master’s in Business Programs</a:t>
            </a:r>
            <a:endParaRPr b="1"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en-US" sz="1600">
                <a:latin typeface="Montserrat"/>
                <a:ea typeface="Montserrat"/>
                <a:cs typeface="Montserrat"/>
                <a:sym typeface="Montserrat"/>
              </a:rPr>
              <a:t>The MBA program earned a #93 ranking in Best Online MBA Programs for Veterans </a:t>
            </a:r>
            <a:endParaRPr b="1"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b="1" lang="en-US" sz="1600">
                <a:latin typeface="Montserrat"/>
                <a:ea typeface="Montserrat"/>
                <a:cs typeface="Montserrat"/>
                <a:sym typeface="Montserrat"/>
              </a:rPr>
              <a:t>The BSBA in SCLM was recognized as a top 10 best overall online bachelor’s program and a top 20 most affordable program</a:t>
            </a:r>
            <a:endParaRPr b="1" sz="1600">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75931a2f4f_3_36"/>
          <p:cNvSpPr txBox="1"/>
          <p:nvPr/>
        </p:nvSpPr>
        <p:spPr>
          <a:xfrm>
            <a:off x="2708550" y="154400"/>
            <a:ext cx="6056400" cy="82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rgbClr val="004C97"/>
                </a:solidFill>
                <a:latin typeface="Montserrat"/>
                <a:ea typeface="Montserrat"/>
                <a:cs typeface="Montserrat"/>
                <a:sym typeface="Montserrat"/>
              </a:rPr>
              <a:t>SOE</a:t>
            </a:r>
            <a:endParaRPr b="1" i="1" sz="4800">
              <a:solidFill>
                <a:srgbClr val="004C97"/>
              </a:solidFill>
              <a:latin typeface="Montserrat"/>
              <a:ea typeface="Montserrat"/>
              <a:cs typeface="Montserrat"/>
              <a:sym typeface="Montserrat"/>
            </a:endParaRPr>
          </a:p>
        </p:txBody>
      </p:sp>
      <p:sp>
        <p:nvSpPr>
          <p:cNvPr id="227" name="Google Shape;227;g375931a2f4f_3_36"/>
          <p:cNvSpPr txBox="1"/>
          <p:nvPr/>
        </p:nvSpPr>
        <p:spPr>
          <a:xfrm>
            <a:off x="2773500" y="1094925"/>
            <a:ext cx="5926500" cy="34503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Montserrat"/>
              <a:buChar char="●"/>
            </a:pPr>
            <a:r>
              <a:rPr b="1" lang="en-US" sz="1700">
                <a:latin typeface="Montserrat"/>
                <a:ea typeface="Montserrat"/>
                <a:cs typeface="Montserrat"/>
                <a:sym typeface="Montserrat"/>
              </a:rPr>
              <a:t>Achieved #20 in Best Online Master's in Education Programs for Veterans</a:t>
            </a:r>
            <a:endParaRPr sz="1700">
              <a:latin typeface="Montserrat Medium"/>
              <a:ea typeface="Montserrat Medium"/>
              <a:cs typeface="Montserrat Medium"/>
              <a:sym typeface="Montserrat Medium"/>
            </a:endParaRPr>
          </a:p>
          <a:p>
            <a:pPr indent="-336550" lvl="0" marL="457200" rtl="0" algn="l">
              <a:spcBef>
                <a:spcPts val="0"/>
              </a:spcBef>
              <a:spcAft>
                <a:spcPts val="0"/>
              </a:spcAft>
              <a:buSzPts val="1700"/>
              <a:buFont typeface="Montserrat"/>
              <a:buChar char="●"/>
            </a:pPr>
            <a:r>
              <a:rPr b="1" lang="en-US" sz="1700">
                <a:latin typeface="Montserrat"/>
                <a:ea typeface="Montserrat"/>
                <a:cs typeface="Montserrat"/>
                <a:sym typeface="Montserrat"/>
              </a:rPr>
              <a:t>Teacher Ready opened at UWF during the 24-25 Academic Year and admitted 756 students</a:t>
            </a:r>
            <a:endParaRPr b="1" sz="1700">
              <a:latin typeface="Montserrat"/>
              <a:ea typeface="Montserrat"/>
              <a:cs typeface="Montserrat"/>
              <a:sym typeface="Montserrat"/>
            </a:endParaRPr>
          </a:p>
          <a:p>
            <a:pPr indent="-336550" lvl="0" marL="457200" rtl="0" algn="l">
              <a:spcBef>
                <a:spcPts val="0"/>
              </a:spcBef>
              <a:spcAft>
                <a:spcPts val="0"/>
              </a:spcAft>
              <a:buSzPts val="1700"/>
              <a:buFont typeface="Montserrat"/>
              <a:buChar char="●"/>
            </a:pPr>
            <a:r>
              <a:rPr b="1" lang="en-US" sz="1700">
                <a:latin typeface="Montserrat"/>
                <a:ea typeface="Montserrat"/>
                <a:cs typeface="Montserrat"/>
                <a:sym typeface="Montserrat"/>
              </a:rPr>
              <a:t>Graduated 39 Ed.D. students during the 24-25 Academic Year</a:t>
            </a:r>
            <a:endParaRPr b="1" sz="1700">
              <a:latin typeface="Montserrat"/>
              <a:ea typeface="Montserrat"/>
              <a:cs typeface="Montserrat"/>
              <a:sym typeface="Montserrat"/>
            </a:endParaRPr>
          </a:p>
          <a:p>
            <a:pPr indent="-336550" lvl="0" marL="457200" rtl="0" algn="l">
              <a:spcBef>
                <a:spcPts val="0"/>
              </a:spcBef>
              <a:spcAft>
                <a:spcPts val="0"/>
              </a:spcAft>
              <a:buSzPts val="1700"/>
              <a:buFont typeface="Montserrat"/>
              <a:buChar char="●"/>
            </a:pPr>
            <a:r>
              <a:rPr b="1" lang="en-US" sz="1700">
                <a:latin typeface="Montserrat"/>
                <a:ea typeface="Montserrat"/>
                <a:cs typeface="Montserrat"/>
                <a:sym typeface="Montserrat"/>
              </a:rPr>
              <a:t>Climbed from #100 to #63 in U.S. News &amp; World Report’s Best Online Master’s in Education Programs</a:t>
            </a:r>
            <a:endParaRPr b="1" sz="17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4"/>
          <p:cNvSpPr txBox="1"/>
          <p:nvPr>
            <p:ph idx="1" type="body"/>
          </p:nvPr>
        </p:nvSpPr>
        <p:spPr>
          <a:xfrm>
            <a:off x="467000" y="985000"/>
            <a:ext cx="8168700" cy="372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lang="en-US" sz="2400">
                <a:solidFill>
                  <a:srgbClr val="004C97"/>
                </a:solidFill>
                <a:latin typeface="Montserrat"/>
                <a:ea typeface="Montserrat"/>
                <a:cs typeface="Montserrat"/>
                <a:sym typeface="Montserrat"/>
              </a:rPr>
              <a:t>COLLEGE OF ARTS, SOCIAL SCIENCES AND HUMANITIES</a:t>
            </a:r>
            <a:endParaRPr b="1" sz="2400">
              <a:solidFill>
                <a:srgbClr val="004C97"/>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2800"/>
              <a:buFont typeface="Arial"/>
              <a:buNone/>
            </a:pPr>
            <a:r>
              <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2800"/>
              <a:buFont typeface="Arial"/>
              <a:buNone/>
            </a:pPr>
            <a:r>
              <a:rPr b="1" lang="en-US" sz="2400">
                <a:solidFill>
                  <a:schemeClr val="dk1"/>
                </a:solidFill>
                <a:latin typeface="Montserrat"/>
                <a:ea typeface="Montserrat"/>
                <a:cs typeface="Montserrat"/>
                <a:sym typeface="Montserrat"/>
              </a:rPr>
              <a:t>Tenure and Promotion to Associate Professor</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2800"/>
              <a:buFont typeface="Arial"/>
              <a:buNone/>
            </a:pPr>
            <a:r>
              <a:t/>
            </a:r>
            <a:endParaRPr b="1" sz="18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Jennifer Brinkley</a:t>
            </a:r>
            <a:endParaRPr sz="30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Chrystina Hoffman</a:t>
            </a:r>
            <a:endParaRPr sz="3000">
              <a:solidFill>
                <a:schemeClr val="dk1"/>
              </a:solidFill>
              <a:latin typeface="Montserrat Medium"/>
              <a:ea typeface="Montserrat Medium"/>
              <a:cs typeface="Montserrat Medium"/>
              <a:sym typeface="Montserrat Medium"/>
            </a:endParaRPr>
          </a:p>
        </p:txBody>
      </p:sp>
      <p:sp>
        <p:nvSpPr>
          <p:cNvPr id="45" name="Google Shape;45;p4"/>
          <p:cNvSpPr txBox="1"/>
          <p:nvPr>
            <p:ph type="title"/>
          </p:nvPr>
        </p:nvSpPr>
        <p:spPr>
          <a:xfrm>
            <a:off x="2025664" y="110218"/>
            <a:ext cx="7118336" cy="4572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Montserrat"/>
              <a:buNone/>
            </a:pPr>
            <a:r>
              <a:rPr lang="en-US"/>
              <a:t>Tenure and Promotion Recipients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75931a2f4f_3_43"/>
          <p:cNvSpPr txBox="1"/>
          <p:nvPr/>
        </p:nvSpPr>
        <p:spPr>
          <a:xfrm>
            <a:off x="2708550" y="154400"/>
            <a:ext cx="6056400" cy="82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rgbClr val="004C97"/>
                </a:solidFill>
                <a:latin typeface="Montserrat"/>
                <a:ea typeface="Montserrat"/>
                <a:cs typeface="Montserrat"/>
                <a:sym typeface="Montserrat"/>
              </a:rPr>
              <a:t>UKCOH</a:t>
            </a:r>
            <a:endParaRPr b="1" i="1" sz="4800">
              <a:solidFill>
                <a:srgbClr val="004C97"/>
              </a:solidFill>
              <a:latin typeface="Montserrat"/>
              <a:ea typeface="Montserrat"/>
              <a:cs typeface="Montserrat"/>
              <a:sym typeface="Montserrat"/>
            </a:endParaRPr>
          </a:p>
        </p:txBody>
      </p:sp>
      <p:sp>
        <p:nvSpPr>
          <p:cNvPr id="233" name="Google Shape;233;g375931a2f4f_3_43"/>
          <p:cNvSpPr txBox="1"/>
          <p:nvPr/>
        </p:nvSpPr>
        <p:spPr>
          <a:xfrm>
            <a:off x="2773500" y="1131125"/>
            <a:ext cx="6093900" cy="34503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Font typeface="Montserrat"/>
              <a:buChar char="●"/>
            </a:pPr>
            <a:r>
              <a:rPr b="1" lang="en-US" sz="1900">
                <a:latin typeface="Montserrat"/>
                <a:ea typeface="Montserrat"/>
                <a:cs typeface="Montserrat"/>
                <a:sym typeface="Montserrat"/>
              </a:rPr>
              <a:t>Held a Behavioral Health Colloquium featuring a 6-part lecture series</a:t>
            </a:r>
            <a:endParaRPr b="1" sz="1900">
              <a:latin typeface="Montserrat"/>
              <a:ea typeface="Montserrat"/>
              <a:cs typeface="Montserrat"/>
              <a:sym typeface="Montserrat"/>
            </a:endParaRPr>
          </a:p>
          <a:p>
            <a:pPr indent="-349250" lvl="0" marL="457200" rtl="0" algn="l">
              <a:spcBef>
                <a:spcPts val="0"/>
              </a:spcBef>
              <a:spcAft>
                <a:spcPts val="0"/>
              </a:spcAft>
              <a:buSzPts val="1900"/>
              <a:buFont typeface="Montserrat"/>
              <a:buChar char="●"/>
            </a:pPr>
            <a:r>
              <a:rPr b="1" lang="en-US" sz="1900">
                <a:latin typeface="Montserrat"/>
                <a:ea typeface="Montserrat"/>
                <a:cs typeface="Montserrat"/>
                <a:sym typeface="Montserrat"/>
              </a:rPr>
              <a:t>Launched student peer mentoring programs to build </a:t>
            </a:r>
            <a:r>
              <a:rPr b="1" lang="en-US" sz="1900">
                <a:latin typeface="Montserrat"/>
                <a:ea typeface="Montserrat"/>
                <a:cs typeface="Montserrat"/>
                <a:sym typeface="Montserrat"/>
              </a:rPr>
              <a:t>belongingness</a:t>
            </a:r>
            <a:r>
              <a:rPr b="1" lang="en-US" sz="1900">
                <a:latin typeface="Montserrat"/>
                <a:ea typeface="Montserrat"/>
                <a:cs typeface="Montserrat"/>
                <a:sym typeface="Montserrat"/>
              </a:rPr>
              <a:t> and increase retention.</a:t>
            </a:r>
            <a:endParaRPr b="1" sz="1900">
              <a:latin typeface="Montserrat"/>
              <a:ea typeface="Montserrat"/>
              <a:cs typeface="Montserrat"/>
              <a:sym typeface="Montserrat"/>
            </a:endParaRPr>
          </a:p>
          <a:p>
            <a:pPr indent="-349250" lvl="0" marL="457200" rtl="0" algn="l">
              <a:spcBef>
                <a:spcPts val="0"/>
              </a:spcBef>
              <a:spcAft>
                <a:spcPts val="0"/>
              </a:spcAft>
              <a:buSzPts val="1900"/>
              <a:buFont typeface="Montserrat"/>
              <a:buChar char="●"/>
            </a:pPr>
            <a:r>
              <a:rPr b="1" lang="en-US" sz="1900">
                <a:latin typeface="Montserrat"/>
                <a:ea typeface="Montserrat"/>
                <a:cs typeface="Montserrat"/>
                <a:sym typeface="Montserrat"/>
              </a:rPr>
              <a:t>Redesigned the Healthcare Simulation Center in Building 37.</a:t>
            </a:r>
            <a:endParaRPr b="1" sz="1900">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3749d167a4e_0_165"/>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2025-2026 LEAD Class</a:t>
            </a:r>
            <a:endParaRPr/>
          </a:p>
        </p:txBody>
      </p:sp>
      <p:sp>
        <p:nvSpPr>
          <p:cNvPr id="240" name="Google Shape;240;g3749d167a4e_0_165"/>
          <p:cNvSpPr txBox="1"/>
          <p:nvPr>
            <p:ph idx="1" type="body"/>
          </p:nvPr>
        </p:nvSpPr>
        <p:spPr>
          <a:xfrm>
            <a:off x="271650" y="869800"/>
            <a:ext cx="4617300" cy="3972600"/>
          </a:xfrm>
          <a:prstGeom prst="rect">
            <a:avLst/>
          </a:prstGeom>
        </p:spPr>
        <p:txBody>
          <a:bodyPr anchorCtr="0" anchor="t" bIns="45700" lIns="91425" spcFirstLastPara="1" rIns="91425" wrap="square" tIns="45700">
            <a:noAutofit/>
          </a:bodyPr>
          <a:lstStyle/>
          <a:p>
            <a:pPr indent="-381000" lvl="0" marL="457200" rtl="0" algn="l">
              <a:spcBef>
                <a:spcPts val="750"/>
              </a:spcBef>
              <a:spcAft>
                <a:spcPts val="0"/>
              </a:spcAft>
              <a:buSzPts val="2400"/>
              <a:buChar char="•"/>
            </a:pPr>
            <a:r>
              <a:rPr b="1" lang="en-US" sz="2400">
                <a:latin typeface="Montserrat"/>
                <a:ea typeface="Montserrat"/>
                <a:cs typeface="Montserrat"/>
                <a:sym typeface="Montserrat"/>
              </a:rPr>
              <a:t>Lauren Adolf</a:t>
            </a:r>
            <a:endParaRPr b="1" sz="2400">
              <a:latin typeface="Montserrat"/>
              <a:ea typeface="Montserrat"/>
              <a:cs typeface="Montserrat"/>
              <a:sym typeface="Montserrat"/>
            </a:endParaRPr>
          </a:p>
          <a:p>
            <a:pPr indent="-381000" lvl="0" marL="457200" rtl="0" algn="l">
              <a:spcBef>
                <a:spcPts val="0"/>
              </a:spcBef>
              <a:spcAft>
                <a:spcPts val="0"/>
              </a:spcAft>
              <a:buSzPts val="2400"/>
              <a:buChar char="•"/>
            </a:pPr>
            <a:r>
              <a:rPr b="1" lang="en-US" sz="2400">
                <a:latin typeface="Montserrat"/>
                <a:ea typeface="Montserrat"/>
                <a:cs typeface="Montserrat"/>
                <a:sym typeface="Montserrat"/>
              </a:rPr>
              <a:t>Darby Drapeau</a:t>
            </a:r>
            <a:endParaRPr b="1" sz="2400">
              <a:latin typeface="Montserrat"/>
              <a:ea typeface="Montserrat"/>
              <a:cs typeface="Montserrat"/>
              <a:sym typeface="Montserrat"/>
            </a:endParaRPr>
          </a:p>
          <a:p>
            <a:pPr indent="-381000" lvl="0" marL="457200" rtl="0" algn="l">
              <a:spcBef>
                <a:spcPts val="0"/>
              </a:spcBef>
              <a:spcAft>
                <a:spcPts val="0"/>
              </a:spcAft>
              <a:buSzPts val="2400"/>
              <a:buChar char="•"/>
            </a:pPr>
            <a:r>
              <a:rPr b="1" lang="en-US" sz="2400">
                <a:latin typeface="Montserrat"/>
                <a:ea typeface="Montserrat"/>
                <a:cs typeface="Montserrat"/>
                <a:sym typeface="Montserrat"/>
              </a:rPr>
              <a:t>Kate Durden</a:t>
            </a:r>
            <a:endParaRPr b="1" sz="2400">
              <a:latin typeface="Montserrat"/>
              <a:ea typeface="Montserrat"/>
              <a:cs typeface="Montserrat"/>
              <a:sym typeface="Montserrat"/>
            </a:endParaRPr>
          </a:p>
          <a:p>
            <a:pPr indent="-381000" lvl="0" marL="457200" rtl="0" algn="l">
              <a:spcBef>
                <a:spcPts val="0"/>
              </a:spcBef>
              <a:spcAft>
                <a:spcPts val="0"/>
              </a:spcAft>
              <a:buSzPts val="2400"/>
              <a:buChar char="•"/>
            </a:pPr>
            <a:r>
              <a:rPr b="1" lang="en-US" sz="2400">
                <a:latin typeface="Montserrat"/>
                <a:ea typeface="Montserrat"/>
                <a:cs typeface="Montserrat"/>
                <a:sym typeface="Montserrat"/>
              </a:rPr>
              <a:t>Kaley Ellison</a:t>
            </a:r>
            <a:endParaRPr b="1" sz="2400">
              <a:latin typeface="Montserrat"/>
              <a:ea typeface="Montserrat"/>
              <a:cs typeface="Montserrat"/>
              <a:sym typeface="Montserrat"/>
            </a:endParaRPr>
          </a:p>
          <a:p>
            <a:pPr indent="-381000" lvl="0" marL="457200" rtl="0" algn="l">
              <a:spcBef>
                <a:spcPts val="0"/>
              </a:spcBef>
              <a:spcAft>
                <a:spcPts val="0"/>
              </a:spcAft>
              <a:buSzPts val="2400"/>
              <a:buChar char="•"/>
            </a:pPr>
            <a:r>
              <a:rPr b="1" lang="en-US" sz="2400">
                <a:latin typeface="Montserrat"/>
                <a:ea typeface="Montserrat"/>
                <a:cs typeface="Montserrat"/>
                <a:sym typeface="Montserrat"/>
              </a:rPr>
              <a:t>Christian Garman</a:t>
            </a:r>
            <a:endParaRPr b="1" sz="2400">
              <a:latin typeface="Montserrat"/>
              <a:ea typeface="Montserrat"/>
              <a:cs typeface="Montserrat"/>
              <a:sym typeface="Montserrat"/>
            </a:endParaRPr>
          </a:p>
          <a:p>
            <a:pPr indent="-381000" lvl="0" marL="457200" rtl="0" algn="l">
              <a:spcBef>
                <a:spcPts val="0"/>
              </a:spcBef>
              <a:spcAft>
                <a:spcPts val="0"/>
              </a:spcAft>
              <a:buSzPts val="2400"/>
              <a:buChar char="•"/>
            </a:pPr>
            <a:r>
              <a:rPr b="1" lang="en-US" sz="2400">
                <a:latin typeface="Montserrat"/>
                <a:ea typeface="Montserrat"/>
                <a:cs typeface="Montserrat"/>
                <a:sym typeface="Montserrat"/>
              </a:rPr>
              <a:t>M.A. Karim</a:t>
            </a:r>
            <a:endParaRPr b="1" sz="2400">
              <a:latin typeface="Montserrat"/>
              <a:ea typeface="Montserrat"/>
              <a:cs typeface="Montserrat"/>
              <a:sym typeface="Montserrat"/>
            </a:endParaRPr>
          </a:p>
          <a:p>
            <a:pPr indent="-381000" lvl="0" marL="457200" rtl="0" algn="l">
              <a:spcBef>
                <a:spcPts val="0"/>
              </a:spcBef>
              <a:spcAft>
                <a:spcPts val="0"/>
              </a:spcAft>
              <a:buSzPts val="2400"/>
              <a:buChar char="•"/>
            </a:pPr>
            <a:r>
              <a:rPr b="1" lang="en-US" sz="2400">
                <a:latin typeface="Montserrat"/>
                <a:ea typeface="Montserrat"/>
                <a:cs typeface="Montserrat"/>
                <a:sym typeface="Montserrat"/>
              </a:rPr>
              <a:t>Meghan Kochevar</a:t>
            </a:r>
            <a:endParaRPr b="1" sz="2400">
              <a:latin typeface="Montserrat"/>
              <a:ea typeface="Montserrat"/>
              <a:cs typeface="Montserrat"/>
              <a:sym typeface="Montserrat"/>
            </a:endParaRPr>
          </a:p>
          <a:p>
            <a:pPr indent="-381000" lvl="0" marL="457200" rtl="0" algn="l">
              <a:spcBef>
                <a:spcPts val="0"/>
              </a:spcBef>
              <a:spcAft>
                <a:spcPts val="0"/>
              </a:spcAft>
              <a:buSzPts val="2400"/>
              <a:buChar char="•"/>
            </a:pPr>
            <a:r>
              <a:rPr b="1" lang="en-US" sz="2400">
                <a:latin typeface="Montserrat"/>
                <a:ea typeface="Montserrat"/>
                <a:cs typeface="Montserrat"/>
                <a:sym typeface="Montserrat"/>
              </a:rPr>
              <a:t>Twana McDaniel</a:t>
            </a:r>
            <a:endParaRPr b="1" sz="2400">
              <a:latin typeface="Montserrat"/>
              <a:ea typeface="Montserrat"/>
              <a:cs typeface="Montserrat"/>
              <a:sym typeface="Montserrat"/>
            </a:endParaRPr>
          </a:p>
          <a:p>
            <a:pPr indent="-381000" lvl="0" marL="457200" rtl="0" algn="l">
              <a:spcBef>
                <a:spcPts val="0"/>
              </a:spcBef>
              <a:spcAft>
                <a:spcPts val="0"/>
              </a:spcAft>
              <a:buSzPts val="2400"/>
              <a:buChar char="•"/>
            </a:pPr>
            <a:r>
              <a:rPr b="1" lang="en-US" sz="2400">
                <a:latin typeface="Montserrat"/>
                <a:ea typeface="Montserrat"/>
                <a:cs typeface="Montserrat"/>
                <a:sym typeface="Montserrat"/>
              </a:rPr>
              <a:t>Jade McNeil</a:t>
            </a:r>
            <a:endParaRPr b="1" sz="2400">
              <a:latin typeface="Montserrat"/>
              <a:ea typeface="Montserrat"/>
              <a:cs typeface="Montserrat"/>
              <a:sym typeface="Montserrat"/>
            </a:endParaRPr>
          </a:p>
          <a:p>
            <a:pPr indent="-381000" lvl="0" marL="457200" rtl="0" algn="l">
              <a:spcBef>
                <a:spcPts val="0"/>
              </a:spcBef>
              <a:spcAft>
                <a:spcPts val="0"/>
              </a:spcAft>
              <a:buSzPts val="2400"/>
              <a:buChar char="•"/>
            </a:pPr>
            <a:r>
              <a:rPr b="1" lang="en-US" sz="2400">
                <a:latin typeface="Montserrat"/>
                <a:ea typeface="Montserrat"/>
                <a:cs typeface="Montserrat"/>
                <a:sym typeface="Montserrat"/>
              </a:rPr>
              <a:t>Lori Milkeris</a:t>
            </a:r>
            <a:endParaRPr b="1" sz="2400">
              <a:latin typeface="Montserrat"/>
              <a:ea typeface="Montserrat"/>
              <a:cs typeface="Montserrat"/>
              <a:sym typeface="Montserrat"/>
            </a:endParaRPr>
          </a:p>
          <a:p>
            <a:pPr indent="-381000" lvl="0" marL="457200" rtl="0" algn="l">
              <a:spcBef>
                <a:spcPts val="0"/>
              </a:spcBef>
              <a:spcAft>
                <a:spcPts val="0"/>
              </a:spcAft>
              <a:buSzPts val="2400"/>
              <a:buChar char="•"/>
            </a:pPr>
            <a:r>
              <a:rPr b="1" lang="en-US" sz="2400">
                <a:latin typeface="Montserrat"/>
                <a:ea typeface="Montserrat"/>
                <a:cs typeface="Montserrat"/>
                <a:sym typeface="Montserrat"/>
              </a:rPr>
              <a:t>Lexi Miller</a:t>
            </a:r>
            <a:endParaRPr b="1" sz="2400">
              <a:latin typeface="Montserrat"/>
              <a:ea typeface="Montserrat"/>
              <a:cs typeface="Montserrat"/>
              <a:sym typeface="Montserrat"/>
            </a:endParaRPr>
          </a:p>
          <a:p>
            <a:pPr indent="-381000" lvl="0" marL="457200" rtl="0" algn="l">
              <a:spcBef>
                <a:spcPts val="0"/>
              </a:spcBef>
              <a:spcAft>
                <a:spcPts val="0"/>
              </a:spcAft>
              <a:buSzPts val="2400"/>
              <a:buChar char="•"/>
            </a:pPr>
            <a:r>
              <a:rPr b="1" lang="en-US" sz="2400">
                <a:latin typeface="Montserrat"/>
                <a:ea typeface="Montserrat"/>
                <a:cs typeface="Montserrat"/>
                <a:sym typeface="Montserrat"/>
              </a:rPr>
              <a:t>Emma Miller</a:t>
            </a:r>
            <a:endParaRPr b="1" sz="2400">
              <a:latin typeface="Montserrat"/>
              <a:ea typeface="Montserrat"/>
              <a:cs typeface="Montserrat"/>
              <a:sym typeface="Montserrat"/>
            </a:endParaRPr>
          </a:p>
          <a:p>
            <a:pPr indent="0" lvl="0" marL="457200" rtl="0" algn="l">
              <a:spcBef>
                <a:spcPts val="750"/>
              </a:spcBef>
              <a:spcAft>
                <a:spcPts val="0"/>
              </a:spcAft>
              <a:buNone/>
            </a:pPr>
            <a:r>
              <a:t/>
            </a:r>
            <a:endParaRPr b="1" sz="2400">
              <a:latin typeface="Montserrat"/>
              <a:ea typeface="Montserrat"/>
              <a:cs typeface="Montserrat"/>
              <a:sym typeface="Montserrat"/>
            </a:endParaRPr>
          </a:p>
        </p:txBody>
      </p:sp>
      <p:sp>
        <p:nvSpPr>
          <p:cNvPr id="241" name="Google Shape;241;g3749d167a4e_0_165"/>
          <p:cNvSpPr txBox="1"/>
          <p:nvPr/>
        </p:nvSpPr>
        <p:spPr>
          <a:xfrm>
            <a:off x="4356150" y="3103200"/>
            <a:ext cx="3852000" cy="1847100"/>
          </a:xfrm>
          <a:prstGeom prst="rect">
            <a:avLst/>
          </a:prstGeom>
          <a:noFill/>
          <a:ln>
            <a:noFill/>
          </a:ln>
        </p:spPr>
        <p:txBody>
          <a:bodyPr anchorCtr="0" anchor="t" bIns="91425" lIns="91425" spcFirstLastPara="1" rIns="91425" wrap="square" tIns="91425">
            <a:spAutoFit/>
          </a:bodyPr>
          <a:lstStyle/>
          <a:p>
            <a:pPr indent="-381000" lvl="0" marL="457200" rtl="0" algn="l">
              <a:lnSpc>
                <a:spcPct val="90000"/>
              </a:lnSpc>
              <a:spcBef>
                <a:spcPts val="750"/>
              </a:spcBef>
              <a:spcAft>
                <a:spcPts val="0"/>
              </a:spcAft>
              <a:buClr>
                <a:schemeClr val="dk1"/>
              </a:buClr>
              <a:buSzPts val="2400"/>
              <a:buFont typeface="Montserrat"/>
              <a:buChar char="•"/>
            </a:pPr>
            <a:r>
              <a:rPr b="1" lang="en-US" sz="2400">
                <a:solidFill>
                  <a:schemeClr val="dk1"/>
                </a:solidFill>
                <a:latin typeface="Montserrat"/>
                <a:ea typeface="Montserrat"/>
                <a:cs typeface="Montserrat"/>
                <a:sym typeface="Montserrat"/>
              </a:rPr>
              <a:t>Keyaundra Mobley</a:t>
            </a:r>
            <a:endParaRPr b="1" sz="2400">
              <a:solidFill>
                <a:schemeClr val="dk1"/>
              </a:solidFill>
              <a:latin typeface="Montserrat"/>
              <a:ea typeface="Montserrat"/>
              <a:cs typeface="Montserrat"/>
              <a:sym typeface="Montserrat"/>
            </a:endParaRPr>
          </a:p>
          <a:p>
            <a:pPr indent="-381000" lvl="0" marL="457200" rtl="0" algn="l">
              <a:lnSpc>
                <a:spcPct val="90000"/>
              </a:lnSpc>
              <a:spcBef>
                <a:spcPts val="0"/>
              </a:spcBef>
              <a:spcAft>
                <a:spcPts val="0"/>
              </a:spcAft>
              <a:buClr>
                <a:schemeClr val="dk1"/>
              </a:buClr>
              <a:buSzPts val="2400"/>
              <a:buChar char="•"/>
            </a:pPr>
            <a:r>
              <a:rPr b="1" lang="en-US" sz="2400">
                <a:solidFill>
                  <a:schemeClr val="dk1"/>
                </a:solidFill>
                <a:latin typeface="Montserrat"/>
                <a:ea typeface="Montserrat"/>
                <a:cs typeface="Montserrat"/>
                <a:sym typeface="Montserrat"/>
              </a:rPr>
              <a:t>Regina Murphy</a:t>
            </a:r>
            <a:endParaRPr b="1" sz="2400">
              <a:solidFill>
                <a:schemeClr val="dk1"/>
              </a:solidFill>
              <a:latin typeface="Montserrat"/>
              <a:ea typeface="Montserrat"/>
              <a:cs typeface="Montserrat"/>
              <a:sym typeface="Montserrat"/>
            </a:endParaRPr>
          </a:p>
          <a:p>
            <a:pPr indent="-381000" lvl="0" marL="457200" rtl="0" algn="l">
              <a:lnSpc>
                <a:spcPct val="90000"/>
              </a:lnSpc>
              <a:spcBef>
                <a:spcPts val="0"/>
              </a:spcBef>
              <a:spcAft>
                <a:spcPts val="0"/>
              </a:spcAft>
              <a:buClr>
                <a:schemeClr val="dk1"/>
              </a:buClr>
              <a:buSzPts val="2400"/>
              <a:buChar char="•"/>
            </a:pPr>
            <a:r>
              <a:rPr b="1" lang="en-US" sz="2400">
                <a:solidFill>
                  <a:schemeClr val="dk1"/>
                </a:solidFill>
                <a:latin typeface="Montserrat"/>
                <a:ea typeface="Montserrat"/>
                <a:cs typeface="Montserrat"/>
                <a:sym typeface="Montserrat"/>
              </a:rPr>
              <a:t>Mudasir Mustafa</a:t>
            </a:r>
            <a:endParaRPr b="1" sz="2400">
              <a:solidFill>
                <a:schemeClr val="dk1"/>
              </a:solidFill>
              <a:latin typeface="Montserrat"/>
              <a:ea typeface="Montserrat"/>
              <a:cs typeface="Montserrat"/>
              <a:sym typeface="Montserrat"/>
            </a:endParaRPr>
          </a:p>
          <a:p>
            <a:pPr indent="-381000" lvl="0" marL="457200" rtl="0" algn="l">
              <a:lnSpc>
                <a:spcPct val="90000"/>
              </a:lnSpc>
              <a:spcBef>
                <a:spcPts val="0"/>
              </a:spcBef>
              <a:spcAft>
                <a:spcPts val="0"/>
              </a:spcAft>
              <a:buClr>
                <a:schemeClr val="dk1"/>
              </a:buClr>
              <a:buSzPts val="2400"/>
              <a:buChar char="•"/>
            </a:pPr>
            <a:r>
              <a:rPr b="1" lang="en-US" sz="2400">
                <a:solidFill>
                  <a:schemeClr val="dk1"/>
                </a:solidFill>
                <a:latin typeface="Montserrat"/>
                <a:ea typeface="Montserrat"/>
                <a:cs typeface="Montserrat"/>
                <a:sym typeface="Montserrat"/>
              </a:rPr>
              <a:t>Carla Scott</a:t>
            </a:r>
            <a:endParaRPr b="1" sz="2400">
              <a:solidFill>
                <a:schemeClr val="dk1"/>
              </a:solidFill>
              <a:latin typeface="Montserrat"/>
              <a:ea typeface="Montserrat"/>
              <a:cs typeface="Montserrat"/>
              <a:sym typeface="Montserrat"/>
            </a:endParaRPr>
          </a:p>
          <a:p>
            <a:pPr indent="-381000" lvl="0" marL="457200" rtl="0" algn="l">
              <a:lnSpc>
                <a:spcPct val="90000"/>
              </a:lnSpc>
              <a:spcBef>
                <a:spcPts val="0"/>
              </a:spcBef>
              <a:spcAft>
                <a:spcPts val="0"/>
              </a:spcAft>
              <a:buClr>
                <a:schemeClr val="dk1"/>
              </a:buClr>
              <a:buSzPts val="2400"/>
              <a:buChar char="•"/>
            </a:pPr>
            <a:r>
              <a:rPr b="1" lang="en-US" sz="2400">
                <a:solidFill>
                  <a:schemeClr val="dk1"/>
                </a:solidFill>
                <a:latin typeface="Montserrat"/>
                <a:ea typeface="Montserrat"/>
                <a:cs typeface="Montserrat"/>
                <a:sym typeface="Montserrat"/>
              </a:rPr>
              <a:t>Karen Tibbals</a:t>
            </a:r>
            <a:endParaRPr b="1" sz="2400">
              <a:solidFill>
                <a:schemeClr val="dk1"/>
              </a:solidFill>
              <a:latin typeface="Montserrat"/>
              <a:ea typeface="Montserrat"/>
              <a:cs typeface="Montserrat"/>
              <a:sym typeface="Montserrat"/>
            </a:endParaRPr>
          </a:p>
        </p:txBody>
      </p:sp>
      <p:pic>
        <p:nvPicPr>
          <p:cNvPr id="242" name="Google Shape;242;g3749d167a4e_0_165" title="LEAD_Full Color Process.png"/>
          <p:cNvPicPr preferRelativeResize="0"/>
          <p:nvPr/>
        </p:nvPicPr>
        <p:blipFill>
          <a:blip r:embed="rId3">
            <a:alphaModFix/>
          </a:blip>
          <a:stretch>
            <a:fillRect/>
          </a:stretch>
        </p:blipFill>
        <p:spPr>
          <a:xfrm>
            <a:off x="4744801" y="452475"/>
            <a:ext cx="3206125" cy="28053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3749d167a4e_0_174"/>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2025-2026 LEAD2 Class</a:t>
            </a:r>
            <a:endParaRPr/>
          </a:p>
        </p:txBody>
      </p:sp>
      <p:sp>
        <p:nvSpPr>
          <p:cNvPr id="249" name="Google Shape;249;g3749d167a4e_0_174"/>
          <p:cNvSpPr txBox="1"/>
          <p:nvPr>
            <p:ph idx="1" type="body"/>
          </p:nvPr>
        </p:nvSpPr>
        <p:spPr>
          <a:xfrm>
            <a:off x="271650" y="1584000"/>
            <a:ext cx="4617300" cy="3258300"/>
          </a:xfrm>
          <a:prstGeom prst="rect">
            <a:avLst/>
          </a:prstGeom>
        </p:spPr>
        <p:txBody>
          <a:bodyPr anchorCtr="0" anchor="t" bIns="45700" lIns="91425" spcFirstLastPara="1" rIns="91425" wrap="square" tIns="45700">
            <a:noAutofit/>
          </a:bodyPr>
          <a:lstStyle/>
          <a:p>
            <a:pPr indent="-381000" lvl="0" marL="457200" rtl="0" algn="l">
              <a:spcBef>
                <a:spcPts val="750"/>
              </a:spcBef>
              <a:spcAft>
                <a:spcPts val="0"/>
              </a:spcAft>
              <a:buSzPts val="2400"/>
              <a:buChar char="•"/>
            </a:pPr>
            <a:r>
              <a:rPr b="1" lang="en-US" sz="2400">
                <a:latin typeface="Montserrat"/>
                <a:ea typeface="Montserrat"/>
                <a:cs typeface="Montserrat"/>
                <a:sym typeface="Montserrat"/>
              </a:rPr>
              <a:t>Chip Chism</a:t>
            </a:r>
            <a:endParaRPr b="1" sz="2400">
              <a:latin typeface="Montserrat"/>
              <a:ea typeface="Montserrat"/>
              <a:cs typeface="Montserrat"/>
              <a:sym typeface="Montserrat"/>
            </a:endParaRPr>
          </a:p>
          <a:p>
            <a:pPr indent="-381000" lvl="0" marL="457200" rtl="0" algn="l">
              <a:spcBef>
                <a:spcPts val="0"/>
              </a:spcBef>
              <a:spcAft>
                <a:spcPts val="0"/>
              </a:spcAft>
              <a:buSzPts val="2400"/>
              <a:buChar char="•"/>
            </a:pPr>
            <a:r>
              <a:rPr b="1" lang="en-US" sz="2400">
                <a:latin typeface="Montserrat"/>
                <a:ea typeface="Montserrat"/>
                <a:cs typeface="Montserrat"/>
                <a:sym typeface="Montserrat"/>
              </a:rPr>
              <a:t>Susan Drahos</a:t>
            </a:r>
            <a:endParaRPr b="1" sz="2400">
              <a:latin typeface="Montserrat"/>
              <a:ea typeface="Montserrat"/>
              <a:cs typeface="Montserrat"/>
              <a:sym typeface="Montserrat"/>
            </a:endParaRPr>
          </a:p>
          <a:p>
            <a:pPr indent="-381000" lvl="0" marL="457200" rtl="0" algn="l">
              <a:spcBef>
                <a:spcPts val="0"/>
              </a:spcBef>
              <a:spcAft>
                <a:spcPts val="0"/>
              </a:spcAft>
              <a:buSzPts val="2400"/>
              <a:buChar char="•"/>
            </a:pPr>
            <a:r>
              <a:rPr b="1" lang="en-US" sz="2400">
                <a:latin typeface="Montserrat"/>
                <a:ea typeface="Montserrat"/>
                <a:cs typeface="Montserrat"/>
                <a:sym typeface="Montserrat"/>
              </a:rPr>
              <a:t>Ali Green</a:t>
            </a:r>
            <a:endParaRPr b="1" sz="2400">
              <a:latin typeface="Montserrat"/>
              <a:ea typeface="Montserrat"/>
              <a:cs typeface="Montserrat"/>
              <a:sym typeface="Montserrat"/>
            </a:endParaRPr>
          </a:p>
          <a:p>
            <a:pPr indent="-381000" lvl="0" marL="457200" rtl="0" algn="l">
              <a:spcBef>
                <a:spcPts val="0"/>
              </a:spcBef>
              <a:spcAft>
                <a:spcPts val="0"/>
              </a:spcAft>
              <a:buSzPts val="2400"/>
              <a:buChar char="•"/>
            </a:pPr>
            <a:r>
              <a:rPr b="1" lang="en-US" sz="2400">
                <a:latin typeface="Montserrat"/>
                <a:ea typeface="Montserrat"/>
                <a:cs typeface="Montserrat"/>
                <a:sym typeface="Montserrat"/>
              </a:rPr>
              <a:t>Kathrine Johnson</a:t>
            </a:r>
            <a:endParaRPr b="1" sz="2400">
              <a:latin typeface="Montserrat"/>
              <a:ea typeface="Montserrat"/>
              <a:cs typeface="Montserrat"/>
              <a:sym typeface="Montserrat"/>
            </a:endParaRPr>
          </a:p>
          <a:p>
            <a:pPr indent="-381000" lvl="0" marL="457200" rtl="0" algn="l">
              <a:spcBef>
                <a:spcPts val="0"/>
              </a:spcBef>
              <a:spcAft>
                <a:spcPts val="0"/>
              </a:spcAft>
              <a:buSzPts val="2400"/>
              <a:buChar char="•"/>
            </a:pPr>
            <a:r>
              <a:rPr b="1" lang="en-US" sz="2400">
                <a:latin typeface="Montserrat"/>
                <a:ea typeface="Montserrat"/>
                <a:cs typeface="Montserrat"/>
                <a:sym typeface="Montserrat"/>
              </a:rPr>
              <a:t>Aurora Osborn</a:t>
            </a:r>
            <a:endParaRPr b="1" sz="2400">
              <a:latin typeface="Montserrat"/>
              <a:ea typeface="Montserrat"/>
              <a:cs typeface="Montserrat"/>
              <a:sym typeface="Montserrat"/>
            </a:endParaRPr>
          </a:p>
          <a:p>
            <a:pPr indent="-381000" lvl="0" marL="457200" rtl="0" algn="l">
              <a:spcBef>
                <a:spcPts val="0"/>
              </a:spcBef>
              <a:spcAft>
                <a:spcPts val="0"/>
              </a:spcAft>
              <a:buSzPts val="2400"/>
              <a:buChar char="•"/>
            </a:pPr>
            <a:r>
              <a:rPr b="1" lang="en-US" sz="2400">
                <a:latin typeface="Montserrat"/>
                <a:ea typeface="Montserrat"/>
                <a:cs typeface="Montserrat"/>
                <a:sym typeface="Montserrat"/>
              </a:rPr>
              <a:t>Christian Pacheco</a:t>
            </a:r>
            <a:endParaRPr b="1" sz="2400">
              <a:latin typeface="Montserrat"/>
              <a:ea typeface="Montserrat"/>
              <a:cs typeface="Montserrat"/>
              <a:sym typeface="Montserrat"/>
            </a:endParaRPr>
          </a:p>
          <a:p>
            <a:pPr indent="-381000" lvl="0" marL="457200" rtl="0" algn="l">
              <a:spcBef>
                <a:spcPts val="0"/>
              </a:spcBef>
              <a:spcAft>
                <a:spcPts val="0"/>
              </a:spcAft>
              <a:buSzPts val="2400"/>
              <a:buChar char="•"/>
            </a:pPr>
            <a:r>
              <a:rPr b="1" lang="en-US" sz="2400">
                <a:latin typeface="Montserrat"/>
                <a:ea typeface="Montserrat"/>
                <a:cs typeface="Montserrat"/>
                <a:sym typeface="Montserrat"/>
              </a:rPr>
              <a:t>Megan Veach</a:t>
            </a:r>
            <a:endParaRPr b="1" sz="2400">
              <a:latin typeface="Montserrat"/>
              <a:ea typeface="Montserrat"/>
              <a:cs typeface="Montserrat"/>
              <a:sym typeface="Montserrat"/>
            </a:endParaRPr>
          </a:p>
        </p:txBody>
      </p:sp>
      <p:pic>
        <p:nvPicPr>
          <p:cNvPr id="250" name="Google Shape;250;g3749d167a4e_0_174" title="LEAD2_Full Color Process.png"/>
          <p:cNvPicPr preferRelativeResize="0"/>
          <p:nvPr/>
        </p:nvPicPr>
        <p:blipFill>
          <a:blip r:embed="rId3">
            <a:alphaModFix/>
          </a:blip>
          <a:stretch>
            <a:fillRect/>
          </a:stretch>
        </p:blipFill>
        <p:spPr>
          <a:xfrm>
            <a:off x="4723200" y="1189675"/>
            <a:ext cx="3561049" cy="3115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3749d167a4e_0_183"/>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NextGen Provost Fellows Program</a:t>
            </a:r>
            <a:endParaRPr/>
          </a:p>
        </p:txBody>
      </p:sp>
      <p:sp>
        <p:nvSpPr>
          <p:cNvPr id="257" name="Google Shape;257;g3749d167a4e_0_183"/>
          <p:cNvSpPr txBox="1"/>
          <p:nvPr>
            <p:ph idx="1" type="body"/>
          </p:nvPr>
        </p:nvSpPr>
        <p:spPr>
          <a:xfrm>
            <a:off x="467000" y="985000"/>
            <a:ext cx="5170500" cy="37215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b="1" lang="en-US" sz="1800">
                <a:latin typeface="Montserrat"/>
                <a:ea typeface="Montserrat"/>
                <a:cs typeface="Montserrat"/>
                <a:sym typeface="Montserrat"/>
              </a:rPr>
              <a:t>We invite applications from full-time faculty who are:</a:t>
            </a:r>
            <a:endParaRPr b="1" sz="1800">
              <a:latin typeface="Montserrat"/>
              <a:ea typeface="Montserrat"/>
              <a:cs typeface="Montserrat"/>
              <a:sym typeface="Montserrat"/>
            </a:endParaRPr>
          </a:p>
          <a:p>
            <a:pPr indent="-342900" lvl="0" marL="457200" rtl="0" algn="l">
              <a:spcBef>
                <a:spcPts val="750"/>
              </a:spcBef>
              <a:spcAft>
                <a:spcPts val="0"/>
              </a:spcAft>
              <a:buSzPts val="1800"/>
              <a:buChar char="•"/>
            </a:pPr>
            <a:r>
              <a:rPr lang="en-US" sz="1800"/>
              <a:t>Interested in advancing their leadership skills in areas such as academic innovation, student success, and strategic planning.</a:t>
            </a:r>
            <a:endParaRPr sz="1800"/>
          </a:p>
          <a:p>
            <a:pPr indent="-342900" lvl="0" marL="457200" rtl="0" algn="l">
              <a:spcBef>
                <a:spcPts val="0"/>
              </a:spcBef>
              <a:spcAft>
                <a:spcPts val="0"/>
              </a:spcAft>
              <a:buSzPts val="1800"/>
              <a:buChar char="•"/>
            </a:pPr>
            <a:r>
              <a:rPr lang="en-US" sz="1800"/>
              <a:t>Eager to collaborate across departments and contribute to institutional priorities.</a:t>
            </a:r>
            <a:endParaRPr sz="1800"/>
          </a:p>
          <a:p>
            <a:pPr indent="0" lvl="0" marL="0" rtl="0" algn="l">
              <a:spcBef>
                <a:spcPts val="750"/>
              </a:spcBef>
              <a:spcAft>
                <a:spcPts val="0"/>
              </a:spcAft>
              <a:buNone/>
            </a:pPr>
            <a:r>
              <a:t/>
            </a:r>
            <a:endParaRPr sz="1800"/>
          </a:p>
          <a:p>
            <a:pPr indent="0" lvl="0" marL="0" rtl="0" algn="l">
              <a:spcBef>
                <a:spcPts val="750"/>
              </a:spcBef>
              <a:spcAft>
                <a:spcPts val="0"/>
              </a:spcAft>
              <a:buNone/>
            </a:pPr>
            <a:r>
              <a:rPr b="1" lang="en-US" sz="1800">
                <a:latin typeface="Montserrat"/>
                <a:ea typeface="Montserrat"/>
                <a:cs typeface="Montserrat"/>
                <a:sym typeface="Montserrat"/>
              </a:rPr>
              <a:t>When:</a:t>
            </a:r>
            <a:r>
              <a:rPr lang="en-US" sz="1800"/>
              <a:t> October 2025 - April 2026</a:t>
            </a:r>
            <a:endParaRPr sz="1800"/>
          </a:p>
          <a:p>
            <a:pPr indent="0" lvl="0" marL="0" rtl="0" algn="l">
              <a:spcBef>
                <a:spcPts val="750"/>
              </a:spcBef>
              <a:spcAft>
                <a:spcPts val="0"/>
              </a:spcAft>
              <a:buNone/>
            </a:pPr>
            <a:r>
              <a:t/>
            </a:r>
            <a:endParaRPr sz="1800"/>
          </a:p>
          <a:p>
            <a:pPr indent="0" lvl="0" marL="0" rtl="0" algn="l">
              <a:spcBef>
                <a:spcPts val="750"/>
              </a:spcBef>
              <a:spcAft>
                <a:spcPts val="0"/>
              </a:spcAft>
              <a:buNone/>
            </a:pPr>
            <a:r>
              <a:rPr b="1" lang="en-US" sz="1800">
                <a:latin typeface="Montserrat"/>
                <a:ea typeface="Montserrat"/>
                <a:cs typeface="Montserrat"/>
                <a:sym typeface="Montserrat"/>
              </a:rPr>
              <a:t>Applications are due by August 24, 2025.</a:t>
            </a:r>
            <a:endParaRPr b="1" sz="1800">
              <a:latin typeface="Montserrat"/>
              <a:ea typeface="Montserrat"/>
              <a:cs typeface="Montserrat"/>
              <a:sym typeface="Montserrat"/>
            </a:endParaRPr>
          </a:p>
        </p:txBody>
      </p:sp>
      <p:pic>
        <p:nvPicPr>
          <p:cNvPr id="258" name="Google Shape;258;g3749d167a4e_0_183"/>
          <p:cNvPicPr preferRelativeResize="0"/>
          <p:nvPr/>
        </p:nvPicPr>
        <p:blipFill>
          <a:blip r:embed="rId3">
            <a:alphaModFix/>
          </a:blip>
          <a:stretch>
            <a:fillRect/>
          </a:stretch>
        </p:blipFill>
        <p:spPr>
          <a:xfrm>
            <a:off x="5760000" y="1568800"/>
            <a:ext cx="2871600" cy="2871600"/>
          </a:xfrm>
          <a:prstGeom prst="rect">
            <a:avLst/>
          </a:prstGeom>
          <a:noFill/>
          <a:ln>
            <a:noFill/>
          </a:ln>
        </p:spPr>
      </p:pic>
      <p:sp>
        <p:nvSpPr>
          <p:cNvPr id="259" name="Google Shape;259;g3749d167a4e_0_183"/>
          <p:cNvSpPr txBox="1"/>
          <p:nvPr/>
        </p:nvSpPr>
        <p:spPr>
          <a:xfrm>
            <a:off x="5813400" y="1058400"/>
            <a:ext cx="2764800" cy="56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latin typeface="Montserrat"/>
                <a:ea typeface="Montserrat"/>
                <a:cs typeface="Montserrat"/>
                <a:sym typeface="Montserrat"/>
              </a:rPr>
              <a:t>Application:</a:t>
            </a:r>
            <a:endParaRPr b="1" sz="1800">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375931a2f4f_3_7"/>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Faculty Awards Celebration</a:t>
            </a:r>
            <a:endParaRPr/>
          </a:p>
        </p:txBody>
      </p:sp>
      <p:sp>
        <p:nvSpPr>
          <p:cNvPr id="266" name="Google Shape;266;g375931a2f4f_3_7"/>
          <p:cNvSpPr txBox="1"/>
          <p:nvPr>
            <p:ph idx="1" type="body"/>
          </p:nvPr>
        </p:nvSpPr>
        <p:spPr>
          <a:xfrm>
            <a:off x="467000" y="985000"/>
            <a:ext cx="5745900" cy="37215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b="1" lang="en-US" sz="1800">
                <a:latin typeface="Montserrat"/>
                <a:ea typeface="Montserrat"/>
                <a:cs typeface="Montserrat"/>
                <a:sym typeface="Montserrat"/>
              </a:rPr>
              <a:t>Applications are open and due Wednesday, September 3 for the </a:t>
            </a:r>
            <a:r>
              <a:rPr b="1" lang="en-US" sz="1800">
                <a:latin typeface="Montserrat"/>
                <a:ea typeface="Montserrat"/>
                <a:cs typeface="Montserrat"/>
                <a:sym typeface="Montserrat"/>
              </a:rPr>
              <a:t>following</a:t>
            </a:r>
            <a:r>
              <a:rPr b="1" lang="en-US" sz="1800">
                <a:latin typeface="Montserrat"/>
                <a:ea typeface="Montserrat"/>
                <a:cs typeface="Montserrat"/>
                <a:sym typeface="Montserrat"/>
              </a:rPr>
              <a:t> awards:</a:t>
            </a:r>
            <a:endParaRPr b="1" sz="1800">
              <a:latin typeface="Montserrat"/>
              <a:ea typeface="Montserrat"/>
              <a:cs typeface="Montserrat"/>
              <a:sym typeface="Montserrat"/>
            </a:endParaRPr>
          </a:p>
          <a:p>
            <a:pPr indent="-342900" lvl="0" marL="457200" rtl="0" algn="l">
              <a:spcBef>
                <a:spcPts val="750"/>
              </a:spcBef>
              <a:spcAft>
                <a:spcPts val="0"/>
              </a:spcAft>
              <a:buSzPts val="1800"/>
              <a:buChar char="•"/>
            </a:pPr>
            <a:r>
              <a:rPr lang="en-US" sz="1800"/>
              <a:t>Excellence in Teaching</a:t>
            </a:r>
            <a:endParaRPr sz="1800"/>
          </a:p>
          <a:p>
            <a:pPr indent="-342900" lvl="0" marL="457200" rtl="0" algn="l">
              <a:spcBef>
                <a:spcPts val="0"/>
              </a:spcBef>
              <a:spcAft>
                <a:spcPts val="0"/>
              </a:spcAft>
              <a:buSzPts val="1800"/>
              <a:buChar char="•"/>
            </a:pPr>
            <a:r>
              <a:rPr lang="en-US" sz="1800"/>
              <a:t>Distinguished Service</a:t>
            </a:r>
            <a:endParaRPr sz="1800"/>
          </a:p>
          <a:p>
            <a:pPr indent="-342900" lvl="0" marL="457200" rtl="0" algn="l">
              <a:spcBef>
                <a:spcPts val="0"/>
              </a:spcBef>
              <a:spcAft>
                <a:spcPts val="0"/>
              </a:spcAft>
              <a:buSzPts val="1800"/>
              <a:buChar char="•"/>
            </a:pPr>
            <a:r>
              <a:rPr lang="en-US" sz="1800"/>
              <a:t>Distinction in Scholarly, Creative and Research Activities</a:t>
            </a:r>
            <a:endParaRPr sz="1800"/>
          </a:p>
          <a:p>
            <a:pPr indent="-342900" lvl="0" marL="457200" rtl="0" algn="l">
              <a:spcBef>
                <a:spcPts val="0"/>
              </a:spcBef>
              <a:spcAft>
                <a:spcPts val="0"/>
              </a:spcAft>
              <a:buSzPts val="1800"/>
              <a:buChar char="•"/>
            </a:pPr>
            <a:r>
              <a:rPr lang="en-US" sz="1800"/>
              <a:t>Excellence in Undergraduate Research Mentoring</a:t>
            </a:r>
            <a:endParaRPr sz="1800"/>
          </a:p>
          <a:p>
            <a:pPr indent="-342900" lvl="0" marL="457200" rtl="0" algn="l">
              <a:spcBef>
                <a:spcPts val="0"/>
              </a:spcBef>
              <a:spcAft>
                <a:spcPts val="0"/>
              </a:spcAft>
              <a:buSzPts val="1800"/>
              <a:buChar char="•"/>
            </a:pPr>
            <a:r>
              <a:rPr lang="en-US" sz="1800"/>
              <a:t>A new award for Community Engagement</a:t>
            </a:r>
            <a:endParaRPr sz="1800"/>
          </a:p>
          <a:p>
            <a:pPr indent="0" lvl="0" marL="0" rtl="0" algn="l">
              <a:spcBef>
                <a:spcPts val="750"/>
              </a:spcBef>
              <a:spcAft>
                <a:spcPts val="0"/>
              </a:spcAft>
              <a:buNone/>
            </a:pPr>
            <a:r>
              <a:t/>
            </a:r>
            <a:endParaRPr sz="1800"/>
          </a:p>
          <a:p>
            <a:pPr indent="0" lvl="0" marL="0" rtl="0" algn="l">
              <a:spcBef>
                <a:spcPts val="750"/>
              </a:spcBef>
              <a:spcAft>
                <a:spcPts val="0"/>
              </a:spcAft>
              <a:buNone/>
            </a:pPr>
            <a:r>
              <a:rPr lang="en-US" sz="1800"/>
              <a:t>The event will take place on November 20th at 2 p.m. in the Commons Auditorium.</a:t>
            </a:r>
            <a:endParaRPr sz="1800"/>
          </a:p>
        </p:txBody>
      </p:sp>
      <p:pic>
        <p:nvPicPr>
          <p:cNvPr id="267" name="Google Shape;267;g375931a2f4f_3_7"/>
          <p:cNvPicPr preferRelativeResize="0"/>
          <p:nvPr/>
        </p:nvPicPr>
        <p:blipFill>
          <a:blip r:embed="rId3">
            <a:alphaModFix/>
          </a:blip>
          <a:stretch>
            <a:fillRect/>
          </a:stretch>
        </p:blipFill>
        <p:spPr>
          <a:xfrm>
            <a:off x="6365200" y="1949703"/>
            <a:ext cx="2530900" cy="2530900"/>
          </a:xfrm>
          <a:prstGeom prst="rect">
            <a:avLst/>
          </a:prstGeom>
          <a:noFill/>
          <a:ln>
            <a:noFill/>
          </a:ln>
        </p:spPr>
      </p:pic>
      <p:sp>
        <p:nvSpPr>
          <p:cNvPr id="268" name="Google Shape;268;g375931a2f4f_3_7"/>
          <p:cNvSpPr txBox="1"/>
          <p:nvPr/>
        </p:nvSpPr>
        <p:spPr>
          <a:xfrm>
            <a:off x="6690350" y="1381350"/>
            <a:ext cx="1807800" cy="49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Montserrat Medium"/>
                <a:ea typeface="Montserrat Medium"/>
                <a:cs typeface="Montserrat Medium"/>
                <a:sym typeface="Montserrat Medium"/>
              </a:rPr>
              <a:t>Information and application:</a:t>
            </a:r>
            <a:endParaRPr>
              <a:latin typeface="Montserrat Medium"/>
              <a:ea typeface="Montserrat Medium"/>
              <a:cs typeface="Montserrat Medium"/>
              <a:sym typeface="Montserrat Medium"/>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3644eab18eb_1_26"/>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Accessibility Progress Report</a:t>
            </a:r>
            <a:endParaRPr/>
          </a:p>
        </p:txBody>
      </p:sp>
      <p:sp>
        <p:nvSpPr>
          <p:cNvPr id="275" name="Google Shape;275;g3644eab18eb_1_26"/>
          <p:cNvSpPr txBox="1"/>
          <p:nvPr/>
        </p:nvSpPr>
        <p:spPr>
          <a:xfrm>
            <a:off x="693875" y="1056700"/>
            <a:ext cx="7505100" cy="3093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ontserrat"/>
              <a:buChar char="●"/>
            </a:pPr>
            <a:r>
              <a:rPr b="1" lang="en-US" sz="1800">
                <a:latin typeface="Montserrat"/>
                <a:ea typeface="Montserrat"/>
                <a:cs typeface="Montserrat"/>
                <a:sym typeface="Montserrat"/>
              </a:rPr>
              <a:t>The Accessibility of Instructional Materials (AIM) Program implemented several tools and resources to support digital accessibility compliance for course materials and launched a training course.</a:t>
            </a:r>
            <a:endParaRPr b="1" sz="1800">
              <a:latin typeface="Montserrat"/>
              <a:ea typeface="Montserrat"/>
              <a:cs typeface="Montserrat"/>
              <a:sym typeface="Montserrat"/>
            </a:endParaRPr>
          </a:p>
          <a:p>
            <a:pPr indent="0" lvl="0" marL="0" rtl="0" algn="l">
              <a:spcBef>
                <a:spcPts val="0"/>
              </a:spcBef>
              <a:spcAft>
                <a:spcPts val="0"/>
              </a:spcAft>
              <a:buNone/>
            </a:pPr>
            <a:r>
              <a:t/>
            </a:r>
            <a:endParaRPr b="1" sz="1800">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b="1" lang="en-US" sz="1800">
                <a:latin typeface="Montserrat"/>
                <a:ea typeface="Montserrat"/>
                <a:cs typeface="Montserrat"/>
                <a:sym typeface="Montserrat"/>
              </a:rPr>
              <a:t>New tools Ally, UDOIT, and TidyUp</a:t>
            </a:r>
            <a:endParaRPr b="1" sz="1800">
              <a:latin typeface="Montserrat"/>
              <a:ea typeface="Montserrat"/>
              <a:cs typeface="Montserrat"/>
              <a:sym typeface="Montserrat"/>
            </a:endParaRPr>
          </a:p>
          <a:p>
            <a:pPr indent="0" lvl="0" marL="0" rtl="0" algn="l">
              <a:spcBef>
                <a:spcPts val="0"/>
              </a:spcBef>
              <a:spcAft>
                <a:spcPts val="0"/>
              </a:spcAft>
              <a:buNone/>
            </a:pPr>
            <a:r>
              <a:t/>
            </a:r>
            <a:endParaRPr b="1" sz="1800">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b="1" lang="en-US" sz="1800">
                <a:latin typeface="Montserrat"/>
                <a:ea typeface="Montserrat"/>
                <a:cs typeface="Montserrat"/>
                <a:sym typeface="Montserrat"/>
              </a:rPr>
              <a:t>Over 317,000 documents have been scanned for accessibility.</a:t>
            </a:r>
            <a:endParaRPr b="1" sz="1800">
              <a:latin typeface="Montserrat"/>
              <a:ea typeface="Montserrat"/>
              <a:cs typeface="Montserrat"/>
              <a:sym typeface="Montserrat"/>
            </a:endParaRPr>
          </a:p>
          <a:p>
            <a:pPr indent="0" lvl="0" marL="457200" rtl="0" algn="l">
              <a:spcBef>
                <a:spcPts val="0"/>
              </a:spcBef>
              <a:spcAft>
                <a:spcPts val="0"/>
              </a:spcAft>
              <a:buNone/>
            </a:pPr>
            <a:r>
              <a:t/>
            </a:r>
            <a:endParaRPr b="1" sz="1800">
              <a:latin typeface="Montserrat"/>
              <a:ea typeface="Montserrat"/>
              <a:cs typeface="Montserrat"/>
              <a:sym typeface="Montserrat"/>
            </a:endParaRPr>
          </a:p>
          <a:p>
            <a:pPr indent="-342900" lvl="0" marL="457200" rtl="0" algn="l">
              <a:spcBef>
                <a:spcPts val="0"/>
              </a:spcBef>
              <a:spcAft>
                <a:spcPts val="0"/>
              </a:spcAft>
              <a:buSzPts val="1800"/>
              <a:buFont typeface="Montserrat"/>
              <a:buChar char="●"/>
            </a:pPr>
            <a:r>
              <a:rPr b="1" lang="en-US" sz="1800">
                <a:latin typeface="Montserrat"/>
                <a:ea typeface="Montserrat"/>
                <a:cs typeface="Montserrat"/>
                <a:sym typeface="Montserrat"/>
              </a:rPr>
              <a:t>The deadline for compliance is </a:t>
            </a:r>
            <a:r>
              <a:rPr b="1" lang="en-US" sz="1800">
                <a:solidFill>
                  <a:srgbClr val="004C97"/>
                </a:solidFill>
                <a:latin typeface="Montserrat"/>
                <a:ea typeface="Montserrat"/>
                <a:cs typeface="Montserrat"/>
                <a:sym typeface="Montserrat"/>
              </a:rPr>
              <a:t>April 2026.</a:t>
            </a:r>
            <a:endParaRPr b="1" sz="1800">
              <a:solidFill>
                <a:srgbClr val="004C97"/>
              </a:solidFill>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644eab18eb_1_55"/>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Triumph</a:t>
            </a:r>
            <a:endParaRPr/>
          </a:p>
        </p:txBody>
      </p:sp>
      <p:sp>
        <p:nvSpPr>
          <p:cNvPr id="282" name="Google Shape;282;g3644eab18eb_1_55"/>
          <p:cNvSpPr txBox="1"/>
          <p:nvPr/>
        </p:nvSpPr>
        <p:spPr>
          <a:xfrm>
            <a:off x="696150" y="1831525"/>
            <a:ext cx="4374000" cy="29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latin typeface="Montserrat"/>
                <a:ea typeface="Montserrat"/>
                <a:cs typeface="Montserrat"/>
                <a:sym typeface="Montserrat"/>
              </a:rPr>
              <a:t>Upcoming $32 Million </a:t>
            </a:r>
            <a:r>
              <a:rPr b="1" lang="en-US" sz="2400">
                <a:latin typeface="Montserrat"/>
                <a:ea typeface="Montserrat"/>
                <a:cs typeface="Montserrat"/>
                <a:sym typeface="Montserrat"/>
              </a:rPr>
              <a:t>proposal</a:t>
            </a:r>
            <a:r>
              <a:rPr b="1" lang="en-US" sz="2400">
                <a:latin typeface="Montserrat"/>
                <a:ea typeface="Montserrat"/>
                <a:cs typeface="Montserrat"/>
                <a:sym typeface="Montserrat"/>
              </a:rPr>
              <a:t> on August 27th</a:t>
            </a:r>
            <a:endParaRPr b="1" sz="2400">
              <a:latin typeface="Montserrat"/>
              <a:ea typeface="Montserrat"/>
              <a:cs typeface="Montserrat"/>
              <a:sym typeface="Montserrat"/>
            </a:endParaRPr>
          </a:p>
          <a:p>
            <a:pPr indent="0" lvl="0" marL="0" rtl="0" algn="ctr">
              <a:spcBef>
                <a:spcPts val="0"/>
              </a:spcBef>
              <a:spcAft>
                <a:spcPts val="0"/>
              </a:spcAft>
              <a:buNone/>
            </a:pPr>
            <a:r>
              <a:rPr b="1" lang="en-US" sz="2400">
                <a:latin typeface="Montserrat"/>
                <a:ea typeface="Montserrat"/>
                <a:cs typeface="Montserrat"/>
                <a:sym typeface="Montserrat"/>
              </a:rPr>
              <a:t> </a:t>
            </a:r>
            <a:endParaRPr b="1" sz="2400">
              <a:latin typeface="Montserrat"/>
              <a:ea typeface="Montserrat"/>
              <a:cs typeface="Montserrat"/>
              <a:sym typeface="Montserrat"/>
            </a:endParaRPr>
          </a:p>
          <a:p>
            <a:pPr indent="0" lvl="0" marL="0" rtl="0" algn="ctr">
              <a:spcBef>
                <a:spcPts val="0"/>
              </a:spcBef>
              <a:spcAft>
                <a:spcPts val="0"/>
              </a:spcAft>
              <a:buNone/>
            </a:pPr>
            <a:r>
              <a:rPr b="1" lang="en-US" sz="2400">
                <a:latin typeface="Montserrat"/>
                <a:ea typeface="Montserrat"/>
                <a:cs typeface="Montserrat"/>
                <a:sym typeface="Montserrat"/>
              </a:rPr>
              <a:t>Triumph Gulf Coast, Inc.</a:t>
            </a:r>
            <a:endParaRPr b="1" sz="2400">
              <a:latin typeface="Montserrat"/>
              <a:ea typeface="Montserrat"/>
              <a:cs typeface="Montserrat"/>
              <a:sym typeface="Montserrat"/>
            </a:endParaRPr>
          </a:p>
        </p:txBody>
      </p:sp>
      <p:pic>
        <p:nvPicPr>
          <p:cNvPr id="283" name="Google Shape;283;g3644eab18eb_1_55"/>
          <p:cNvPicPr preferRelativeResize="0"/>
          <p:nvPr/>
        </p:nvPicPr>
        <p:blipFill>
          <a:blip r:embed="rId3">
            <a:alphaModFix/>
          </a:blip>
          <a:stretch>
            <a:fillRect/>
          </a:stretch>
        </p:blipFill>
        <p:spPr>
          <a:xfrm>
            <a:off x="5804550" y="1589625"/>
            <a:ext cx="2457750" cy="24577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3644eab18eb_1_32"/>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AI Taskforce</a:t>
            </a:r>
            <a:endParaRPr/>
          </a:p>
        </p:txBody>
      </p:sp>
      <p:sp>
        <p:nvSpPr>
          <p:cNvPr id="290" name="Google Shape;290;g3644eab18eb_1_32"/>
          <p:cNvSpPr txBox="1"/>
          <p:nvPr/>
        </p:nvSpPr>
        <p:spPr>
          <a:xfrm>
            <a:off x="359300" y="1247700"/>
            <a:ext cx="8093700" cy="300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latin typeface="Montserrat"/>
                <a:ea typeface="Montserrat"/>
                <a:cs typeface="Montserrat"/>
                <a:sym typeface="Montserrat"/>
              </a:rPr>
              <a:t>The AI Taskforce will be reviewing the AI Recommendations document. </a:t>
            </a:r>
            <a:r>
              <a:rPr b="1" lang="en-US" sz="3600">
                <a:solidFill>
                  <a:srgbClr val="004C97"/>
                </a:solidFill>
                <a:latin typeface="Montserrat"/>
                <a:ea typeface="Montserrat"/>
                <a:cs typeface="Montserrat"/>
                <a:sym typeface="Montserrat"/>
              </a:rPr>
              <a:t>Thank you for the work of the committee. </a:t>
            </a:r>
            <a:endParaRPr b="1" sz="3600">
              <a:solidFill>
                <a:srgbClr val="004C97"/>
              </a:solidFill>
              <a:latin typeface="Montserrat"/>
              <a:ea typeface="Montserrat"/>
              <a:cs typeface="Montserrat"/>
              <a:sym typeface="Montserrat"/>
            </a:endParaRPr>
          </a:p>
          <a:p>
            <a:pPr indent="0" lvl="0" marL="0" rtl="0" algn="ctr">
              <a:spcBef>
                <a:spcPts val="0"/>
              </a:spcBef>
              <a:spcAft>
                <a:spcPts val="0"/>
              </a:spcAft>
              <a:buNone/>
            </a:pPr>
            <a:r>
              <a:t/>
            </a:r>
            <a:endParaRPr b="1" sz="3600">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3644eab18eb_1_37"/>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Argo Teaching Academy</a:t>
            </a:r>
            <a:endParaRPr/>
          </a:p>
        </p:txBody>
      </p:sp>
      <p:pic>
        <p:nvPicPr>
          <p:cNvPr id="297" name="Google Shape;297;g3644eab18eb_1_37" title="ATA_PrimaryHorizontal_Process.png"/>
          <p:cNvPicPr preferRelativeResize="0"/>
          <p:nvPr/>
        </p:nvPicPr>
        <p:blipFill>
          <a:blip r:embed="rId3">
            <a:alphaModFix/>
          </a:blip>
          <a:stretch>
            <a:fillRect/>
          </a:stretch>
        </p:blipFill>
        <p:spPr>
          <a:xfrm>
            <a:off x="4402525" y="2022375"/>
            <a:ext cx="4572000" cy="1524000"/>
          </a:xfrm>
          <a:prstGeom prst="rect">
            <a:avLst/>
          </a:prstGeom>
          <a:noFill/>
          <a:ln>
            <a:noFill/>
          </a:ln>
        </p:spPr>
      </p:pic>
      <p:sp>
        <p:nvSpPr>
          <p:cNvPr id="298" name="Google Shape;298;g3644eab18eb_1_37"/>
          <p:cNvSpPr txBox="1"/>
          <p:nvPr/>
        </p:nvSpPr>
        <p:spPr>
          <a:xfrm>
            <a:off x="216025" y="1079000"/>
            <a:ext cx="4127700" cy="3966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rgbClr val="000000"/>
              </a:buClr>
              <a:buSzPts val="1800"/>
              <a:buFont typeface="Montserrat"/>
              <a:buChar char="●"/>
            </a:pPr>
            <a:r>
              <a:rPr b="1" lang="en-US" sz="1800">
                <a:latin typeface="Montserrat"/>
                <a:ea typeface="Montserrat"/>
                <a:cs typeface="Montserrat"/>
                <a:sym typeface="Montserrat"/>
              </a:rPr>
              <a:t>Facilitators</a:t>
            </a:r>
            <a:endParaRPr b="1" sz="1800">
              <a:latin typeface="Montserrat"/>
              <a:ea typeface="Montserrat"/>
              <a:cs typeface="Montserrat"/>
              <a:sym typeface="Montserrat"/>
            </a:endParaRPr>
          </a:p>
          <a:p>
            <a:pPr indent="-342900" lvl="1" marL="914400" rtl="0" algn="l">
              <a:lnSpc>
                <a:spcPct val="115000"/>
              </a:lnSpc>
              <a:spcBef>
                <a:spcPts val="0"/>
              </a:spcBef>
              <a:spcAft>
                <a:spcPts val="0"/>
              </a:spcAft>
              <a:buClr>
                <a:srgbClr val="000000"/>
              </a:buClr>
              <a:buSzPts val="1800"/>
              <a:buFont typeface="Montserrat Medium"/>
              <a:buChar char="○"/>
            </a:pPr>
            <a:r>
              <a:rPr lang="en-US" sz="1800">
                <a:latin typeface="Montserrat Medium"/>
                <a:ea typeface="Montserrat Medium"/>
                <a:cs typeface="Montserrat Medium"/>
                <a:sym typeface="Montserrat Medium"/>
              </a:rPr>
              <a:t>Dr. Alexis Janosik and Dr. Kwame Owusu-Daaku</a:t>
            </a:r>
            <a:endParaRPr sz="1800">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rgbClr val="000000"/>
              </a:buClr>
              <a:buSzPts val="1800"/>
              <a:buFont typeface="Montserrat"/>
              <a:buChar char="●"/>
            </a:pPr>
            <a:r>
              <a:rPr b="1" lang="en-US" sz="1800">
                <a:latin typeface="Montserrat"/>
                <a:ea typeface="Montserrat"/>
                <a:cs typeface="Montserrat"/>
                <a:sym typeface="Montserrat"/>
              </a:rPr>
              <a:t>Goal</a:t>
            </a:r>
            <a:endParaRPr b="1" sz="1800">
              <a:latin typeface="Montserrat"/>
              <a:ea typeface="Montserrat"/>
              <a:cs typeface="Montserrat"/>
              <a:sym typeface="Montserrat"/>
            </a:endParaRPr>
          </a:p>
          <a:p>
            <a:pPr indent="-342900" lvl="1" marL="914400" rtl="0" algn="l">
              <a:lnSpc>
                <a:spcPct val="115000"/>
              </a:lnSpc>
              <a:spcBef>
                <a:spcPts val="0"/>
              </a:spcBef>
              <a:spcAft>
                <a:spcPts val="0"/>
              </a:spcAft>
              <a:buClr>
                <a:srgbClr val="000000"/>
              </a:buClr>
              <a:buSzPts val="1800"/>
              <a:buFont typeface="Montserrat Medium"/>
              <a:buChar char="○"/>
            </a:pPr>
            <a:r>
              <a:rPr lang="en-US" sz="1800">
                <a:latin typeface="Montserrat Medium"/>
                <a:ea typeface="Montserrat Medium"/>
                <a:cs typeface="Montserrat Medium"/>
                <a:sym typeface="Montserrat Medium"/>
              </a:rPr>
              <a:t>To support faculty in implementing effective pedagogical practices that build classroom </a:t>
            </a:r>
            <a:r>
              <a:rPr lang="en-US" sz="1800">
                <a:latin typeface="Montserrat Medium"/>
                <a:ea typeface="Montserrat Medium"/>
                <a:cs typeface="Montserrat Medium"/>
                <a:sym typeface="Montserrat Medium"/>
              </a:rPr>
              <a:t>communities</a:t>
            </a:r>
            <a:r>
              <a:rPr lang="en-US" sz="1800">
                <a:latin typeface="Montserrat Medium"/>
                <a:ea typeface="Montserrat Medium"/>
                <a:cs typeface="Montserrat Medium"/>
                <a:sym typeface="Montserrat Medium"/>
              </a:rPr>
              <a:t>, strengthen student confidence, and </a:t>
            </a:r>
            <a:r>
              <a:rPr lang="en-US" sz="1800">
                <a:latin typeface="Montserrat Medium"/>
                <a:ea typeface="Montserrat Medium"/>
                <a:cs typeface="Montserrat Medium"/>
                <a:sym typeface="Montserrat Medium"/>
              </a:rPr>
              <a:t>promote</a:t>
            </a:r>
            <a:r>
              <a:rPr lang="en-US" sz="1800">
                <a:latin typeface="Montserrat Medium"/>
                <a:ea typeface="Montserrat Medium"/>
                <a:cs typeface="Montserrat Medium"/>
                <a:sym typeface="Montserrat Medium"/>
              </a:rPr>
              <a:t> academic success.</a:t>
            </a:r>
            <a:endParaRPr sz="1800">
              <a:latin typeface="Montserrat Medium"/>
              <a:ea typeface="Montserrat Medium"/>
              <a:cs typeface="Montserrat Medium"/>
              <a:sym typeface="Montserrat Medium"/>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g375931a2f4f_3_19"/>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3749d167a4e_0_0"/>
          <p:cNvSpPr txBox="1"/>
          <p:nvPr>
            <p:ph idx="1" type="body"/>
          </p:nvPr>
        </p:nvSpPr>
        <p:spPr>
          <a:xfrm>
            <a:off x="467000" y="985000"/>
            <a:ext cx="8168700" cy="372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lang="en-US" sz="2400">
                <a:solidFill>
                  <a:srgbClr val="004C97"/>
                </a:solidFill>
                <a:latin typeface="Montserrat"/>
                <a:ea typeface="Montserrat"/>
                <a:cs typeface="Montserrat"/>
                <a:sym typeface="Montserrat"/>
              </a:rPr>
              <a:t>COLLEGE OF ARTS, SOCIAL SCIENCES AND HUMANITIES</a:t>
            </a:r>
            <a:endParaRPr b="1" sz="2400">
              <a:solidFill>
                <a:srgbClr val="004C97"/>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2800"/>
              <a:buFont typeface="Arial"/>
              <a:buNone/>
            </a:pPr>
            <a:r>
              <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2800"/>
              <a:buFont typeface="Arial"/>
              <a:buNone/>
            </a:pPr>
            <a:r>
              <a:rPr b="1" lang="en-US" sz="2400">
                <a:solidFill>
                  <a:schemeClr val="dk1"/>
                </a:solidFill>
                <a:latin typeface="Montserrat"/>
                <a:ea typeface="Montserrat"/>
                <a:cs typeface="Montserrat"/>
                <a:sym typeface="Montserrat"/>
              </a:rPr>
              <a:t>Promotion to Senior Instructor/Lecturer</a:t>
            </a:r>
            <a:endParaRPr b="1" sz="18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lang="en-US" sz="2400">
                <a:solidFill>
                  <a:schemeClr val="dk1"/>
                </a:solidFill>
                <a:latin typeface="Montserrat Medium"/>
                <a:ea typeface="Montserrat Medium"/>
                <a:cs typeface="Montserrat Medium"/>
                <a:sym typeface="Montserrat Medium"/>
              </a:rPr>
              <a:t>Claire Holderman</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2400">
                <a:solidFill>
                  <a:schemeClr val="dk1"/>
                </a:solidFill>
                <a:latin typeface="Montserrat Medium"/>
                <a:ea typeface="Montserrat Medium"/>
                <a:cs typeface="Montserrat Medium"/>
                <a:sym typeface="Montserrat Medium"/>
              </a:rPr>
              <a:t>Corey McKern</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2400">
                <a:solidFill>
                  <a:schemeClr val="dk1"/>
                </a:solidFill>
                <a:latin typeface="Montserrat Medium"/>
                <a:ea typeface="Montserrat Medium"/>
                <a:cs typeface="Montserrat Medium"/>
                <a:sym typeface="Montserrat Medium"/>
              </a:rPr>
              <a:t>Jasara Norton</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2400">
                <a:solidFill>
                  <a:schemeClr val="dk1"/>
                </a:solidFill>
                <a:latin typeface="Montserrat Medium"/>
                <a:ea typeface="Montserrat Medium"/>
                <a:cs typeface="Montserrat Medium"/>
                <a:sym typeface="Montserrat Medium"/>
              </a:rPr>
              <a:t>Gina Sakalarious-Rogers</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2400">
                <a:solidFill>
                  <a:schemeClr val="dk1"/>
                </a:solidFill>
                <a:latin typeface="Montserrat Medium"/>
                <a:ea typeface="Montserrat Medium"/>
                <a:cs typeface="Montserrat Medium"/>
                <a:sym typeface="Montserrat Medium"/>
              </a:rPr>
              <a:t>Scott Satterwhite</a:t>
            </a:r>
            <a:endParaRPr sz="24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Clr>
                <a:schemeClr val="dk1"/>
              </a:buClr>
              <a:buSzPts val="1100"/>
              <a:buFont typeface="Arial"/>
              <a:buNone/>
            </a:pPr>
            <a:r>
              <a:rPr lang="en-US" sz="2400">
                <a:solidFill>
                  <a:schemeClr val="dk1"/>
                </a:solidFill>
                <a:latin typeface="Montserrat Medium"/>
                <a:ea typeface="Montserrat Medium"/>
                <a:cs typeface="Montserrat Medium"/>
                <a:sym typeface="Montserrat Medium"/>
              </a:rPr>
              <a:t>Kwimi Taylor</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t/>
            </a:r>
            <a:endParaRPr sz="3000">
              <a:solidFill>
                <a:schemeClr val="dk1"/>
              </a:solidFill>
              <a:latin typeface="Montserrat Medium"/>
              <a:ea typeface="Montserrat Medium"/>
              <a:cs typeface="Montserrat Medium"/>
              <a:sym typeface="Montserrat Medium"/>
            </a:endParaRPr>
          </a:p>
        </p:txBody>
      </p:sp>
      <p:sp>
        <p:nvSpPr>
          <p:cNvPr id="52" name="Google Shape;52;g3749d167a4e_0_0"/>
          <p:cNvSpPr txBox="1"/>
          <p:nvPr>
            <p:ph type="title"/>
          </p:nvPr>
        </p:nvSpPr>
        <p:spPr>
          <a:xfrm>
            <a:off x="2025664" y="110218"/>
            <a:ext cx="7118400" cy="45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Montserrat"/>
              <a:buNone/>
            </a:pPr>
            <a:r>
              <a:rPr lang="en-US"/>
              <a:t>Tenure and Promotion Recipients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3644eab18eb_1_20"/>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3 Areas of Expertise</a:t>
            </a:r>
            <a:endParaRPr/>
          </a:p>
        </p:txBody>
      </p:sp>
      <p:sp>
        <p:nvSpPr>
          <p:cNvPr id="310" name="Google Shape;310;g3644eab18eb_1_20"/>
          <p:cNvSpPr/>
          <p:nvPr/>
        </p:nvSpPr>
        <p:spPr>
          <a:xfrm>
            <a:off x="3292375" y="1642250"/>
            <a:ext cx="2407500" cy="2406900"/>
          </a:xfrm>
          <a:prstGeom prst="ellipse">
            <a:avLst/>
          </a:prstGeom>
          <a:solidFill>
            <a:srgbClr val="40A829"/>
          </a:solidFill>
          <a:ln>
            <a:noFill/>
          </a:ln>
        </p:spPr>
        <p:txBody>
          <a:bodyPr anchorCtr="0" anchor="ctr" bIns="68325" lIns="68325" spcFirstLastPara="1" rIns="68325" wrap="square" tIns="68325">
            <a:noAutofit/>
          </a:bodyPr>
          <a:lstStyle/>
          <a:p>
            <a:pPr indent="0" lvl="0" marL="0" rtl="0" algn="l">
              <a:spcBef>
                <a:spcPts val="0"/>
              </a:spcBef>
              <a:spcAft>
                <a:spcPts val="0"/>
              </a:spcAft>
              <a:buNone/>
            </a:pPr>
            <a:r>
              <a:t/>
            </a:r>
            <a:endParaRPr>
              <a:highlight>
                <a:srgbClr val="40A829"/>
              </a:highlight>
            </a:endParaRPr>
          </a:p>
        </p:txBody>
      </p:sp>
      <p:grpSp>
        <p:nvGrpSpPr>
          <p:cNvPr id="311" name="Google Shape;311;g3644eab18eb_1_20"/>
          <p:cNvGrpSpPr/>
          <p:nvPr/>
        </p:nvGrpSpPr>
        <p:grpSpPr>
          <a:xfrm>
            <a:off x="376350" y="1612300"/>
            <a:ext cx="2407500" cy="2466900"/>
            <a:chOff x="3474050" y="1986200"/>
            <a:chExt cx="2407500" cy="2466900"/>
          </a:xfrm>
        </p:grpSpPr>
        <p:sp>
          <p:nvSpPr>
            <p:cNvPr id="312" name="Google Shape;312;g3644eab18eb_1_20"/>
            <p:cNvSpPr/>
            <p:nvPr/>
          </p:nvSpPr>
          <p:spPr>
            <a:xfrm>
              <a:off x="3474050" y="1986200"/>
              <a:ext cx="2407500" cy="2466900"/>
            </a:xfrm>
            <a:prstGeom prst="ellipse">
              <a:avLst/>
            </a:prstGeom>
            <a:solidFill>
              <a:srgbClr val="009C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3644eab18eb_1_20"/>
            <p:cNvSpPr txBox="1"/>
            <p:nvPr/>
          </p:nvSpPr>
          <p:spPr>
            <a:xfrm>
              <a:off x="3776750" y="2488850"/>
              <a:ext cx="1725900" cy="146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latin typeface="Montserrat"/>
                  <a:ea typeface="Montserrat"/>
                  <a:cs typeface="Montserrat"/>
                  <a:sym typeface="Montserrat"/>
                </a:rPr>
                <a:t>Public Archaeology and Community Heritage</a:t>
              </a:r>
              <a:endParaRPr b="1" sz="1800">
                <a:solidFill>
                  <a:srgbClr val="FFFFFF"/>
                </a:solidFill>
                <a:latin typeface="Montserrat"/>
                <a:ea typeface="Montserrat"/>
                <a:cs typeface="Montserrat"/>
                <a:sym typeface="Montserrat"/>
              </a:endParaRPr>
            </a:p>
          </p:txBody>
        </p:sp>
      </p:grpSp>
      <p:sp>
        <p:nvSpPr>
          <p:cNvPr id="314" name="Google Shape;314;g3644eab18eb_1_20"/>
          <p:cNvSpPr/>
          <p:nvPr/>
        </p:nvSpPr>
        <p:spPr>
          <a:xfrm>
            <a:off x="6267150" y="1612300"/>
            <a:ext cx="2407500" cy="2466900"/>
          </a:xfrm>
          <a:prstGeom prst="ellipse">
            <a:avLst/>
          </a:prstGeom>
          <a:solidFill>
            <a:srgbClr val="00A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3644eab18eb_1_20"/>
          <p:cNvSpPr txBox="1"/>
          <p:nvPr/>
        </p:nvSpPr>
        <p:spPr>
          <a:xfrm>
            <a:off x="3525475" y="2114900"/>
            <a:ext cx="1941300" cy="146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latin typeface="Montserrat"/>
                <a:ea typeface="Montserrat"/>
                <a:cs typeface="Montserrat"/>
                <a:sym typeface="Montserrat"/>
              </a:rPr>
              <a:t>Cybersecurity</a:t>
            </a:r>
            <a:endParaRPr b="1" sz="1800">
              <a:solidFill>
                <a:srgbClr val="FFFFFF"/>
              </a:solidFill>
              <a:latin typeface="Montserrat"/>
              <a:ea typeface="Montserrat"/>
              <a:cs typeface="Montserrat"/>
              <a:sym typeface="Montserrat"/>
            </a:endParaRPr>
          </a:p>
        </p:txBody>
      </p:sp>
      <p:sp>
        <p:nvSpPr>
          <p:cNvPr id="316" name="Google Shape;316;g3644eab18eb_1_20"/>
          <p:cNvSpPr txBox="1"/>
          <p:nvPr/>
        </p:nvSpPr>
        <p:spPr>
          <a:xfrm>
            <a:off x="6480900" y="2114950"/>
            <a:ext cx="1980000" cy="146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latin typeface="Montserrat"/>
                <a:ea typeface="Montserrat"/>
                <a:cs typeface="Montserrat"/>
                <a:sym typeface="Montserrat"/>
              </a:rPr>
              <a:t>Computational Intelligence</a:t>
            </a:r>
            <a:endParaRPr b="1" sz="1800">
              <a:solidFill>
                <a:srgbClr val="FFFFFF"/>
              </a:solidFill>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375931a2f4f_1_2"/>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Faculty Town Hall</a:t>
            </a:r>
            <a:endParaRPr/>
          </a:p>
        </p:txBody>
      </p:sp>
      <p:sp>
        <p:nvSpPr>
          <p:cNvPr id="323" name="Google Shape;323;g375931a2f4f_1_2"/>
          <p:cNvSpPr txBox="1"/>
          <p:nvPr/>
        </p:nvSpPr>
        <p:spPr>
          <a:xfrm>
            <a:off x="611400" y="1264750"/>
            <a:ext cx="7921200" cy="271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latin typeface="Montserrat"/>
                <a:ea typeface="Montserrat"/>
                <a:cs typeface="Montserrat"/>
                <a:sym typeface="Montserrat"/>
              </a:rPr>
              <a:t>A </a:t>
            </a:r>
            <a:r>
              <a:rPr b="1" lang="en-US" sz="3600">
                <a:solidFill>
                  <a:srgbClr val="004C97"/>
                </a:solidFill>
                <a:latin typeface="Montserrat"/>
                <a:ea typeface="Montserrat"/>
                <a:cs typeface="Montserrat"/>
                <a:sym typeface="Montserrat"/>
              </a:rPr>
              <a:t>town hall</a:t>
            </a:r>
            <a:r>
              <a:rPr b="1" lang="en-US" sz="3600">
                <a:latin typeface="Montserrat"/>
                <a:ea typeface="Montserrat"/>
                <a:cs typeface="Montserrat"/>
                <a:sym typeface="Montserrat"/>
              </a:rPr>
              <a:t> will be hosted by Academic Affairs, Faculty Senate and the United Faculty of Florida on September 12 in 58A, room 101.</a:t>
            </a:r>
            <a:endParaRPr b="1" sz="3600">
              <a:latin typeface="Montserrat"/>
              <a:ea typeface="Montserrat"/>
              <a:cs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3749d167a4e_0_155"/>
          <p:cNvSpPr txBox="1"/>
          <p:nvPr/>
        </p:nvSpPr>
        <p:spPr>
          <a:xfrm>
            <a:off x="2727625" y="1733100"/>
            <a:ext cx="6056400" cy="167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9600">
                <a:solidFill>
                  <a:srgbClr val="004C97"/>
                </a:solidFill>
                <a:latin typeface="Montserrat"/>
                <a:ea typeface="Montserrat"/>
                <a:cs typeface="Montserrat"/>
                <a:sym typeface="Montserrat"/>
              </a:rPr>
              <a:t>RAFFLE!</a:t>
            </a:r>
            <a:endParaRPr b="1" i="1" sz="9600">
              <a:solidFill>
                <a:srgbClr val="004C97"/>
              </a:solidFill>
              <a:latin typeface="Montserrat"/>
              <a:ea typeface="Montserrat"/>
              <a:cs typeface="Montserrat"/>
              <a:sym typeface="Montserra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749d167a4e_0_191"/>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Academic Affairs Vision</a:t>
            </a:r>
            <a:endParaRPr/>
          </a:p>
        </p:txBody>
      </p:sp>
      <p:sp>
        <p:nvSpPr>
          <p:cNvPr id="335" name="Google Shape;335;g3749d167a4e_0_191"/>
          <p:cNvSpPr txBox="1"/>
          <p:nvPr>
            <p:ph idx="1" type="body"/>
          </p:nvPr>
        </p:nvSpPr>
        <p:spPr>
          <a:xfrm>
            <a:off x="308550" y="1071400"/>
            <a:ext cx="8526900" cy="3721500"/>
          </a:xfrm>
          <a:prstGeom prst="rect">
            <a:avLst/>
          </a:prstGeom>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Font typeface="Montserrat"/>
              <a:buChar char="•"/>
            </a:pPr>
            <a:r>
              <a:rPr b="1" lang="en-US" sz="2400">
                <a:latin typeface="Montserrat"/>
                <a:ea typeface="Montserrat"/>
                <a:cs typeface="Montserrat"/>
                <a:sym typeface="Montserrat"/>
              </a:rPr>
              <a:t>Sustained Performance Based Funding metric score of 90</a:t>
            </a:r>
            <a:endParaRPr b="1" sz="2400">
              <a:latin typeface="Montserrat"/>
              <a:ea typeface="Montserrat"/>
              <a:cs typeface="Montserrat"/>
              <a:sym typeface="Montserrat"/>
            </a:endParaRPr>
          </a:p>
          <a:p>
            <a:pPr indent="0" lvl="0" marL="457200" rtl="0" algn="l">
              <a:lnSpc>
                <a:spcPct val="100000"/>
              </a:lnSpc>
              <a:spcBef>
                <a:spcPts val="0"/>
              </a:spcBef>
              <a:spcAft>
                <a:spcPts val="0"/>
              </a:spcAft>
              <a:buNone/>
            </a:pPr>
            <a:r>
              <a:t/>
            </a:r>
            <a:endParaRPr b="1" sz="2400">
              <a:latin typeface="Montserrat"/>
              <a:ea typeface="Montserrat"/>
              <a:cs typeface="Montserrat"/>
              <a:sym typeface="Montserrat"/>
            </a:endParaRPr>
          </a:p>
          <a:p>
            <a:pPr indent="-381000" lvl="0" marL="457200" rtl="0" algn="l">
              <a:lnSpc>
                <a:spcPct val="100000"/>
              </a:lnSpc>
              <a:spcBef>
                <a:spcPts val="0"/>
              </a:spcBef>
              <a:spcAft>
                <a:spcPts val="0"/>
              </a:spcAft>
              <a:buSzPts val="2400"/>
              <a:buFont typeface="Montserrat"/>
              <a:buChar char="•"/>
            </a:pPr>
            <a:r>
              <a:rPr b="1" lang="en-US" sz="2400">
                <a:latin typeface="Montserrat"/>
                <a:ea typeface="Montserrat"/>
                <a:cs typeface="Montserrat"/>
                <a:sym typeface="Montserrat"/>
              </a:rPr>
              <a:t>16,000 student enrollment</a:t>
            </a:r>
            <a:endParaRPr b="1" sz="2400">
              <a:latin typeface="Montserrat"/>
              <a:ea typeface="Montserrat"/>
              <a:cs typeface="Montserrat"/>
              <a:sym typeface="Montserrat"/>
            </a:endParaRPr>
          </a:p>
          <a:p>
            <a:pPr indent="0" lvl="0" marL="457200" rtl="0" algn="l">
              <a:lnSpc>
                <a:spcPct val="100000"/>
              </a:lnSpc>
              <a:spcBef>
                <a:spcPts val="0"/>
              </a:spcBef>
              <a:spcAft>
                <a:spcPts val="0"/>
              </a:spcAft>
              <a:buNone/>
            </a:pPr>
            <a:r>
              <a:t/>
            </a:r>
            <a:endParaRPr b="1" sz="2400">
              <a:latin typeface="Montserrat"/>
              <a:ea typeface="Montserrat"/>
              <a:cs typeface="Montserrat"/>
              <a:sym typeface="Montserrat"/>
            </a:endParaRPr>
          </a:p>
          <a:p>
            <a:pPr indent="-381000" lvl="0" marL="457200" rtl="0" algn="l">
              <a:lnSpc>
                <a:spcPct val="100000"/>
              </a:lnSpc>
              <a:spcBef>
                <a:spcPts val="0"/>
              </a:spcBef>
              <a:spcAft>
                <a:spcPts val="0"/>
              </a:spcAft>
              <a:buSzPts val="2400"/>
              <a:buFont typeface="Montserrat"/>
              <a:buChar char="•"/>
            </a:pPr>
            <a:r>
              <a:rPr b="1" lang="en-US" sz="2400">
                <a:latin typeface="Montserrat"/>
                <a:ea typeface="Montserrat"/>
                <a:cs typeface="Montserrat"/>
                <a:sym typeface="Montserrat"/>
              </a:rPr>
              <a:t>600 full time faculty</a:t>
            </a:r>
            <a:endParaRPr b="1" sz="2400">
              <a:latin typeface="Montserrat"/>
              <a:ea typeface="Montserrat"/>
              <a:cs typeface="Montserrat"/>
              <a:sym typeface="Montserrat"/>
            </a:endParaRPr>
          </a:p>
          <a:p>
            <a:pPr indent="0" lvl="0" marL="457200" rtl="0" algn="l">
              <a:lnSpc>
                <a:spcPct val="100000"/>
              </a:lnSpc>
              <a:spcBef>
                <a:spcPts val="0"/>
              </a:spcBef>
              <a:spcAft>
                <a:spcPts val="0"/>
              </a:spcAft>
              <a:buNone/>
            </a:pPr>
            <a:r>
              <a:t/>
            </a:r>
            <a:endParaRPr b="1" sz="2400">
              <a:latin typeface="Montserrat"/>
              <a:ea typeface="Montserrat"/>
              <a:cs typeface="Montserrat"/>
              <a:sym typeface="Montserrat"/>
            </a:endParaRPr>
          </a:p>
          <a:p>
            <a:pPr indent="-381000" lvl="0" marL="457200" rtl="0" algn="l">
              <a:lnSpc>
                <a:spcPct val="100000"/>
              </a:lnSpc>
              <a:spcBef>
                <a:spcPts val="0"/>
              </a:spcBef>
              <a:spcAft>
                <a:spcPts val="0"/>
              </a:spcAft>
              <a:buSzPts val="2400"/>
              <a:buFont typeface="Montserrat"/>
              <a:buChar char="•"/>
            </a:pPr>
            <a:r>
              <a:rPr b="1" lang="en-US" sz="2400">
                <a:latin typeface="Montserrat"/>
                <a:ea typeface="Montserrat"/>
                <a:cs typeface="Montserrat"/>
                <a:sym typeface="Montserrat"/>
              </a:rPr>
              <a:t>$30M in external research expenditures</a:t>
            </a:r>
            <a:endParaRPr b="1" sz="2400">
              <a:latin typeface="Montserrat"/>
              <a:ea typeface="Montserrat"/>
              <a:cs typeface="Montserrat"/>
              <a:sym typeface="Montserra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3749d167a4e_0_197"/>
          <p:cNvSpPr txBox="1"/>
          <p:nvPr/>
        </p:nvSpPr>
        <p:spPr>
          <a:xfrm>
            <a:off x="2727625" y="1733100"/>
            <a:ext cx="6056400" cy="167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rgbClr val="004C97"/>
                </a:solidFill>
                <a:latin typeface="Montserrat"/>
                <a:ea typeface="Montserrat"/>
                <a:cs typeface="Montserrat"/>
                <a:sym typeface="Montserrat"/>
              </a:rPr>
              <a:t>Where we are now…</a:t>
            </a:r>
            <a:endParaRPr b="1" i="1" sz="4800">
              <a:solidFill>
                <a:srgbClr val="004C97"/>
              </a:solidFill>
              <a:latin typeface="Montserrat"/>
              <a:ea typeface="Montserrat"/>
              <a:cs typeface="Montserrat"/>
              <a:sym typeface="Montserrat"/>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3749d167a4e_0_201"/>
          <p:cNvSpPr txBox="1"/>
          <p:nvPr/>
        </p:nvSpPr>
        <p:spPr>
          <a:xfrm>
            <a:off x="2900425" y="271500"/>
            <a:ext cx="5473200" cy="167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rgbClr val="004C97"/>
                </a:solidFill>
                <a:latin typeface="Montserrat"/>
                <a:ea typeface="Montserrat"/>
                <a:cs typeface="Montserrat"/>
                <a:sym typeface="Montserrat"/>
              </a:rPr>
              <a:t>Performance-</a:t>
            </a:r>
            <a:endParaRPr b="1" sz="4800">
              <a:solidFill>
                <a:srgbClr val="004C97"/>
              </a:solidFill>
              <a:latin typeface="Montserrat"/>
              <a:ea typeface="Montserrat"/>
              <a:cs typeface="Montserrat"/>
              <a:sym typeface="Montserrat"/>
            </a:endParaRPr>
          </a:p>
          <a:p>
            <a:pPr indent="0" lvl="0" marL="0" rtl="0" algn="ctr">
              <a:spcBef>
                <a:spcPts val="0"/>
              </a:spcBef>
              <a:spcAft>
                <a:spcPts val="0"/>
              </a:spcAft>
              <a:buNone/>
            </a:pPr>
            <a:r>
              <a:rPr b="1" lang="en-US" sz="4800">
                <a:solidFill>
                  <a:srgbClr val="004C97"/>
                </a:solidFill>
                <a:latin typeface="Montserrat"/>
                <a:ea typeface="Montserrat"/>
                <a:cs typeface="Montserrat"/>
                <a:sym typeface="Montserrat"/>
              </a:rPr>
              <a:t>Based Funding</a:t>
            </a:r>
            <a:endParaRPr b="1" i="1" sz="4800">
              <a:solidFill>
                <a:srgbClr val="004C97"/>
              </a:solidFill>
              <a:latin typeface="Montserrat"/>
              <a:ea typeface="Montserrat"/>
              <a:cs typeface="Montserrat"/>
              <a:sym typeface="Montserrat"/>
            </a:endParaRPr>
          </a:p>
        </p:txBody>
      </p:sp>
      <p:sp>
        <p:nvSpPr>
          <p:cNvPr id="346" name="Google Shape;346;g3749d167a4e_0_201"/>
          <p:cNvSpPr txBox="1"/>
          <p:nvPr/>
        </p:nvSpPr>
        <p:spPr>
          <a:xfrm>
            <a:off x="4178725" y="4437600"/>
            <a:ext cx="2916600" cy="56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latin typeface="Montserrat"/>
                <a:ea typeface="Montserrat"/>
                <a:cs typeface="Montserrat"/>
                <a:sym typeface="Montserrat"/>
              </a:rPr>
              <a:t>*Tied with FSU for 3rd.</a:t>
            </a:r>
            <a:endParaRPr b="1" sz="1800">
              <a:latin typeface="Montserrat"/>
              <a:ea typeface="Montserrat"/>
              <a:cs typeface="Montserrat"/>
              <a:sym typeface="Montserrat"/>
            </a:endParaRPr>
          </a:p>
        </p:txBody>
      </p:sp>
      <p:pic>
        <p:nvPicPr>
          <p:cNvPr id="347" name="Google Shape;347;g3749d167a4e_0_201" title="Points scored"/>
          <p:cNvPicPr preferRelativeResize="0"/>
          <p:nvPr/>
        </p:nvPicPr>
        <p:blipFill>
          <a:blip r:embed="rId3">
            <a:alphaModFix/>
          </a:blip>
          <a:stretch>
            <a:fillRect/>
          </a:stretch>
        </p:blipFill>
        <p:spPr>
          <a:xfrm>
            <a:off x="3700063" y="1995513"/>
            <a:ext cx="3873924" cy="239537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3644eab18eb_1_14"/>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Metrics Summary</a:t>
            </a:r>
            <a:endParaRPr/>
          </a:p>
        </p:txBody>
      </p:sp>
      <p:pic>
        <p:nvPicPr>
          <p:cNvPr id="354" name="Google Shape;354;g3644eab18eb_1_14"/>
          <p:cNvPicPr preferRelativeResize="0"/>
          <p:nvPr/>
        </p:nvPicPr>
        <p:blipFill>
          <a:blip r:embed="rId3">
            <a:alphaModFix/>
          </a:blip>
          <a:stretch>
            <a:fillRect/>
          </a:stretch>
        </p:blipFill>
        <p:spPr>
          <a:xfrm>
            <a:off x="2060250" y="738425"/>
            <a:ext cx="4698451" cy="43481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3749d167a4e_0_207"/>
          <p:cNvSpPr txBox="1"/>
          <p:nvPr/>
        </p:nvSpPr>
        <p:spPr>
          <a:xfrm>
            <a:off x="2900425" y="271500"/>
            <a:ext cx="5473200" cy="167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rgbClr val="004C97"/>
                </a:solidFill>
                <a:latin typeface="Montserrat"/>
                <a:ea typeface="Montserrat"/>
                <a:cs typeface="Montserrat"/>
                <a:sym typeface="Montserrat"/>
              </a:rPr>
              <a:t>Students Enrolled</a:t>
            </a:r>
            <a:endParaRPr b="1" i="1" sz="4800">
              <a:solidFill>
                <a:srgbClr val="004C97"/>
              </a:solidFill>
              <a:latin typeface="Montserrat"/>
              <a:ea typeface="Montserrat"/>
              <a:cs typeface="Montserrat"/>
              <a:sym typeface="Montserrat"/>
            </a:endParaRPr>
          </a:p>
        </p:txBody>
      </p:sp>
      <p:pic>
        <p:nvPicPr>
          <p:cNvPr id="360" name="Google Shape;360;g3749d167a4e_0_207" title="Points scored"/>
          <p:cNvPicPr preferRelativeResize="0"/>
          <p:nvPr/>
        </p:nvPicPr>
        <p:blipFill rotWithShape="1">
          <a:blip r:embed="rId3">
            <a:alphaModFix/>
          </a:blip>
          <a:srcRect b="0" l="0" r="0" t="0"/>
          <a:stretch/>
        </p:blipFill>
        <p:spPr>
          <a:xfrm>
            <a:off x="3491888" y="1867797"/>
            <a:ext cx="4715526" cy="29157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375931a2f4f_3_52"/>
          <p:cNvSpPr txBox="1"/>
          <p:nvPr/>
        </p:nvSpPr>
        <p:spPr>
          <a:xfrm>
            <a:off x="2855875" y="656725"/>
            <a:ext cx="5473200" cy="328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rgbClr val="004C97"/>
                </a:solidFill>
                <a:latin typeface="Montserrat"/>
                <a:ea typeface="Montserrat"/>
                <a:cs typeface="Montserrat"/>
                <a:sym typeface="Montserrat"/>
              </a:rPr>
              <a:t>Fall 2025 Enrollment Stats compared to Fall 2024 on 8/15/2024:</a:t>
            </a:r>
            <a:endParaRPr b="1" sz="1800">
              <a:solidFill>
                <a:srgbClr val="004C97"/>
              </a:solidFill>
              <a:latin typeface="Montserrat"/>
              <a:ea typeface="Montserrat"/>
              <a:cs typeface="Montserrat"/>
              <a:sym typeface="Montserrat"/>
            </a:endParaRPr>
          </a:p>
          <a:p>
            <a:pPr indent="0" lvl="0" marL="0" rtl="0" algn="l">
              <a:spcBef>
                <a:spcPts val="0"/>
              </a:spcBef>
              <a:spcAft>
                <a:spcPts val="0"/>
              </a:spcAft>
              <a:buNone/>
            </a:pPr>
            <a:r>
              <a:t/>
            </a:r>
            <a:endParaRPr b="1" sz="1800">
              <a:solidFill>
                <a:srgbClr val="004C97"/>
              </a:solidFill>
              <a:latin typeface="Montserrat"/>
              <a:ea typeface="Montserrat"/>
              <a:cs typeface="Montserrat"/>
              <a:sym typeface="Montserrat"/>
            </a:endParaRPr>
          </a:p>
          <a:p>
            <a:pPr indent="0" lvl="0" marL="0" rtl="0" algn="ctr">
              <a:spcBef>
                <a:spcPts val="0"/>
              </a:spcBef>
              <a:spcAft>
                <a:spcPts val="0"/>
              </a:spcAft>
              <a:buNone/>
            </a:pPr>
            <a:r>
              <a:rPr lang="en-US" sz="1800">
                <a:solidFill>
                  <a:srgbClr val="004C97"/>
                </a:solidFill>
                <a:latin typeface="Montserrat Medium"/>
                <a:ea typeface="Montserrat Medium"/>
                <a:cs typeface="Montserrat Medium"/>
                <a:sym typeface="Montserrat Medium"/>
              </a:rPr>
              <a:t>Overall: +3% (+439)</a:t>
            </a:r>
            <a:endParaRPr sz="1800">
              <a:solidFill>
                <a:srgbClr val="004C97"/>
              </a:solidFill>
              <a:latin typeface="Montserrat Medium"/>
              <a:ea typeface="Montserrat Medium"/>
              <a:cs typeface="Montserrat Medium"/>
              <a:sym typeface="Montserrat Medium"/>
            </a:endParaRPr>
          </a:p>
          <a:p>
            <a:pPr indent="0" lvl="0" marL="0" rtl="0" algn="ctr">
              <a:spcBef>
                <a:spcPts val="0"/>
              </a:spcBef>
              <a:spcAft>
                <a:spcPts val="0"/>
              </a:spcAft>
              <a:buNone/>
            </a:pPr>
            <a:r>
              <a:rPr lang="en-US" sz="1800">
                <a:solidFill>
                  <a:srgbClr val="004C97"/>
                </a:solidFill>
                <a:latin typeface="Montserrat Medium"/>
                <a:ea typeface="Montserrat Medium"/>
                <a:cs typeface="Montserrat Medium"/>
                <a:sym typeface="Montserrat Medium"/>
              </a:rPr>
              <a:t>Undergrad: +3% (+325)</a:t>
            </a:r>
            <a:endParaRPr sz="1800">
              <a:solidFill>
                <a:srgbClr val="004C97"/>
              </a:solidFill>
              <a:latin typeface="Montserrat Medium"/>
              <a:ea typeface="Montserrat Medium"/>
              <a:cs typeface="Montserrat Medium"/>
              <a:sym typeface="Montserrat Medium"/>
            </a:endParaRPr>
          </a:p>
          <a:p>
            <a:pPr indent="0" lvl="0" marL="0" rtl="0" algn="ctr">
              <a:spcBef>
                <a:spcPts val="0"/>
              </a:spcBef>
              <a:spcAft>
                <a:spcPts val="0"/>
              </a:spcAft>
              <a:buNone/>
            </a:pPr>
            <a:r>
              <a:rPr lang="en-US" sz="1800">
                <a:solidFill>
                  <a:srgbClr val="004C97"/>
                </a:solidFill>
                <a:latin typeface="Montserrat Medium"/>
                <a:ea typeface="Montserrat Medium"/>
                <a:cs typeface="Montserrat Medium"/>
                <a:sym typeface="Montserrat Medium"/>
              </a:rPr>
              <a:t>Graduate: +3% (+160)</a:t>
            </a:r>
            <a:endParaRPr sz="1800">
              <a:solidFill>
                <a:srgbClr val="004C97"/>
              </a:solidFill>
              <a:latin typeface="Montserrat Medium"/>
              <a:ea typeface="Montserrat Medium"/>
              <a:cs typeface="Montserrat Medium"/>
              <a:sym typeface="Montserrat Medium"/>
            </a:endParaRPr>
          </a:p>
          <a:p>
            <a:pPr indent="0" lvl="0" marL="0" rtl="0" algn="ctr">
              <a:spcBef>
                <a:spcPts val="0"/>
              </a:spcBef>
              <a:spcAft>
                <a:spcPts val="0"/>
              </a:spcAft>
              <a:buNone/>
            </a:pPr>
            <a:r>
              <a:rPr lang="en-US" sz="1800">
                <a:solidFill>
                  <a:srgbClr val="004C97"/>
                </a:solidFill>
                <a:latin typeface="Montserrat Medium"/>
                <a:ea typeface="Montserrat Medium"/>
                <a:cs typeface="Montserrat Medium"/>
                <a:sym typeface="Montserrat Medium"/>
              </a:rPr>
              <a:t>Non-Degree: -6% (-46)</a:t>
            </a:r>
            <a:endParaRPr sz="1800">
              <a:solidFill>
                <a:srgbClr val="004C97"/>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800">
              <a:solidFill>
                <a:srgbClr val="004C97"/>
              </a:solidFill>
              <a:latin typeface="Montserrat"/>
              <a:ea typeface="Montserrat"/>
              <a:cs typeface="Montserrat"/>
              <a:sym typeface="Montserrat"/>
            </a:endParaRPr>
          </a:p>
          <a:p>
            <a:pPr indent="0" lvl="0" marL="0" rtl="0" algn="ctr">
              <a:spcBef>
                <a:spcPts val="0"/>
              </a:spcBef>
              <a:spcAft>
                <a:spcPts val="0"/>
              </a:spcAft>
              <a:buNone/>
            </a:pPr>
            <a:r>
              <a:rPr b="1" lang="en-US" sz="1800">
                <a:solidFill>
                  <a:srgbClr val="004C97"/>
                </a:solidFill>
                <a:latin typeface="Montserrat"/>
                <a:ea typeface="Montserrat"/>
                <a:cs typeface="Montserrat"/>
                <a:sym typeface="Montserrat"/>
              </a:rPr>
              <a:t>The largest % increases are:</a:t>
            </a:r>
            <a:endParaRPr b="1" sz="1800">
              <a:solidFill>
                <a:srgbClr val="004C97"/>
              </a:solidFill>
              <a:latin typeface="Montserrat"/>
              <a:ea typeface="Montserrat"/>
              <a:cs typeface="Montserrat"/>
              <a:sym typeface="Montserrat"/>
            </a:endParaRPr>
          </a:p>
          <a:p>
            <a:pPr indent="0" lvl="0" marL="0" rtl="0" algn="ctr">
              <a:spcBef>
                <a:spcPts val="0"/>
              </a:spcBef>
              <a:spcAft>
                <a:spcPts val="0"/>
              </a:spcAft>
              <a:buNone/>
            </a:pPr>
            <a:r>
              <a:t/>
            </a:r>
            <a:endParaRPr b="1" sz="1800">
              <a:solidFill>
                <a:srgbClr val="004C97"/>
              </a:solidFill>
              <a:latin typeface="Montserrat"/>
              <a:ea typeface="Montserrat"/>
              <a:cs typeface="Montserrat"/>
              <a:sym typeface="Montserrat"/>
            </a:endParaRPr>
          </a:p>
          <a:p>
            <a:pPr indent="0" lvl="0" marL="0" rtl="0" algn="ctr">
              <a:spcBef>
                <a:spcPts val="0"/>
              </a:spcBef>
              <a:spcAft>
                <a:spcPts val="0"/>
              </a:spcAft>
              <a:buNone/>
            </a:pPr>
            <a:r>
              <a:rPr lang="en-US" sz="1800">
                <a:solidFill>
                  <a:srgbClr val="004C97"/>
                </a:solidFill>
                <a:latin typeface="Montserrat Medium"/>
                <a:ea typeface="Montserrat Medium"/>
                <a:cs typeface="Montserrat Medium"/>
                <a:sym typeface="Montserrat Medium"/>
              </a:rPr>
              <a:t>Returning FTIC: +10% (+335) </a:t>
            </a:r>
            <a:endParaRPr sz="1800">
              <a:solidFill>
                <a:srgbClr val="004C97"/>
              </a:solidFill>
              <a:latin typeface="Montserrat Medium"/>
              <a:ea typeface="Montserrat Medium"/>
              <a:cs typeface="Montserrat Medium"/>
              <a:sym typeface="Montserrat Medium"/>
            </a:endParaRPr>
          </a:p>
          <a:p>
            <a:pPr indent="0" lvl="0" marL="0" rtl="0" algn="ctr">
              <a:spcBef>
                <a:spcPts val="0"/>
              </a:spcBef>
              <a:spcAft>
                <a:spcPts val="0"/>
              </a:spcAft>
              <a:buNone/>
            </a:pPr>
            <a:r>
              <a:rPr lang="en-US" sz="1800">
                <a:solidFill>
                  <a:srgbClr val="004C97"/>
                </a:solidFill>
                <a:latin typeface="Montserrat Medium"/>
                <a:ea typeface="Montserrat Medium"/>
                <a:cs typeface="Montserrat Medium"/>
                <a:sym typeface="Montserrat Medium"/>
              </a:rPr>
              <a:t>New Transfers (all categories): +9% (+95)</a:t>
            </a:r>
            <a:endParaRPr sz="1800">
              <a:solidFill>
                <a:srgbClr val="004C97"/>
              </a:solidFill>
              <a:latin typeface="Montserrat Medium"/>
              <a:ea typeface="Montserrat Medium"/>
              <a:cs typeface="Montserrat Medium"/>
              <a:sym typeface="Montserrat Medium"/>
            </a:endParaRPr>
          </a:p>
          <a:p>
            <a:pPr indent="0" lvl="0" marL="0" rtl="0" algn="ctr">
              <a:spcBef>
                <a:spcPts val="0"/>
              </a:spcBef>
              <a:spcAft>
                <a:spcPts val="0"/>
              </a:spcAft>
              <a:buNone/>
            </a:pPr>
            <a:r>
              <a:rPr lang="en-US" sz="1800">
                <a:solidFill>
                  <a:srgbClr val="004C97"/>
                </a:solidFill>
                <a:latin typeface="Montserrat Medium"/>
                <a:ea typeface="Montserrat Medium"/>
                <a:cs typeface="Montserrat Medium"/>
                <a:sym typeface="Montserrat Medium"/>
              </a:rPr>
              <a:t>Returning Masters: +10% (+308)</a:t>
            </a:r>
            <a:endParaRPr sz="1800">
              <a:solidFill>
                <a:srgbClr val="004C97"/>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800">
              <a:solidFill>
                <a:srgbClr val="004C97"/>
              </a:solidFill>
              <a:latin typeface="Montserrat"/>
              <a:ea typeface="Montserrat"/>
              <a:cs typeface="Montserrat"/>
              <a:sym typeface="Montserrat"/>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3749d167a4e_0_213"/>
          <p:cNvSpPr txBox="1"/>
          <p:nvPr/>
        </p:nvSpPr>
        <p:spPr>
          <a:xfrm>
            <a:off x="2900425" y="271500"/>
            <a:ext cx="5473200" cy="167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rgbClr val="004C97"/>
                </a:solidFill>
                <a:latin typeface="Montserrat"/>
                <a:ea typeface="Montserrat"/>
                <a:cs typeface="Montserrat"/>
                <a:sym typeface="Montserrat"/>
              </a:rPr>
              <a:t>Full Time Faculty</a:t>
            </a:r>
            <a:endParaRPr b="1" i="1" sz="4800">
              <a:solidFill>
                <a:srgbClr val="004C97"/>
              </a:solidFill>
              <a:latin typeface="Montserrat"/>
              <a:ea typeface="Montserrat"/>
              <a:cs typeface="Montserrat"/>
              <a:sym typeface="Montserrat"/>
            </a:endParaRPr>
          </a:p>
        </p:txBody>
      </p:sp>
      <p:pic>
        <p:nvPicPr>
          <p:cNvPr id="371" name="Google Shape;371;g3749d167a4e_0_213" title="Points scored"/>
          <p:cNvPicPr preferRelativeResize="0"/>
          <p:nvPr/>
        </p:nvPicPr>
        <p:blipFill>
          <a:blip r:embed="rId3">
            <a:alphaModFix/>
          </a:blip>
          <a:stretch>
            <a:fillRect/>
          </a:stretch>
        </p:blipFill>
        <p:spPr>
          <a:xfrm>
            <a:off x="3393563" y="2111697"/>
            <a:ext cx="4486926" cy="2774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3749d167a4e_0_12"/>
          <p:cNvSpPr txBox="1"/>
          <p:nvPr>
            <p:ph idx="1" type="body"/>
          </p:nvPr>
        </p:nvSpPr>
        <p:spPr>
          <a:xfrm>
            <a:off x="467000" y="985000"/>
            <a:ext cx="8168700" cy="372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lang="en-US" sz="2400">
                <a:solidFill>
                  <a:srgbClr val="004C97"/>
                </a:solidFill>
                <a:latin typeface="Montserrat"/>
                <a:ea typeface="Montserrat"/>
                <a:cs typeface="Montserrat"/>
                <a:sym typeface="Montserrat"/>
              </a:rPr>
              <a:t>COLLEGE OF ARTS, SOCIAL SCIENCES AND HUMANITIES</a:t>
            </a:r>
            <a:endParaRPr b="1" sz="2400">
              <a:solidFill>
                <a:srgbClr val="004C97"/>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2800"/>
              <a:buFont typeface="Arial"/>
              <a:buNone/>
            </a:pPr>
            <a:r>
              <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2800"/>
              <a:buFont typeface="Arial"/>
              <a:buNone/>
            </a:pPr>
            <a:r>
              <a:rPr b="1" lang="en-US" sz="2400">
                <a:solidFill>
                  <a:schemeClr val="dk1"/>
                </a:solidFill>
                <a:latin typeface="Montserrat"/>
                <a:ea typeface="Montserrat"/>
                <a:cs typeface="Montserrat"/>
                <a:sym typeface="Montserrat"/>
              </a:rPr>
              <a:t>Promotion to Senior Research Associate</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2800"/>
              <a:buFont typeface="Arial"/>
              <a:buNone/>
            </a:pPr>
            <a:r>
              <a:t/>
            </a:r>
            <a:endParaRPr b="1" sz="18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April Holmes</a:t>
            </a:r>
            <a:endParaRPr sz="30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Jennifer Melcher</a:t>
            </a:r>
            <a:endParaRPr sz="30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Mike Thomin</a:t>
            </a:r>
            <a:endParaRPr sz="3000">
              <a:solidFill>
                <a:schemeClr val="dk1"/>
              </a:solidFill>
              <a:latin typeface="Montserrat Medium"/>
              <a:ea typeface="Montserrat Medium"/>
              <a:cs typeface="Montserrat Medium"/>
              <a:sym typeface="Montserrat Medium"/>
            </a:endParaRPr>
          </a:p>
        </p:txBody>
      </p:sp>
      <p:sp>
        <p:nvSpPr>
          <p:cNvPr id="59" name="Google Shape;59;g3749d167a4e_0_12"/>
          <p:cNvSpPr txBox="1"/>
          <p:nvPr>
            <p:ph type="title"/>
          </p:nvPr>
        </p:nvSpPr>
        <p:spPr>
          <a:xfrm>
            <a:off x="2025664" y="110218"/>
            <a:ext cx="7118400" cy="45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Montserrat"/>
              <a:buNone/>
            </a:pPr>
            <a:r>
              <a:rPr lang="en-US"/>
              <a:t>Tenure and Promotion Recipients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3749d167a4e_0_218"/>
          <p:cNvSpPr txBox="1"/>
          <p:nvPr/>
        </p:nvSpPr>
        <p:spPr>
          <a:xfrm>
            <a:off x="2707200" y="271500"/>
            <a:ext cx="6091200" cy="167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rgbClr val="004C97"/>
                </a:solidFill>
                <a:latin typeface="Montserrat"/>
                <a:ea typeface="Montserrat"/>
                <a:cs typeface="Montserrat"/>
                <a:sym typeface="Montserrat"/>
              </a:rPr>
              <a:t>External Research Expenditures</a:t>
            </a:r>
            <a:endParaRPr b="1" i="1" sz="4800">
              <a:solidFill>
                <a:srgbClr val="004C97"/>
              </a:solidFill>
              <a:latin typeface="Montserrat"/>
              <a:ea typeface="Montserrat"/>
              <a:cs typeface="Montserrat"/>
              <a:sym typeface="Montserrat"/>
            </a:endParaRPr>
          </a:p>
        </p:txBody>
      </p:sp>
      <p:pic>
        <p:nvPicPr>
          <p:cNvPr id="377" name="Google Shape;377;g3749d167a4e_0_218" title="Points scored"/>
          <p:cNvPicPr preferRelativeResize="0"/>
          <p:nvPr/>
        </p:nvPicPr>
        <p:blipFill>
          <a:blip r:embed="rId3">
            <a:alphaModFix/>
          </a:blip>
          <a:stretch>
            <a:fillRect/>
          </a:stretch>
        </p:blipFill>
        <p:spPr>
          <a:xfrm>
            <a:off x="3952462" y="2214625"/>
            <a:ext cx="3600675" cy="2226425"/>
          </a:xfrm>
          <a:prstGeom prst="rect">
            <a:avLst/>
          </a:prstGeom>
          <a:noFill/>
          <a:ln>
            <a:noFill/>
          </a:ln>
        </p:spPr>
      </p:pic>
      <p:sp>
        <p:nvSpPr>
          <p:cNvPr id="378" name="Google Shape;378;g3749d167a4e_0_218"/>
          <p:cNvSpPr txBox="1"/>
          <p:nvPr/>
        </p:nvSpPr>
        <p:spPr>
          <a:xfrm>
            <a:off x="4867938" y="4564225"/>
            <a:ext cx="1769700" cy="32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Montserrat"/>
                <a:ea typeface="Montserrat"/>
                <a:cs typeface="Montserrat"/>
                <a:sym typeface="Montserrat"/>
              </a:rPr>
              <a:t>In millions</a:t>
            </a:r>
            <a:endParaRPr b="1">
              <a:latin typeface="Montserrat"/>
              <a:ea typeface="Montserrat"/>
              <a:cs typeface="Montserrat"/>
              <a:sym typeface="Montserrat"/>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375931a2f4f_1_8"/>
          <p:cNvSpPr txBox="1"/>
          <p:nvPr/>
        </p:nvSpPr>
        <p:spPr>
          <a:xfrm>
            <a:off x="2727625" y="1733100"/>
            <a:ext cx="6056400" cy="167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9600">
                <a:solidFill>
                  <a:srgbClr val="004C97"/>
                </a:solidFill>
                <a:latin typeface="Montserrat"/>
                <a:ea typeface="Montserrat"/>
                <a:cs typeface="Montserrat"/>
                <a:sym typeface="Montserrat"/>
              </a:rPr>
              <a:t>RAFFLE!</a:t>
            </a:r>
            <a:endParaRPr b="1" i="1" sz="9600">
              <a:solidFill>
                <a:srgbClr val="004C97"/>
              </a:solidFill>
              <a:latin typeface="Montserrat"/>
              <a:ea typeface="Montserrat"/>
              <a:cs typeface="Montserrat"/>
              <a:sym typeface="Montserrat"/>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375931a2f4f_1_12"/>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Student Success</a:t>
            </a:r>
            <a:endParaRPr/>
          </a:p>
        </p:txBody>
      </p:sp>
      <p:grpSp>
        <p:nvGrpSpPr>
          <p:cNvPr id="390" name="Google Shape;390;g375931a2f4f_1_12"/>
          <p:cNvGrpSpPr/>
          <p:nvPr/>
        </p:nvGrpSpPr>
        <p:grpSpPr>
          <a:xfrm>
            <a:off x="4731550" y="1199307"/>
            <a:ext cx="3820529" cy="747300"/>
            <a:chOff x="4530625" y="1206568"/>
            <a:chExt cx="3820529" cy="747300"/>
          </a:xfrm>
        </p:grpSpPr>
        <p:cxnSp>
          <p:nvCxnSpPr>
            <p:cNvPr id="391" name="Google Shape;391;g375931a2f4f_1_12"/>
            <p:cNvCxnSpPr/>
            <p:nvPr/>
          </p:nvCxnSpPr>
          <p:spPr>
            <a:xfrm>
              <a:off x="4530625" y="1582195"/>
              <a:ext cx="1652700" cy="0"/>
            </a:xfrm>
            <a:prstGeom prst="straightConnector1">
              <a:avLst/>
            </a:prstGeom>
            <a:noFill/>
            <a:ln cap="flat" cmpd="sng" w="9525">
              <a:solidFill>
                <a:srgbClr val="BDBDBD"/>
              </a:solidFill>
              <a:prstDash val="solid"/>
              <a:round/>
              <a:headEnd len="sm" w="sm" type="none"/>
              <a:tailEnd len="sm" w="sm" type="none"/>
            </a:ln>
          </p:spPr>
        </p:cxnSp>
        <p:sp>
          <p:nvSpPr>
            <p:cNvPr id="392" name="Google Shape;392;g375931a2f4f_1_12"/>
            <p:cNvSpPr/>
            <p:nvPr/>
          </p:nvSpPr>
          <p:spPr>
            <a:xfrm>
              <a:off x="6014671" y="1481782"/>
              <a:ext cx="198600" cy="198300"/>
            </a:xfrm>
            <a:prstGeom prst="ellipse">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375931a2f4f_1_12"/>
            <p:cNvSpPr txBox="1"/>
            <p:nvPr/>
          </p:nvSpPr>
          <p:spPr>
            <a:xfrm>
              <a:off x="5990215" y="1423765"/>
              <a:ext cx="247500" cy="312900"/>
            </a:xfrm>
            <a:prstGeom prst="rect">
              <a:avLst/>
            </a:prstGeom>
            <a:solidFill>
              <a:srgbClr val="C4D600"/>
            </a:solid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US" sz="800">
                  <a:solidFill>
                    <a:srgbClr val="FFFFFF"/>
                  </a:solidFill>
                  <a:latin typeface="Roboto"/>
                  <a:ea typeface="Roboto"/>
                  <a:cs typeface="Roboto"/>
                  <a:sym typeface="Roboto"/>
                </a:rPr>
                <a:t>5</a:t>
              </a:r>
              <a:endParaRPr>
                <a:solidFill>
                  <a:srgbClr val="FFFFFF"/>
                </a:solidFill>
              </a:endParaRPr>
            </a:p>
          </p:txBody>
        </p:sp>
        <p:sp>
          <p:nvSpPr>
            <p:cNvPr id="394" name="Google Shape;394;g375931a2f4f_1_12"/>
            <p:cNvSpPr txBox="1"/>
            <p:nvPr/>
          </p:nvSpPr>
          <p:spPr>
            <a:xfrm>
              <a:off x="6223854" y="1206568"/>
              <a:ext cx="2127300" cy="747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1600">
                  <a:latin typeface="Roboto"/>
                  <a:ea typeface="Roboto"/>
                  <a:cs typeface="Roboto"/>
                  <a:sym typeface="Roboto"/>
                </a:rPr>
                <a:t>Self-Actualization</a:t>
              </a:r>
              <a:endParaRPr b="1" sz="1600">
                <a:latin typeface="Roboto"/>
                <a:ea typeface="Roboto"/>
                <a:cs typeface="Roboto"/>
                <a:sym typeface="Roboto"/>
              </a:endParaRPr>
            </a:p>
            <a:p>
              <a:pPr indent="0" lvl="0" marL="0" rtl="0" algn="l">
                <a:lnSpc>
                  <a:spcPct val="115000"/>
                </a:lnSpc>
                <a:spcBef>
                  <a:spcPts val="0"/>
                </a:spcBef>
                <a:spcAft>
                  <a:spcPts val="1600"/>
                </a:spcAft>
                <a:buNone/>
              </a:pPr>
              <a:r>
                <a:rPr lang="en-US" sz="1200">
                  <a:latin typeface="Roboto"/>
                  <a:ea typeface="Roboto"/>
                  <a:cs typeface="Roboto"/>
                  <a:sym typeface="Roboto"/>
                </a:rPr>
                <a:t>Desire to be everything one can be</a:t>
              </a:r>
              <a:endParaRPr b="1" sz="1200">
                <a:latin typeface="Roboto"/>
                <a:ea typeface="Roboto"/>
                <a:cs typeface="Roboto"/>
                <a:sym typeface="Roboto"/>
              </a:endParaRPr>
            </a:p>
          </p:txBody>
        </p:sp>
      </p:grpSp>
      <p:grpSp>
        <p:nvGrpSpPr>
          <p:cNvPr id="395" name="Google Shape;395;g375931a2f4f_1_12"/>
          <p:cNvGrpSpPr/>
          <p:nvPr/>
        </p:nvGrpSpPr>
        <p:grpSpPr>
          <a:xfrm>
            <a:off x="5265375" y="2132114"/>
            <a:ext cx="3286704" cy="747300"/>
            <a:chOff x="5064450" y="2086419"/>
            <a:chExt cx="3286704" cy="747300"/>
          </a:xfrm>
        </p:grpSpPr>
        <p:cxnSp>
          <p:nvCxnSpPr>
            <p:cNvPr id="396" name="Google Shape;396;g375931a2f4f_1_12"/>
            <p:cNvCxnSpPr/>
            <p:nvPr/>
          </p:nvCxnSpPr>
          <p:spPr>
            <a:xfrm>
              <a:off x="5064450" y="2460069"/>
              <a:ext cx="1119000" cy="0"/>
            </a:xfrm>
            <a:prstGeom prst="straightConnector1">
              <a:avLst/>
            </a:prstGeom>
            <a:noFill/>
            <a:ln cap="flat" cmpd="sng" w="9525">
              <a:solidFill>
                <a:srgbClr val="BDBDBD"/>
              </a:solidFill>
              <a:prstDash val="solid"/>
              <a:round/>
              <a:headEnd len="sm" w="sm" type="none"/>
              <a:tailEnd len="sm" w="sm" type="none"/>
            </a:ln>
          </p:spPr>
        </p:cxnSp>
        <p:sp>
          <p:nvSpPr>
            <p:cNvPr id="397" name="Google Shape;397;g375931a2f4f_1_12"/>
            <p:cNvSpPr/>
            <p:nvPr/>
          </p:nvSpPr>
          <p:spPr>
            <a:xfrm>
              <a:off x="6014671" y="2353882"/>
              <a:ext cx="198600" cy="198300"/>
            </a:xfrm>
            <a:prstGeom prst="ellipse">
              <a:avLst/>
            </a:prstGeom>
            <a:solidFill>
              <a:srgbClr val="771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375931a2f4f_1_12"/>
            <p:cNvSpPr txBox="1"/>
            <p:nvPr/>
          </p:nvSpPr>
          <p:spPr>
            <a:xfrm>
              <a:off x="5991690" y="2295028"/>
              <a:ext cx="247500" cy="312900"/>
            </a:xfrm>
            <a:prstGeom prst="rect">
              <a:avLst/>
            </a:prstGeom>
            <a:solidFill>
              <a:srgbClr val="C4D600"/>
            </a:solid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US" sz="800">
                  <a:solidFill>
                    <a:srgbClr val="FFFFFF"/>
                  </a:solidFill>
                  <a:latin typeface="Roboto"/>
                  <a:ea typeface="Roboto"/>
                  <a:cs typeface="Roboto"/>
                  <a:sym typeface="Roboto"/>
                </a:rPr>
                <a:t>3</a:t>
              </a:r>
              <a:endParaRPr>
                <a:solidFill>
                  <a:srgbClr val="FFFFFF"/>
                </a:solidFill>
              </a:endParaRPr>
            </a:p>
          </p:txBody>
        </p:sp>
        <p:sp>
          <p:nvSpPr>
            <p:cNvPr id="399" name="Google Shape;399;g375931a2f4f_1_12"/>
            <p:cNvSpPr txBox="1"/>
            <p:nvPr/>
          </p:nvSpPr>
          <p:spPr>
            <a:xfrm>
              <a:off x="6223854" y="2086419"/>
              <a:ext cx="2127300" cy="747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1600">
                  <a:latin typeface="Roboto"/>
                  <a:ea typeface="Roboto"/>
                  <a:cs typeface="Roboto"/>
                  <a:sym typeface="Roboto"/>
                </a:rPr>
                <a:t>Belonging</a:t>
              </a:r>
              <a:endParaRPr b="1" sz="1600">
                <a:latin typeface="Roboto"/>
                <a:ea typeface="Roboto"/>
                <a:cs typeface="Roboto"/>
                <a:sym typeface="Roboto"/>
              </a:endParaRPr>
            </a:p>
            <a:p>
              <a:pPr indent="0" lvl="0" marL="0" rtl="0" algn="l">
                <a:lnSpc>
                  <a:spcPct val="115000"/>
                </a:lnSpc>
                <a:spcBef>
                  <a:spcPts val="0"/>
                </a:spcBef>
                <a:spcAft>
                  <a:spcPts val="1600"/>
                </a:spcAft>
                <a:buNone/>
              </a:pPr>
              <a:r>
                <a:rPr lang="en-US" sz="1200">
                  <a:latin typeface="Roboto"/>
                  <a:ea typeface="Roboto"/>
                  <a:cs typeface="Roboto"/>
                  <a:sym typeface="Roboto"/>
                </a:rPr>
                <a:t>Friends, social groups, professional community</a:t>
              </a:r>
              <a:endParaRPr b="1" sz="1200">
                <a:latin typeface="Roboto"/>
                <a:ea typeface="Roboto"/>
                <a:cs typeface="Roboto"/>
                <a:sym typeface="Roboto"/>
              </a:endParaRPr>
            </a:p>
          </p:txBody>
        </p:sp>
      </p:grpSp>
      <p:grpSp>
        <p:nvGrpSpPr>
          <p:cNvPr id="400" name="Google Shape;400;g375931a2f4f_1_12"/>
          <p:cNvGrpSpPr/>
          <p:nvPr/>
        </p:nvGrpSpPr>
        <p:grpSpPr>
          <a:xfrm>
            <a:off x="5872225" y="3211551"/>
            <a:ext cx="2777004" cy="747300"/>
            <a:chOff x="5574150" y="3083456"/>
            <a:chExt cx="2777004" cy="747300"/>
          </a:xfrm>
        </p:grpSpPr>
        <p:cxnSp>
          <p:nvCxnSpPr>
            <p:cNvPr id="401" name="Google Shape;401;g375931a2f4f_1_12"/>
            <p:cNvCxnSpPr/>
            <p:nvPr/>
          </p:nvCxnSpPr>
          <p:spPr>
            <a:xfrm>
              <a:off x="5574150" y="3449448"/>
              <a:ext cx="609300" cy="0"/>
            </a:xfrm>
            <a:prstGeom prst="straightConnector1">
              <a:avLst/>
            </a:prstGeom>
            <a:noFill/>
            <a:ln cap="flat" cmpd="sng" w="9525">
              <a:solidFill>
                <a:srgbClr val="BDBDBD"/>
              </a:solidFill>
              <a:prstDash val="solid"/>
              <a:round/>
              <a:headEnd len="sm" w="sm" type="none"/>
              <a:tailEnd len="sm" w="sm" type="none"/>
            </a:ln>
          </p:spPr>
        </p:cxnSp>
        <p:sp>
          <p:nvSpPr>
            <p:cNvPr id="402" name="Google Shape;402;g375931a2f4f_1_12"/>
            <p:cNvSpPr/>
            <p:nvPr/>
          </p:nvSpPr>
          <p:spPr>
            <a:xfrm>
              <a:off x="6014671" y="3349032"/>
              <a:ext cx="198600" cy="198300"/>
            </a:xfrm>
            <a:prstGeom prst="ellipse">
              <a:avLst/>
            </a:prstGeom>
            <a:solidFill>
              <a:srgbClr val="932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375931a2f4f_1_12"/>
            <p:cNvSpPr txBox="1"/>
            <p:nvPr/>
          </p:nvSpPr>
          <p:spPr>
            <a:xfrm>
              <a:off x="5991690" y="3291115"/>
              <a:ext cx="247500" cy="312900"/>
            </a:xfrm>
            <a:prstGeom prst="rect">
              <a:avLst/>
            </a:prstGeom>
            <a:solidFill>
              <a:srgbClr val="C4D600"/>
            </a:solid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US" sz="800">
                  <a:solidFill>
                    <a:srgbClr val="FFFFFF"/>
                  </a:solidFill>
                  <a:latin typeface="Roboto"/>
                  <a:ea typeface="Roboto"/>
                  <a:cs typeface="Roboto"/>
                  <a:sym typeface="Roboto"/>
                </a:rPr>
                <a:t>1</a:t>
              </a:r>
              <a:endParaRPr>
                <a:solidFill>
                  <a:srgbClr val="FFFFFF"/>
                </a:solidFill>
              </a:endParaRPr>
            </a:p>
          </p:txBody>
        </p:sp>
        <p:sp>
          <p:nvSpPr>
            <p:cNvPr id="404" name="Google Shape;404;g375931a2f4f_1_12"/>
            <p:cNvSpPr txBox="1"/>
            <p:nvPr/>
          </p:nvSpPr>
          <p:spPr>
            <a:xfrm>
              <a:off x="6223854" y="3083456"/>
              <a:ext cx="2127300" cy="747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1600">
                  <a:latin typeface="Roboto"/>
                  <a:ea typeface="Roboto"/>
                  <a:cs typeface="Roboto"/>
                  <a:sym typeface="Roboto"/>
                </a:rPr>
                <a:t>Physiological Needs</a:t>
              </a:r>
              <a:endParaRPr b="1" sz="1600">
                <a:latin typeface="Roboto"/>
                <a:ea typeface="Roboto"/>
                <a:cs typeface="Roboto"/>
                <a:sym typeface="Roboto"/>
              </a:endParaRPr>
            </a:p>
            <a:p>
              <a:pPr indent="0" lvl="0" marL="0" rtl="0" algn="l">
                <a:lnSpc>
                  <a:spcPct val="115000"/>
                </a:lnSpc>
                <a:spcBef>
                  <a:spcPts val="0"/>
                </a:spcBef>
                <a:spcAft>
                  <a:spcPts val="1600"/>
                </a:spcAft>
                <a:buNone/>
              </a:pPr>
              <a:r>
                <a:rPr lang="en-US" sz="1200">
                  <a:latin typeface="Roboto"/>
                  <a:ea typeface="Roboto"/>
                  <a:cs typeface="Roboto"/>
                  <a:sym typeface="Roboto"/>
                </a:rPr>
                <a:t>Food, water, warmth, rest, shelter</a:t>
              </a:r>
              <a:endParaRPr b="1" sz="1200">
                <a:latin typeface="Roboto"/>
                <a:ea typeface="Roboto"/>
                <a:cs typeface="Roboto"/>
                <a:sym typeface="Roboto"/>
              </a:endParaRPr>
            </a:p>
          </p:txBody>
        </p:sp>
      </p:grpSp>
      <p:grpSp>
        <p:nvGrpSpPr>
          <p:cNvPr id="405" name="Google Shape;405;g375931a2f4f_1_12"/>
          <p:cNvGrpSpPr/>
          <p:nvPr/>
        </p:nvGrpSpPr>
        <p:grpSpPr>
          <a:xfrm>
            <a:off x="603701" y="1700443"/>
            <a:ext cx="3468724" cy="747300"/>
            <a:chOff x="744101" y="1672393"/>
            <a:chExt cx="3468724" cy="747300"/>
          </a:xfrm>
        </p:grpSpPr>
        <p:cxnSp>
          <p:nvCxnSpPr>
            <p:cNvPr id="406" name="Google Shape;406;g375931a2f4f_1_12"/>
            <p:cNvCxnSpPr/>
            <p:nvPr/>
          </p:nvCxnSpPr>
          <p:spPr>
            <a:xfrm rot="10800000">
              <a:off x="2921325" y="2046050"/>
              <a:ext cx="1291500" cy="0"/>
            </a:xfrm>
            <a:prstGeom prst="straightConnector1">
              <a:avLst/>
            </a:prstGeom>
            <a:noFill/>
            <a:ln cap="flat" cmpd="sng" w="9525">
              <a:solidFill>
                <a:srgbClr val="BDBDBD"/>
              </a:solidFill>
              <a:prstDash val="solid"/>
              <a:round/>
              <a:headEnd len="sm" w="sm" type="none"/>
              <a:tailEnd len="sm" w="sm" type="none"/>
            </a:ln>
          </p:spPr>
        </p:cxnSp>
        <p:sp>
          <p:nvSpPr>
            <p:cNvPr id="407" name="Google Shape;407;g375931a2f4f_1_12"/>
            <p:cNvSpPr/>
            <p:nvPr/>
          </p:nvSpPr>
          <p:spPr>
            <a:xfrm>
              <a:off x="2874851" y="1943786"/>
              <a:ext cx="198600" cy="198300"/>
            </a:xfrm>
            <a:prstGeom prst="ellipse">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375931a2f4f_1_12"/>
            <p:cNvSpPr txBox="1"/>
            <p:nvPr/>
          </p:nvSpPr>
          <p:spPr>
            <a:xfrm>
              <a:off x="2849841" y="1884747"/>
              <a:ext cx="247500" cy="312900"/>
            </a:xfrm>
            <a:prstGeom prst="rect">
              <a:avLst/>
            </a:prstGeom>
            <a:solidFill>
              <a:srgbClr val="C4D600"/>
            </a:solid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US" sz="800">
                  <a:solidFill>
                    <a:srgbClr val="FFFFFF"/>
                  </a:solidFill>
                  <a:latin typeface="Roboto"/>
                  <a:ea typeface="Roboto"/>
                  <a:cs typeface="Roboto"/>
                  <a:sym typeface="Roboto"/>
                </a:rPr>
                <a:t>4</a:t>
              </a:r>
              <a:endParaRPr>
                <a:solidFill>
                  <a:srgbClr val="FFFFFF"/>
                </a:solidFill>
              </a:endParaRPr>
            </a:p>
          </p:txBody>
        </p:sp>
        <p:sp>
          <p:nvSpPr>
            <p:cNvPr id="409" name="Google Shape;409;g375931a2f4f_1_12"/>
            <p:cNvSpPr txBox="1"/>
            <p:nvPr/>
          </p:nvSpPr>
          <p:spPr>
            <a:xfrm>
              <a:off x="744101" y="1672393"/>
              <a:ext cx="2127300" cy="7473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None/>
              </a:pPr>
              <a:r>
                <a:rPr b="1" lang="en-US" sz="1600">
                  <a:latin typeface="Roboto"/>
                  <a:ea typeface="Roboto"/>
                  <a:cs typeface="Roboto"/>
                  <a:sym typeface="Roboto"/>
                </a:rPr>
                <a:t>Confidence</a:t>
              </a:r>
              <a:endParaRPr b="1" sz="1600">
                <a:latin typeface="Roboto"/>
                <a:ea typeface="Roboto"/>
                <a:cs typeface="Roboto"/>
                <a:sym typeface="Roboto"/>
              </a:endParaRPr>
            </a:p>
            <a:p>
              <a:pPr indent="0" lvl="0" marL="0" rtl="0" algn="r">
                <a:lnSpc>
                  <a:spcPct val="115000"/>
                </a:lnSpc>
                <a:spcBef>
                  <a:spcPts val="0"/>
                </a:spcBef>
                <a:spcAft>
                  <a:spcPts val="1600"/>
                </a:spcAft>
                <a:buNone/>
              </a:pPr>
              <a:r>
                <a:rPr lang="en-US" sz="1200">
                  <a:latin typeface="Roboto"/>
                  <a:ea typeface="Roboto"/>
                  <a:cs typeface="Roboto"/>
                  <a:sym typeface="Roboto"/>
                </a:rPr>
                <a:t>Prestige, feeling of accomplishment</a:t>
              </a:r>
              <a:endParaRPr b="1" sz="1200">
                <a:latin typeface="Roboto"/>
                <a:ea typeface="Roboto"/>
                <a:cs typeface="Roboto"/>
                <a:sym typeface="Roboto"/>
              </a:endParaRPr>
            </a:p>
          </p:txBody>
        </p:sp>
      </p:grpSp>
      <p:grpSp>
        <p:nvGrpSpPr>
          <p:cNvPr id="410" name="Google Shape;410;g375931a2f4f_1_12"/>
          <p:cNvGrpSpPr/>
          <p:nvPr/>
        </p:nvGrpSpPr>
        <p:grpSpPr>
          <a:xfrm>
            <a:off x="2817409" y="1324152"/>
            <a:ext cx="3509178" cy="3257208"/>
            <a:chOff x="3318063" y="1368287"/>
            <a:chExt cx="2408000" cy="2993482"/>
          </a:xfrm>
        </p:grpSpPr>
        <p:sp>
          <p:nvSpPr>
            <p:cNvPr id="411" name="Google Shape;411;g375931a2f4f_1_12"/>
            <p:cNvSpPr/>
            <p:nvPr/>
          </p:nvSpPr>
          <p:spPr>
            <a:xfrm>
              <a:off x="3595785" y="2775241"/>
              <a:ext cx="1853168" cy="919151"/>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412" name="Google Shape;412;g375931a2f4f_1_12"/>
            <p:cNvSpPr/>
            <p:nvPr/>
          </p:nvSpPr>
          <p:spPr>
            <a:xfrm>
              <a:off x="3318063" y="3194383"/>
              <a:ext cx="1203867" cy="1167385"/>
            </a:xfrm>
            <a:custGeom>
              <a:rect b="b" l="l" r="r" t="t"/>
              <a:pathLst>
                <a:path extrusionOk="0" h="20822" w="31954">
                  <a:moveTo>
                    <a:pt x="7355" y="0"/>
                  </a:moveTo>
                  <a:lnTo>
                    <a:pt x="31954" y="8796"/>
                  </a:lnTo>
                  <a:lnTo>
                    <a:pt x="31954" y="20822"/>
                  </a:lnTo>
                  <a:lnTo>
                    <a:pt x="0" y="8895"/>
                  </a:lnTo>
                  <a:close/>
                </a:path>
              </a:pathLst>
            </a:custGeom>
            <a:solidFill>
              <a:srgbClr val="40A829"/>
            </a:solidFill>
            <a:ln>
              <a:noFill/>
            </a:ln>
          </p:spPr>
        </p:sp>
        <p:sp>
          <p:nvSpPr>
            <p:cNvPr id="413" name="Google Shape;413;g375931a2f4f_1_12"/>
            <p:cNvSpPr/>
            <p:nvPr/>
          </p:nvSpPr>
          <p:spPr>
            <a:xfrm flipH="1">
              <a:off x="4522196" y="3194383"/>
              <a:ext cx="1203867" cy="1167385"/>
            </a:xfrm>
            <a:custGeom>
              <a:rect b="b" l="l" r="r" t="t"/>
              <a:pathLst>
                <a:path extrusionOk="0" h="20822" w="31954">
                  <a:moveTo>
                    <a:pt x="7355" y="0"/>
                  </a:moveTo>
                  <a:lnTo>
                    <a:pt x="31954" y="8796"/>
                  </a:lnTo>
                  <a:lnTo>
                    <a:pt x="31954" y="20822"/>
                  </a:lnTo>
                  <a:lnTo>
                    <a:pt x="0" y="8895"/>
                  </a:lnTo>
                  <a:close/>
                </a:path>
              </a:pathLst>
            </a:custGeom>
            <a:solidFill>
              <a:srgbClr val="40A829"/>
            </a:solidFill>
            <a:ln>
              <a:noFill/>
            </a:ln>
          </p:spPr>
        </p:sp>
        <p:sp>
          <p:nvSpPr>
            <p:cNvPr id="414" name="Google Shape;414;g375931a2f4f_1_12"/>
            <p:cNvSpPr/>
            <p:nvPr/>
          </p:nvSpPr>
          <p:spPr>
            <a:xfrm>
              <a:off x="3844034" y="2401368"/>
              <a:ext cx="1356545" cy="672851"/>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415" name="Google Shape;415;g375931a2f4f_1_12"/>
            <p:cNvSpPr/>
            <p:nvPr/>
          </p:nvSpPr>
          <p:spPr>
            <a:xfrm>
              <a:off x="3930892" y="2272397"/>
              <a:ext cx="1175304" cy="581421"/>
            </a:xfrm>
            <a:custGeom>
              <a:rect b="b" l="l" r="r" t="t"/>
              <a:pathLst>
                <a:path extrusionOk="0" h="16300" w="49248">
                  <a:moveTo>
                    <a:pt x="0" y="7554"/>
                  </a:moveTo>
                  <a:lnTo>
                    <a:pt x="24649" y="16300"/>
                  </a:lnTo>
                  <a:lnTo>
                    <a:pt x="49248" y="7604"/>
                  </a:lnTo>
                  <a:lnTo>
                    <a:pt x="24599" y="0"/>
                  </a:lnTo>
                  <a:close/>
                </a:path>
              </a:pathLst>
            </a:custGeom>
            <a:solidFill>
              <a:srgbClr val="D9D9D9"/>
            </a:solidFill>
            <a:ln>
              <a:noFill/>
            </a:ln>
          </p:spPr>
        </p:sp>
        <p:sp>
          <p:nvSpPr>
            <p:cNvPr id="416" name="Google Shape;416;g375931a2f4f_1_12"/>
            <p:cNvSpPr/>
            <p:nvPr/>
          </p:nvSpPr>
          <p:spPr>
            <a:xfrm>
              <a:off x="4052837" y="2081437"/>
              <a:ext cx="931314" cy="460727"/>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417" name="Google Shape;417;g375931a2f4f_1_12"/>
            <p:cNvSpPr/>
            <p:nvPr/>
          </p:nvSpPr>
          <p:spPr>
            <a:xfrm>
              <a:off x="4233144" y="1787006"/>
              <a:ext cx="573183" cy="289305"/>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418" name="Google Shape;418;g375931a2f4f_1_12"/>
            <p:cNvSpPr/>
            <p:nvPr/>
          </p:nvSpPr>
          <p:spPr>
            <a:xfrm>
              <a:off x="3640743" y="2708179"/>
              <a:ext cx="881371" cy="854431"/>
            </a:xfrm>
            <a:custGeom>
              <a:rect b="b" l="l" r="r" t="t"/>
              <a:pathLst>
                <a:path extrusionOk="0" h="20822" w="31954">
                  <a:moveTo>
                    <a:pt x="7355" y="0"/>
                  </a:moveTo>
                  <a:lnTo>
                    <a:pt x="31954" y="8796"/>
                  </a:lnTo>
                  <a:lnTo>
                    <a:pt x="31954" y="20822"/>
                  </a:lnTo>
                  <a:lnTo>
                    <a:pt x="0" y="8895"/>
                  </a:lnTo>
                  <a:close/>
                </a:path>
              </a:pathLst>
            </a:custGeom>
            <a:solidFill>
              <a:srgbClr val="C4D600"/>
            </a:solidFill>
            <a:ln>
              <a:noFill/>
            </a:ln>
          </p:spPr>
        </p:sp>
        <p:sp>
          <p:nvSpPr>
            <p:cNvPr id="419" name="Google Shape;419;g375931a2f4f_1_12"/>
            <p:cNvSpPr/>
            <p:nvPr/>
          </p:nvSpPr>
          <p:spPr>
            <a:xfrm>
              <a:off x="3964720" y="2291507"/>
              <a:ext cx="555203" cy="453658"/>
            </a:xfrm>
            <a:custGeom>
              <a:rect b="b" l="l" r="r" t="t"/>
              <a:pathLst>
                <a:path extrusionOk="0" h="12771" w="23257">
                  <a:moveTo>
                    <a:pt x="3727" y="0"/>
                  </a:moveTo>
                  <a:lnTo>
                    <a:pt x="0" y="4522"/>
                  </a:lnTo>
                  <a:lnTo>
                    <a:pt x="23257" y="12771"/>
                  </a:lnTo>
                  <a:lnTo>
                    <a:pt x="23257" y="7056"/>
                  </a:lnTo>
                  <a:close/>
                </a:path>
              </a:pathLst>
            </a:custGeom>
            <a:gradFill>
              <a:gsLst>
                <a:gs pos="0">
                  <a:srgbClr val="FFCA37"/>
                </a:gs>
                <a:gs pos="100000">
                  <a:srgbClr val="AD8107"/>
                </a:gs>
              </a:gsLst>
              <a:lin ang="5400012" scaled="0"/>
            </a:gradFill>
            <a:ln>
              <a:noFill/>
            </a:ln>
          </p:spPr>
        </p:sp>
        <p:sp>
          <p:nvSpPr>
            <p:cNvPr id="420" name="Google Shape;420;g375931a2f4f_1_12"/>
            <p:cNvSpPr/>
            <p:nvPr/>
          </p:nvSpPr>
          <p:spPr>
            <a:xfrm flipH="1">
              <a:off x="4518736" y="2291507"/>
              <a:ext cx="555203" cy="453658"/>
            </a:xfrm>
            <a:custGeom>
              <a:rect b="b" l="l" r="r" t="t"/>
              <a:pathLst>
                <a:path extrusionOk="0" h="12771" w="23257">
                  <a:moveTo>
                    <a:pt x="3727" y="0"/>
                  </a:moveTo>
                  <a:lnTo>
                    <a:pt x="0" y="4522"/>
                  </a:lnTo>
                  <a:lnTo>
                    <a:pt x="23257" y="12771"/>
                  </a:lnTo>
                  <a:lnTo>
                    <a:pt x="23257" y="7056"/>
                  </a:lnTo>
                  <a:close/>
                </a:path>
              </a:pathLst>
            </a:custGeom>
            <a:solidFill>
              <a:srgbClr val="F4B400"/>
            </a:solidFill>
            <a:ln>
              <a:noFill/>
            </a:ln>
          </p:spPr>
        </p:sp>
        <p:sp>
          <p:nvSpPr>
            <p:cNvPr id="421" name="Google Shape;421;g375931a2f4f_1_12"/>
            <p:cNvSpPr/>
            <p:nvPr/>
          </p:nvSpPr>
          <p:spPr>
            <a:xfrm>
              <a:off x="4084537" y="1922553"/>
              <a:ext cx="435387" cy="501365"/>
            </a:xfrm>
            <a:custGeom>
              <a:rect b="b" l="l" r="r" t="t"/>
              <a:pathLst>
                <a:path extrusionOk="0" h="14114" w="18238">
                  <a:moveTo>
                    <a:pt x="6262" y="0"/>
                  </a:moveTo>
                  <a:lnTo>
                    <a:pt x="18238" y="4324"/>
                  </a:lnTo>
                  <a:lnTo>
                    <a:pt x="18238" y="14114"/>
                  </a:lnTo>
                  <a:lnTo>
                    <a:pt x="0" y="7554"/>
                  </a:lnTo>
                  <a:close/>
                </a:path>
              </a:pathLst>
            </a:custGeom>
            <a:solidFill>
              <a:srgbClr val="C4D600"/>
            </a:solidFill>
            <a:ln>
              <a:noFill/>
            </a:ln>
          </p:spPr>
        </p:sp>
        <p:sp>
          <p:nvSpPr>
            <p:cNvPr id="422" name="Google Shape;422;g375931a2f4f_1_12"/>
            <p:cNvSpPr/>
            <p:nvPr/>
          </p:nvSpPr>
          <p:spPr>
            <a:xfrm flipH="1">
              <a:off x="4518735" y="1922553"/>
              <a:ext cx="435387" cy="501365"/>
            </a:xfrm>
            <a:custGeom>
              <a:rect b="b" l="l" r="r" t="t"/>
              <a:pathLst>
                <a:path extrusionOk="0" h="14114" w="18238">
                  <a:moveTo>
                    <a:pt x="6262" y="0"/>
                  </a:moveTo>
                  <a:lnTo>
                    <a:pt x="18238" y="4324"/>
                  </a:lnTo>
                  <a:lnTo>
                    <a:pt x="18238" y="14114"/>
                  </a:lnTo>
                  <a:lnTo>
                    <a:pt x="0" y="7554"/>
                  </a:lnTo>
                  <a:close/>
                </a:path>
              </a:pathLst>
            </a:custGeom>
            <a:solidFill>
              <a:srgbClr val="C4D600"/>
            </a:solidFill>
            <a:ln>
              <a:noFill/>
            </a:ln>
          </p:spPr>
        </p:sp>
        <p:sp>
          <p:nvSpPr>
            <p:cNvPr id="423" name="Google Shape;423;g375931a2f4f_1_12"/>
            <p:cNvSpPr/>
            <p:nvPr/>
          </p:nvSpPr>
          <p:spPr>
            <a:xfrm>
              <a:off x="4266040" y="1368287"/>
              <a:ext cx="253884" cy="593119"/>
            </a:xfrm>
            <a:custGeom>
              <a:rect b="b" l="l" r="r" t="t"/>
              <a:pathLst>
                <a:path extrusionOk="0" h="16697" w="10635">
                  <a:moveTo>
                    <a:pt x="10635" y="0"/>
                  </a:moveTo>
                  <a:lnTo>
                    <a:pt x="0" y="12722"/>
                  </a:lnTo>
                  <a:lnTo>
                    <a:pt x="10635" y="16697"/>
                  </a:lnTo>
                  <a:close/>
                </a:path>
              </a:pathLst>
            </a:custGeom>
            <a:solidFill>
              <a:srgbClr val="40A829"/>
            </a:solidFill>
            <a:ln>
              <a:noFill/>
            </a:ln>
          </p:spPr>
        </p:sp>
        <p:sp>
          <p:nvSpPr>
            <p:cNvPr id="424" name="Google Shape;424;g375931a2f4f_1_12"/>
            <p:cNvSpPr/>
            <p:nvPr/>
          </p:nvSpPr>
          <p:spPr>
            <a:xfrm flipH="1">
              <a:off x="4518734" y="1368287"/>
              <a:ext cx="253884" cy="593119"/>
            </a:xfrm>
            <a:custGeom>
              <a:rect b="b" l="l" r="r" t="t"/>
              <a:pathLst>
                <a:path extrusionOk="0" h="16697" w="10635">
                  <a:moveTo>
                    <a:pt x="10635" y="0"/>
                  </a:moveTo>
                  <a:lnTo>
                    <a:pt x="0" y="12722"/>
                  </a:lnTo>
                  <a:lnTo>
                    <a:pt x="10635" y="16697"/>
                  </a:lnTo>
                  <a:close/>
                </a:path>
              </a:pathLst>
            </a:custGeom>
            <a:solidFill>
              <a:srgbClr val="40A829"/>
            </a:solidFill>
            <a:ln>
              <a:noFill/>
            </a:ln>
          </p:spPr>
        </p:sp>
        <p:sp>
          <p:nvSpPr>
            <p:cNvPr id="425" name="Google Shape;425;g375931a2f4f_1_12"/>
            <p:cNvSpPr/>
            <p:nvPr/>
          </p:nvSpPr>
          <p:spPr>
            <a:xfrm>
              <a:off x="3877348" y="2290728"/>
              <a:ext cx="642683" cy="657851"/>
            </a:xfrm>
            <a:custGeom>
              <a:rect b="b" l="l" r="r" t="t"/>
              <a:pathLst>
                <a:path extrusionOk="0" h="46623" w="65016">
                  <a:moveTo>
                    <a:pt x="17858" y="0"/>
                  </a:moveTo>
                  <a:lnTo>
                    <a:pt x="0" y="22135"/>
                  </a:lnTo>
                  <a:lnTo>
                    <a:pt x="65016" y="46623"/>
                  </a:lnTo>
                  <a:lnTo>
                    <a:pt x="65016" y="17537"/>
                  </a:lnTo>
                  <a:close/>
                </a:path>
              </a:pathLst>
            </a:custGeom>
            <a:solidFill>
              <a:srgbClr val="40A829"/>
            </a:solidFill>
            <a:ln>
              <a:noFill/>
            </a:ln>
          </p:spPr>
        </p:sp>
        <p:sp>
          <p:nvSpPr>
            <p:cNvPr id="426" name="Google Shape;426;g375931a2f4f_1_12"/>
            <p:cNvSpPr/>
            <p:nvPr/>
          </p:nvSpPr>
          <p:spPr>
            <a:xfrm flipH="1">
              <a:off x="4518572" y="2291772"/>
              <a:ext cx="642683" cy="657851"/>
            </a:xfrm>
            <a:custGeom>
              <a:rect b="b" l="l" r="r" t="t"/>
              <a:pathLst>
                <a:path extrusionOk="0" h="46623" w="65016">
                  <a:moveTo>
                    <a:pt x="17858" y="0"/>
                  </a:moveTo>
                  <a:lnTo>
                    <a:pt x="0" y="22135"/>
                  </a:lnTo>
                  <a:lnTo>
                    <a:pt x="65016" y="46623"/>
                  </a:lnTo>
                  <a:lnTo>
                    <a:pt x="65016" y="17537"/>
                  </a:lnTo>
                  <a:close/>
                </a:path>
              </a:pathLst>
            </a:custGeom>
            <a:solidFill>
              <a:srgbClr val="40A829"/>
            </a:solidFill>
            <a:ln>
              <a:noFill/>
            </a:ln>
          </p:spPr>
        </p:sp>
        <p:sp>
          <p:nvSpPr>
            <p:cNvPr id="427" name="Google Shape;427;g375931a2f4f_1_12"/>
            <p:cNvSpPr/>
            <p:nvPr/>
          </p:nvSpPr>
          <p:spPr>
            <a:xfrm flipH="1">
              <a:off x="4522009" y="2708179"/>
              <a:ext cx="881371" cy="854431"/>
            </a:xfrm>
            <a:custGeom>
              <a:rect b="b" l="l" r="r" t="t"/>
              <a:pathLst>
                <a:path extrusionOk="0" h="20822" w="31954">
                  <a:moveTo>
                    <a:pt x="7355" y="0"/>
                  </a:moveTo>
                  <a:lnTo>
                    <a:pt x="31954" y="8796"/>
                  </a:lnTo>
                  <a:lnTo>
                    <a:pt x="31954" y="20822"/>
                  </a:lnTo>
                  <a:lnTo>
                    <a:pt x="0" y="8895"/>
                  </a:lnTo>
                  <a:close/>
                </a:path>
              </a:pathLst>
            </a:custGeom>
            <a:solidFill>
              <a:srgbClr val="C4D600"/>
            </a:solidFill>
            <a:ln>
              <a:noFill/>
            </a:ln>
          </p:spPr>
        </p:sp>
      </p:grpSp>
      <p:grpSp>
        <p:nvGrpSpPr>
          <p:cNvPr id="428" name="Google Shape;428;g375931a2f4f_1_12"/>
          <p:cNvGrpSpPr/>
          <p:nvPr/>
        </p:nvGrpSpPr>
        <p:grpSpPr>
          <a:xfrm>
            <a:off x="603701" y="2618019"/>
            <a:ext cx="3021694" cy="747300"/>
            <a:chOff x="744101" y="2507609"/>
            <a:chExt cx="3021694" cy="747300"/>
          </a:xfrm>
        </p:grpSpPr>
        <p:cxnSp>
          <p:nvCxnSpPr>
            <p:cNvPr id="429" name="Google Shape;429;g375931a2f4f_1_12"/>
            <p:cNvCxnSpPr/>
            <p:nvPr/>
          </p:nvCxnSpPr>
          <p:spPr>
            <a:xfrm rot="10800000">
              <a:off x="2915895" y="2881250"/>
              <a:ext cx="849900" cy="0"/>
            </a:xfrm>
            <a:prstGeom prst="straightConnector1">
              <a:avLst/>
            </a:prstGeom>
            <a:noFill/>
            <a:ln cap="flat" cmpd="sng" w="9525">
              <a:solidFill>
                <a:srgbClr val="BDBDBD"/>
              </a:solidFill>
              <a:prstDash val="solid"/>
              <a:round/>
              <a:headEnd len="sm" w="sm" type="none"/>
              <a:tailEnd len="sm" w="sm" type="none"/>
            </a:ln>
          </p:spPr>
        </p:cxnSp>
        <p:sp>
          <p:nvSpPr>
            <p:cNvPr id="430" name="Google Shape;430;g375931a2f4f_1_12"/>
            <p:cNvSpPr/>
            <p:nvPr/>
          </p:nvSpPr>
          <p:spPr>
            <a:xfrm>
              <a:off x="2874851" y="2780836"/>
              <a:ext cx="198600" cy="198300"/>
            </a:xfrm>
            <a:prstGeom prst="ellipse">
              <a:avLst/>
            </a:prstGeom>
            <a:solidFill>
              <a:srgbClr val="80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375931a2f4f_1_12"/>
            <p:cNvSpPr txBox="1"/>
            <p:nvPr/>
          </p:nvSpPr>
          <p:spPr>
            <a:xfrm>
              <a:off x="744101" y="2507609"/>
              <a:ext cx="2127300" cy="7473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None/>
              </a:pPr>
              <a:r>
                <a:rPr b="1" lang="en-US" sz="1600">
                  <a:latin typeface="Roboto"/>
                  <a:ea typeface="Roboto"/>
                  <a:cs typeface="Roboto"/>
                  <a:sym typeface="Roboto"/>
                </a:rPr>
                <a:t>Safety Needs</a:t>
              </a:r>
              <a:endParaRPr b="1" sz="1600">
                <a:latin typeface="Roboto"/>
                <a:ea typeface="Roboto"/>
                <a:cs typeface="Roboto"/>
                <a:sym typeface="Roboto"/>
              </a:endParaRPr>
            </a:p>
            <a:p>
              <a:pPr indent="0" lvl="0" marL="0" rtl="0" algn="r">
                <a:lnSpc>
                  <a:spcPct val="115000"/>
                </a:lnSpc>
                <a:spcBef>
                  <a:spcPts val="0"/>
                </a:spcBef>
                <a:spcAft>
                  <a:spcPts val="1600"/>
                </a:spcAft>
                <a:buNone/>
              </a:pPr>
              <a:r>
                <a:rPr lang="en-US" sz="1200">
                  <a:latin typeface="Roboto"/>
                  <a:ea typeface="Roboto"/>
                  <a:cs typeface="Roboto"/>
                  <a:sym typeface="Roboto"/>
                </a:rPr>
                <a:t>Security, safety</a:t>
              </a:r>
              <a:endParaRPr b="1" sz="1200">
                <a:latin typeface="Roboto"/>
                <a:ea typeface="Roboto"/>
                <a:cs typeface="Roboto"/>
                <a:sym typeface="Roboto"/>
              </a:endParaRPr>
            </a:p>
          </p:txBody>
        </p:sp>
        <p:sp>
          <p:nvSpPr>
            <p:cNvPr id="432" name="Google Shape;432;g375931a2f4f_1_12"/>
            <p:cNvSpPr txBox="1"/>
            <p:nvPr/>
          </p:nvSpPr>
          <p:spPr>
            <a:xfrm>
              <a:off x="2849841" y="2724795"/>
              <a:ext cx="247500" cy="312900"/>
            </a:xfrm>
            <a:prstGeom prst="rect">
              <a:avLst/>
            </a:prstGeom>
            <a:solidFill>
              <a:srgbClr val="C4D600"/>
            </a:solid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US" sz="800">
                  <a:solidFill>
                    <a:srgbClr val="FFFFFF"/>
                  </a:solidFill>
                  <a:latin typeface="Roboto"/>
                  <a:ea typeface="Roboto"/>
                  <a:cs typeface="Roboto"/>
                  <a:sym typeface="Roboto"/>
                </a:rPr>
                <a:t>2</a:t>
              </a:r>
              <a:endParaRPr>
                <a:solidFill>
                  <a:srgbClr val="FFFFFF"/>
                </a:solidFill>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375931a2f4f_1_840"/>
          <p:cNvSpPr txBox="1"/>
          <p:nvPr/>
        </p:nvSpPr>
        <p:spPr>
          <a:xfrm>
            <a:off x="1499100" y="1159725"/>
            <a:ext cx="6145800" cy="12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solidFill>
                  <a:srgbClr val="004C97"/>
                </a:solidFill>
                <a:latin typeface="Montserrat"/>
                <a:ea typeface="Montserrat"/>
                <a:cs typeface="Montserrat"/>
                <a:sym typeface="Montserrat"/>
              </a:rPr>
              <a:t>Academic Affairs Annual Goals</a:t>
            </a:r>
            <a:endParaRPr b="1" sz="4800">
              <a:solidFill>
                <a:srgbClr val="004C97"/>
              </a:solidFill>
              <a:latin typeface="Montserrat"/>
              <a:ea typeface="Montserrat"/>
              <a:cs typeface="Montserrat"/>
              <a:sym typeface="Montserrat"/>
            </a:endParaRPr>
          </a:p>
          <a:p>
            <a:pPr indent="0" lvl="0" marL="0" rtl="0" algn="ctr">
              <a:spcBef>
                <a:spcPts val="0"/>
              </a:spcBef>
              <a:spcAft>
                <a:spcPts val="0"/>
              </a:spcAft>
              <a:buNone/>
            </a:pPr>
            <a:r>
              <a:t/>
            </a:r>
            <a:endParaRPr b="1" sz="4800">
              <a:solidFill>
                <a:srgbClr val="004C97"/>
              </a:solidFill>
              <a:latin typeface="Montserrat"/>
              <a:ea typeface="Montserrat"/>
              <a:cs typeface="Montserrat"/>
              <a:sym typeface="Montserrat"/>
            </a:endParaRPr>
          </a:p>
          <a:p>
            <a:pPr indent="0" lvl="0" marL="0" rtl="0" algn="ctr">
              <a:spcBef>
                <a:spcPts val="0"/>
              </a:spcBef>
              <a:spcAft>
                <a:spcPts val="0"/>
              </a:spcAft>
              <a:buNone/>
            </a:pPr>
            <a:r>
              <a:rPr b="1" lang="en-US" sz="4800">
                <a:solidFill>
                  <a:srgbClr val="004C97"/>
                </a:solidFill>
                <a:latin typeface="Montserrat"/>
                <a:ea typeface="Montserrat"/>
                <a:cs typeface="Montserrat"/>
                <a:sym typeface="Montserrat"/>
              </a:rPr>
              <a:t>www.menti.com</a:t>
            </a:r>
            <a:endParaRPr b="1" sz="4800">
              <a:solidFill>
                <a:srgbClr val="004C97"/>
              </a:solidFill>
              <a:latin typeface="Montserrat"/>
              <a:ea typeface="Montserrat"/>
              <a:cs typeface="Montserrat"/>
              <a:sym typeface="Montserra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376248e67a3_1_0"/>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Student Success</a:t>
            </a:r>
            <a:endParaRPr/>
          </a:p>
        </p:txBody>
      </p:sp>
      <p:sp>
        <p:nvSpPr>
          <p:cNvPr id="445" name="Google Shape;445;g376248e67a3_1_0"/>
          <p:cNvSpPr txBox="1"/>
          <p:nvPr/>
        </p:nvSpPr>
        <p:spPr>
          <a:xfrm>
            <a:off x="1564950" y="1787475"/>
            <a:ext cx="6014100" cy="186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7400">
                <a:latin typeface="Montserrat"/>
                <a:ea typeface="Montserrat"/>
                <a:cs typeface="Montserrat"/>
                <a:sym typeface="Montserrat"/>
              </a:rPr>
              <a:t>1, 2, 3, 4, …</a:t>
            </a:r>
            <a:endParaRPr b="1" sz="7400">
              <a:latin typeface="Montserrat"/>
              <a:ea typeface="Montserrat"/>
              <a:cs typeface="Montserrat"/>
              <a:sym typeface="Montserrat"/>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375931a2f4f_1_847"/>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Student Success</a:t>
            </a:r>
            <a:endParaRPr/>
          </a:p>
        </p:txBody>
      </p:sp>
      <p:pic>
        <p:nvPicPr>
          <p:cNvPr id="452" name="Google Shape;452;g375931a2f4f_1_847" title="Latin Square.png"/>
          <p:cNvPicPr preferRelativeResize="0"/>
          <p:nvPr/>
        </p:nvPicPr>
        <p:blipFill rotWithShape="1">
          <a:blip r:embed="rId3">
            <a:alphaModFix/>
          </a:blip>
          <a:srcRect b="0" l="0" r="51718" t="0"/>
          <a:stretch/>
        </p:blipFill>
        <p:spPr>
          <a:xfrm>
            <a:off x="3069662" y="1687925"/>
            <a:ext cx="3004675" cy="24408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3644eab18eb_1_60"/>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Student Success</a:t>
            </a:r>
            <a:endParaRPr/>
          </a:p>
        </p:txBody>
      </p:sp>
      <p:sp>
        <p:nvSpPr>
          <p:cNvPr id="459" name="Google Shape;459;g3644eab18eb_1_60"/>
          <p:cNvSpPr txBox="1"/>
          <p:nvPr/>
        </p:nvSpPr>
        <p:spPr>
          <a:xfrm>
            <a:off x="3738150" y="2104913"/>
            <a:ext cx="4334400" cy="12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latin typeface="Montserrat"/>
                <a:ea typeface="Montserrat"/>
                <a:cs typeface="Montserrat"/>
                <a:sym typeface="Montserrat"/>
              </a:rPr>
              <a:t>2025 Faculty Canvas Gradebook Utilization Survey</a:t>
            </a:r>
            <a:endParaRPr b="1" sz="2400">
              <a:latin typeface="Montserrat"/>
              <a:ea typeface="Montserrat"/>
              <a:cs typeface="Montserrat"/>
              <a:sym typeface="Montserrat"/>
            </a:endParaRPr>
          </a:p>
        </p:txBody>
      </p:sp>
      <p:pic>
        <p:nvPicPr>
          <p:cNvPr id="460" name="Google Shape;460;g3644eab18eb_1_60" title="2025 Faculty Canvas Gradebook Utilization QR code.jpg"/>
          <p:cNvPicPr preferRelativeResize="0"/>
          <p:nvPr/>
        </p:nvPicPr>
        <p:blipFill rotWithShape="1">
          <a:blip r:embed="rId3">
            <a:alphaModFix/>
          </a:blip>
          <a:srcRect b="-2300" l="0" r="0" t="2300"/>
          <a:stretch/>
        </p:blipFill>
        <p:spPr>
          <a:xfrm>
            <a:off x="569600" y="1431900"/>
            <a:ext cx="2699200" cy="28205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3749d167a4e_0_143"/>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Upcoming Events</a:t>
            </a:r>
            <a:endParaRPr/>
          </a:p>
        </p:txBody>
      </p:sp>
      <p:graphicFrame>
        <p:nvGraphicFramePr>
          <p:cNvPr id="467" name="Google Shape;467;g3749d167a4e_0_143"/>
          <p:cNvGraphicFramePr/>
          <p:nvPr/>
        </p:nvGraphicFramePr>
        <p:xfrm>
          <a:off x="799313" y="1401000"/>
          <a:ext cx="3000000" cy="3000000"/>
        </p:xfrm>
        <a:graphic>
          <a:graphicData uri="http://schemas.openxmlformats.org/drawingml/2006/table">
            <a:tbl>
              <a:tblPr>
                <a:noFill/>
                <a:tableStyleId>{13A0A87B-9A92-4BFD-8EDD-EF29FF2E7FA6}</a:tableStyleId>
              </a:tblPr>
              <a:tblGrid>
                <a:gridCol w="1929375"/>
                <a:gridCol w="1929375"/>
                <a:gridCol w="1929375"/>
                <a:gridCol w="1929375"/>
              </a:tblGrid>
              <a:tr h="514875">
                <a:tc>
                  <a:txBody>
                    <a:bodyPr/>
                    <a:lstStyle/>
                    <a:p>
                      <a:pPr indent="0" lvl="0" marL="0" rtl="0" algn="ctr">
                        <a:spcBef>
                          <a:spcPts val="0"/>
                        </a:spcBef>
                        <a:spcAft>
                          <a:spcPts val="0"/>
                        </a:spcAft>
                        <a:buNone/>
                      </a:pPr>
                      <a:r>
                        <a:rPr b="1" lang="en-US" sz="2000">
                          <a:solidFill>
                            <a:srgbClr val="FFFFFF"/>
                          </a:solidFill>
                          <a:latin typeface="Montserrat"/>
                          <a:ea typeface="Montserrat"/>
                          <a:cs typeface="Montserrat"/>
                          <a:sym typeface="Montserrat"/>
                        </a:rPr>
                        <a:t>August</a:t>
                      </a:r>
                      <a:endParaRPr b="1" sz="2000">
                        <a:solidFill>
                          <a:srgbClr val="FFFFFF"/>
                        </a:solidFill>
                        <a:latin typeface="Montserrat"/>
                        <a:ea typeface="Montserrat"/>
                        <a:cs typeface="Montserrat"/>
                        <a:sym typeface="Montserrat"/>
                      </a:endParaRPr>
                    </a:p>
                  </a:txBody>
                  <a:tcPr marT="91425" marB="91425" marR="91425" marL="91425" anchor="ctr">
                    <a:lnL cap="flat" cmpd="sng" w="76200">
                      <a:solidFill>
                        <a:srgbClr val="004C97"/>
                      </a:solidFill>
                      <a:prstDash val="solid"/>
                      <a:round/>
                      <a:headEnd len="sm" w="sm" type="none"/>
                      <a:tailEnd len="sm" w="sm" type="none"/>
                    </a:lnL>
                    <a:lnR cap="flat" cmpd="sng" w="76200">
                      <a:solidFill>
                        <a:srgbClr val="004C97"/>
                      </a:solidFill>
                      <a:prstDash val="solid"/>
                      <a:round/>
                      <a:headEnd len="sm" w="sm" type="none"/>
                      <a:tailEnd len="sm" w="sm" type="none"/>
                    </a:lnR>
                    <a:lnT cap="flat" cmpd="sng" w="76200">
                      <a:solidFill>
                        <a:srgbClr val="004C97"/>
                      </a:solidFill>
                      <a:prstDash val="solid"/>
                      <a:round/>
                      <a:headEnd len="sm" w="sm" type="none"/>
                      <a:tailEnd len="sm" w="sm" type="none"/>
                    </a:lnT>
                    <a:lnB cap="flat" cmpd="sng" w="76200">
                      <a:solidFill>
                        <a:srgbClr val="004C97"/>
                      </a:solidFill>
                      <a:prstDash val="solid"/>
                      <a:round/>
                      <a:headEnd len="sm" w="sm" type="none"/>
                      <a:tailEnd len="sm" w="sm" type="none"/>
                    </a:lnB>
                    <a:solidFill>
                      <a:srgbClr val="004C97"/>
                    </a:solidFill>
                  </a:tcPr>
                </a:tc>
                <a:tc>
                  <a:txBody>
                    <a:bodyPr/>
                    <a:lstStyle/>
                    <a:p>
                      <a:pPr indent="0" lvl="0" marL="0" rtl="0" algn="ctr">
                        <a:spcBef>
                          <a:spcPts val="0"/>
                        </a:spcBef>
                        <a:spcAft>
                          <a:spcPts val="0"/>
                        </a:spcAft>
                        <a:buNone/>
                      </a:pPr>
                      <a:r>
                        <a:rPr b="1" lang="en-US" sz="2000">
                          <a:solidFill>
                            <a:srgbClr val="FFFFFF"/>
                          </a:solidFill>
                          <a:latin typeface="Montserrat"/>
                          <a:ea typeface="Montserrat"/>
                          <a:cs typeface="Montserrat"/>
                          <a:sym typeface="Montserrat"/>
                        </a:rPr>
                        <a:t>September</a:t>
                      </a:r>
                      <a:endParaRPr b="1" sz="2000">
                        <a:solidFill>
                          <a:srgbClr val="FFFFFF"/>
                        </a:solidFill>
                        <a:latin typeface="Montserrat"/>
                        <a:ea typeface="Montserrat"/>
                        <a:cs typeface="Montserrat"/>
                        <a:sym typeface="Montserrat"/>
                      </a:endParaRPr>
                    </a:p>
                  </a:txBody>
                  <a:tcPr marT="91425" marB="91425" marR="91425" marL="91425" anchor="ctr">
                    <a:lnL cap="flat" cmpd="sng" w="76200">
                      <a:solidFill>
                        <a:srgbClr val="004C97"/>
                      </a:solidFill>
                      <a:prstDash val="solid"/>
                      <a:round/>
                      <a:headEnd len="sm" w="sm" type="none"/>
                      <a:tailEnd len="sm" w="sm" type="none"/>
                    </a:lnL>
                    <a:lnR cap="flat" cmpd="sng" w="76200">
                      <a:solidFill>
                        <a:srgbClr val="004C97"/>
                      </a:solidFill>
                      <a:prstDash val="solid"/>
                      <a:round/>
                      <a:headEnd len="sm" w="sm" type="none"/>
                      <a:tailEnd len="sm" w="sm" type="none"/>
                    </a:lnR>
                    <a:lnT cap="flat" cmpd="sng" w="76200">
                      <a:solidFill>
                        <a:srgbClr val="004C97"/>
                      </a:solidFill>
                      <a:prstDash val="solid"/>
                      <a:round/>
                      <a:headEnd len="sm" w="sm" type="none"/>
                      <a:tailEnd len="sm" w="sm" type="none"/>
                    </a:lnT>
                    <a:lnB cap="flat" cmpd="sng" w="76200">
                      <a:solidFill>
                        <a:srgbClr val="004C97"/>
                      </a:solidFill>
                      <a:prstDash val="solid"/>
                      <a:round/>
                      <a:headEnd len="sm" w="sm" type="none"/>
                      <a:tailEnd len="sm" w="sm" type="none"/>
                    </a:lnB>
                    <a:solidFill>
                      <a:srgbClr val="004C97"/>
                    </a:solidFill>
                  </a:tcPr>
                </a:tc>
                <a:tc>
                  <a:txBody>
                    <a:bodyPr/>
                    <a:lstStyle/>
                    <a:p>
                      <a:pPr indent="0" lvl="0" marL="0" rtl="0" algn="ctr">
                        <a:spcBef>
                          <a:spcPts val="0"/>
                        </a:spcBef>
                        <a:spcAft>
                          <a:spcPts val="0"/>
                        </a:spcAft>
                        <a:buNone/>
                      </a:pPr>
                      <a:r>
                        <a:rPr b="1" lang="en-US" sz="2000">
                          <a:solidFill>
                            <a:srgbClr val="FFFFFF"/>
                          </a:solidFill>
                          <a:latin typeface="Montserrat"/>
                          <a:ea typeface="Montserrat"/>
                          <a:cs typeface="Montserrat"/>
                          <a:sym typeface="Montserrat"/>
                        </a:rPr>
                        <a:t>October</a:t>
                      </a:r>
                      <a:endParaRPr b="1" sz="2000">
                        <a:solidFill>
                          <a:srgbClr val="FFFFFF"/>
                        </a:solidFill>
                        <a:latin typeface="Montserrat"/>
                        <a:ea typeface="Montserrat"/>
                        <a:cs typeface="Montserrat"/>
                        <a:sym typeface="Montserrat"/>
                      </a:endParaRPr>
                    </a:p>
                  </a:txBody>
                  <a:tcPr marT="91425" marB="91425" marR="91425" marL="91425" anchor="ctr">
                    <a:lnL cap="flat" cmpd="sng" w="76200">
                      <a:solidFill>
                        <a:srgbClr val="004C97"/>
                      </a:solidFill>
                      <a:prstDash val="solid"/>
                      <a:round/>
                      <a:headEnd len="sm" w="sm" type="none"/>
                      <a:tailEnd len="sm" w="sm" type="none"/>
                    </a:lnL>
                    <a:lnR cap="flat" cmpd="sng" w="76200">
                      <a:solidFill>
                        <a:srgbClr val="004C97"/>
                      </a:solidFill>
                      <a:prstDash val="solid"/>
                      <a:round/>
                      <a:headEnd len="sm" w="sm" type="none"/>
                      <a:tailEnd len="sm" w="sm" type="none"/>
                    </a:lnR>
                    <a:lnT cap="flat" cmpd="sng" w="76200">
                      <a:solidFill>
                        <a:srgbClr val="004C97"/>
                      </a:solidFill>
                      <a:prstDash val="solid"/>
                      <a:round/>
                      <a:headEnd len="sm" w="sm" type="none"/>
                      <a:tailEnd len="sm" w="sm" type="none"/>
                    </a:lnT>
                    <a:lnB cap="flat" cmpd="sng" w="76200">
                      <a:solidFill>
                        <a:srgbClr val="004C97"/>
                      </a:solidFill>
                      <a:prstDash val="solid"/>
                      <a:round/>
                      <a:headEnd len="sm" w="sm" type="none"/>
                      <a:tailEnd len="sm" w="sm" type="none"/>
                    </a:lnB>
                    <a:solidFill>
                      <a:srgbClr val="004C97"/>
                    </a:solidFill>
                  </a:tcPr>
                </a:tc>
                <a:tc>
                  <a:txBody>
                    <a:bodyPr/>
                    <a:lstStyle/>
                    <a:p>
                      <a:pPr indent="0" lvl="0" marL="0" rtl="0" algn="ctr">
                        <a:spcBef>
                          <a:spcPts val="0"/>
                        </a:spcBef>
                        <a:spcAft>
                          <a:spcPts val="0"/>
                        </a:spcAft>
                        <a:buNone/>
                      </a:pPr>
                      <a:r>
                        <a:rPr b="1" lang="en-US" sz="2000">
                          <a:solidFill>
                            <a:srgbClr val="FFFFFF"/>
                          </a:solidFill>
                          <a:latin typeface="Montserrat"/>
                          <a:ea typeface="Montserrat"/>
                          <a:cs typeface="Montserrat"/>
                          <a:sym typeface="Montserrat"/>
                        </a:rPr>
                        <a:t>November</a:t>
                      </a:r>
                      <a:endParaRPr b="1" sz="2000">
                        <a:solidFill>
                          <a:srgbClr val="FFFFFF"/>
                        </a:solidFill>
                        <a:latin typeface="Montserrat"/>
                        <a:ea typeface="Montserrat"/>
                        <a:cs typeface="Montserrat"/>
                        <a:sym typeface="Montserrat"/>
                      </a:endParaRPr>
                    </a:p>
                  </a:txBody>
                  <a:tcPr marT="91425" marB="91425" marR="91425" marL="91425" anchor="ctr">
                    <a:lnL cap="flat" cmpd="sng" w="76200">
                      <a:solidFill>
                        <a:srgbClr val="004C97"/>
                      </a:solidFill>
                      <a:prstDash val="solid"/>
                      <a:round/>
                      <a:headEnd len="sm" w="sm" type="none"/>
                      <a:tailEnd len="sm" w="sm" type="none"/>
                    </a:lnL>
                    <a:lnR cap="flat" cmpd="sng" w="76200">
                      <a:solidFill>
                        <a:srgbClr val="004C97"/>
                      </a:solidFill>
                      <a:prstDash val="solid"/>
                      <a:round/>
                      <a:headEnd len="sm" w="sm" type="none"/>
                      <a:tailEnd len="sm" w="sm" type="none"/>
                    </a:lnR>
                    <a:lnT cap="flat" cmpd="sng" w="76200">
                      <a:solidFill>
                        <a:srgbClr val="004C97"/>
                      </a:solidFill>
                      <a:prstDash val="solid"/>
                      <a:round/>
                      <a:headEnd len="sm" w="sm" type="none"/>
                      <a:tailEnd len="sm" w="sm" type="none"/>
                    </a:lnT>
                    <a:lnB cap="flat" cmpd="sng" w="76200">
                      <a:solidFill>
                        <a:srgbClr val="004C97"/>
                      </a:solidFill>
                      <a:prstDash val="solid"/>
                      <a:round/>
                      <a:headEnd len="sm" w="sm" type="none"/>
                      <a:tailEnd len="sm" w="sm" type="none"/>
                    </a:lnB>
                    <a:solidFill>
                      <a:srgbClr val="004C97"/>
                    </a:solidFill>
                  </a:tcPr>
                </a:tc>
              </a:tr>
              <a:tr h="1901200">
                <a:tc>
                  <a:txBody>
                    <a:bodyPr/>
                    <a:lstStyle/>
                    <a:p>
                      <a:pPr indent="-317500" lvl="0" marL="457200" rtl="0" algn="l">
                        <a:spcBef>
                          <a:spcPts val="0"/>
                        </a:spcBef>
                        <a:spcAft>
                          <a:spcPts val="0"/>
                        </a:spcAft>
                        <a:buClr>
                          <a:srgbClr val="004C97"/>
                        </a:buClr>
                        <a:buSzPts val="1400"/>
                        <a:buFont typeface="Montserrat"/>
                        <a:buChar char="●"/>
                      </a:pPr>
                      <a:r>
                        <a:rPr b="1" lang="en-US">
                          <a:solidFill>
                            <a:srgbClr val="004C97"/>
                          </a:solidFill>
                          <a:latin typeface="Montserrat"/>
                          <a:ea typeface="Montserrat"/>
                          <a:cs typeface="Montserrat"/>
                          <a:sym typeface="Montserrat"/>
                        </a:rPr>
                        <a:t>8/29: Opening Home Football Game</a:t>
                      </a:r>
                      <a:endParaRPr b="1">
                        <a:solidFill>
                          <a:srgbClr val="004C97"/>
                        </a:solidFill>
                        <a:latin typeface="Montserrat"/>
                        <a:ea typeface="Montserrat"/>
                        <a:cs typeface="Montserrat"/>
                        <a:sym typeface="Montserrat"/>
                      </a:endParaRPr>
                    </a:p>
                  </a:txBody>
                  <a:tcPr marT="91425" marB="91425" marR="91425" marL="91425">
                    <a:lnL cap="flat" cmpd="sng" w="76200">
                      <a:solidFill>
                        <a:srgbClr val="004C97"/>
                      </a:solidFill>
                      <a:prstDash val="solid"/>
                      <a:round/>
                      <a:headEnd len="sm" w="sm" type="none"/>
                      <a:tailEnd len="sm" w="sm" type="none"/>
                    </a:lnL>
                    <a:lnR cap="flat" cmpd="sng" w="76200">
                      <a:solidFill>
                        <a:srgbClr val="004C97"/>
                      </a:solidFill>
                      <a:prstDash val="solid"/>
                      <a:round/>
                      <a:headEnd len="sm" w="sm" type="none"/>
                      <a:tailEnd len="sm" w="sm" type="none"/>
                    </a:lnR>
                    <a:lnT cap="flat" cmpd="sng" w="76200">
                      <a:solidFill>
                        <a:srgbClr val="004C97"/>
                      </a:solidFill>
                      <a:prstDash val="solid"/>
                      <a:round/>
                      <a:headEnd len="sm" w="sm" type="none"/>
                      <a:tailEnd len="sm" w="sm" type="none"/>
                    </a:lnT>
                    <a:lnB cap="flat" cmpd="sng" w="76200">
                      <a:solidFill>
                        <a:srgbClr val="004C97"/>
                      </a:solidFill>
                      <a:prstDash val="solid"/>
                      <a:round/>
                      <a:headEnd len="sm" w="sm" type="none"/>
                      <a:tailEnd len="sm" w="sm" type="none"/>
                    </a:lnB>
                  </a:tcPr>
                </a:tc>
                <a:tc>
                  <a:txBody>
                    <a:bodyPr/>
                    <a:lstStyle/>
                    <a:p>
                      <a:pPr indent="-317500" lvl="0" marL="457200" rtl="0" algn="l">
                        <a:spcBef>
                          <a:spcPts val="0"/>
                        </a:spcBef>
                        <a:spcAft>
                          <a:spcPts val="0"/>
                        </a:spcAft>
                        <a:buClr>
                          <a:srgbClr val="004C97"/>
                        </a:buClr>
                        <a:buSzPts val="1400"/>
                        <a:buFont typeface="Montserrat"/>
                        <a:buChar char="●"/>
                      </a:pPr>
                      <a:r>
                        <a:rPr b="1" lang="en-US">
                          <a:solidFill>
                            <a:srgbClr val="004C97"/>
                          </a:solidFill>
                          <a:latin typeface="Montserrat"/>
                          <a:ea typeface="Montserrat"/>
                          <a:cs typeface="Montserrat"/>
                          <a:sym typeface="Montserrat"/>
                        </a:rPr>
                        <a:t>9/12: Townhall</a:t>
                      </a:r>
                      <a:endParaRPr b="1">
                        <a:solidFill>
                          <a:srgbClr val="004C97"/>
                        </a:solidFill>
                        <a:latin typeface="Montserrat"/>
                        <a:ea typeface="Montserrat"/>
                        <a:cs typeface="Montserrat"/>
                        <a:sym typeface="Montserrat"/>
                      </a:endParaRPr>
                    </a:p>
                    <a:p>
                      <a:pPr indent="0" lvl="0" marL="457200" rtl="0" algn="l">
                        <a:spcBef>
                          <a:spcPts val="0"/>
                        </a:spcBef>
                        <a:spcAft>
                          <a:spcPts val="0"/>
                        </a:spcAft>
                        <a:buNone/>
                      </a:pPr>
                      <a:r>
                        <a:t/>
                      </a:r>
                      <a:endParaRPr b="1">
                        <a:solidFill>
                          <a:srgbClr val="004C97"/>
                        </a:solidFill>
                        <a:latin typeface="Montserrat"/>
                        <a:ea typeface="Montserrat"/>
                        <a:cs typeface="Montserrat"/>
                        <a:sym typeface="Montserrat"/>
                      </a:endParaRPr>
                    </a:p>
                    <a:p>
                      <a:pPr indent="-317500" lvl="0" marL="457200" rtl="0" algn="l">
                        <a:spcBef>
                          <a:spcPts val="0"/>
                        </a:spcBef>
                        <a:spcAft>
                          <a:spcPts val="0"/>
                        </a:spcAft>
                        <a:buClr>
                          <a:srgbClr val="004C97"/>
                        </a:buClr>
                        <a:buSzPts val="1400"/>
                        <a:buFont typeface="Montserrat"/>
                        <a:buChar char="●"/>
                      </a:pPr>
                      <a:r>
                        <a:rPr b="1" lang="en-US">
                          <a:solidFill>
                            <a:srgbClr val="004C97"/>
                          </a:solidFill>
                          <a:latin typeface="Montserrat"/>
                          <a:ea typeface="Montserrat"/>
                          <a:cs typeface="Montserrat"/>
                          <a:sym typeface="Montserrat"/>
                        </a:rPr>
                        <a:t>9/18: President Diaz’s Ice Cream Social</a:t>
                      </a:r>
                      <a:endParaRPr b="1">
                        <a:solidFill>
                          <a:srgbClr val="004C97"/>
                        </a:solidFill>
                        <a:latin typeface="Montserrat"/>
                        <a:ea typeface="Montserrat"/>
                        <a:cs typeface="Montserrat"/>
                        <a:sym typeface="Montserrat"/>
                      </a:endParaRPr>
                    </a:p>
                    <a:p>
                      <a:pPr indent="0" lvl="0" marL="457200" rtl="0" algn="l">
                        <a:spcBef>
                          <a:spcPts val="0"/>
                        </a:spcBef>
                        <a:spcAft>
                          <a:spcPts val="0"/>
                        </a:spcAft>
                        <a:buNone/>
                      </a:pPr>
                      <a:r>
                        <a:t/>
                      </a:r>
                      <a:endParaRPr b="1">
                        <a:solidFill>
                          <a:srgbClr val="004C97"/>
                        </a:solidFill>
                        <a:latin typeface="Montserrat"/>
                        <a:ea typeface="Montserrat"/>
                        <a:cs typeface="Montserrat"/>
                        <a:sym typeface="Montserrat"/>
                      </a:endParaRPr>
                    </a:p>
                    <a:p>
                      <a:pPr indent="-317500" lvl="0" marL="457200" rtl="0" algn="l">
                        <a:spcBef>
                          <a:spcPts val="0"/>
                        </a:spcBef>
                        <a:spcAft>
                          <a:spcPts val="0"/>
                        </a:spcAft>
                        <a:buClr>
                          <a:srgbClr val="004C97"/>
                        </a:buClr>
                        <a:buSzPts val="1400"/>
                        <a:buFont typeface="Montserrat"/>
                        <a:buChar char="●"/>
                      </a:pPr>
                      <a:r>
                        <a:rPr b="1" lang="en-US">
                          <a:solidFill>
                            <a:srgbClr val="004C97"/>
                          </a:solidFill>
                          <a:latin typeface="Montserrat"/>
                          <a:ea typeface="Montserrat"/>
                          <a:cs typeface="Montserrat"/>
                          <a:sym typeface="Montserrat"/>
                        </a:rPr>
                        <a:t>9/26: Rite of Passage</a:t>
                      </a:r>
                      <a:endParaRPr b="1">
                        <a:solidFill>
                          <a:srgbClr val="004C97"/>
                        </a:solidFill>
                        <a:latin typeface="Montserrat"/>
                        <a:ea typeface="Montserrat"/>
                        <a:cs typeface="Montserrat"/>
                        <a:sym typeface="Montserrat"/>
                      </a:endParaRPr>
                    </a:p>
                  </a:txBody>
                  <a:tcPr marT="91425" marB="91425" marR="91425" marL="91425">
                    <a:lnL cap="flat" cmpd="sng" w="76200">
                      <a:solidFill>
                        <a:srgbClr val="004C97"/>
                      </a:solidFill>
                      <a:prstDash val="solid"/>
                      <a:round/>
                      <a:headEnd len="sm" w="sm" type="none"/>
                      <a:tailEnd len="sm" w="sm" type="none"/>
                    </a:lnL>
                    <a:lnR cap="flat" cmpd="sng" w="76200">
                      <a:solidFill>
                        <a:srgbClr val="004C97"/>
                      </a:solidFill>
                      <a:prstDash val="solid"/>
                      <a:round/>
                      <a:headEnd len="sm" w="sm" type="none"/>
                      <a:tailEnd len="sm" w="sm" type="none"/>
                    </a:lnR>
                    <a:lnT cap="flat" cmpd="sng" w="76200">
                      <a:solidFill>
                        <a:srgbClr val="004C97"/>
                      </a:solidFill>
                      <a:prstDash val="solid"/>
                      <a:round/>
                      <a:headEnd len="sm" w="sm" type="none"/>
                      <a:tailEnd len="sm" w="sm" type="none"/>
                    </a:lnT>
                    <a:lnB cap="flat" cmpd="sng" w="76200">
                      <a:solidFill>
                        <a:srgbClr val="004C97"/>
                      </a:solidFill>
                      <a:prstDash val="solid"/>
                      <a:round/>
                      <a:headEnd len="sm" w="sm" type="none"/>
                      <a:tailEnd len="sm" w="sm" type="none"/>
                    </a:lnB>
                  </a:tcPr>
                </a:tc>
                <a:tc>
                  <a:txBody>
                    <a:bodyPr/>
                    <a:lstStyle/>
                    <a:p>
                      <a:pPr indent="-317500" lvl="0" marL="457200" rtl="0" algn="l">
                        <a:spcBef>
                          <a:spcPts val="0"/>
                        </a:spcBef>
                        <a:spcAft>
                          <a:spcPts val="0"/>
                        </a:spcAft>
                        <a:buClr>
                          <a:srgbClr val="004C97"/>
                        </a:buClr>
                        <a:buSzPts val="1400"/>
                        <a:buFont typeface="Montserrat"/>
                        <a:buChar char="●"/>
                      </a:pPr>
                      <a:r>
                        <a:rPr b="1" lang="en-US">
                          <a:solidFill>
                            <a:srgbClr val="004C97"/>
                          </a:solidFill>
                          <a:latin typeface="Montserrat"/>
                          <a:ea typeface="Montserrat"/>
                          <a:cs typeface="Montserrat"/>
                          <a:sym typeface="Montserrat"/>
                        </a:rPr>
                        <a:t>10/23: Provost’s Oktoberfest Social</a:t>
                      </a:r>
                      <a:endParaRPr b="1">
                        <a:solidFill>
                          <a:srgbClr val="004C97"/>
                        </a:solidFill>
                        <a:latin typeface="Montserrat"/>
                        <a:ea typeface="Montserrat"/>
                        <a:cs typeface="Montserrat"/>
                        <a:sym typeface="Montserrat"/>
                      </a:endParaRPr>
                    </a:p>
                  </a:txBody>
                  <a:tcPr marT="91425" marB="91425" marR="91425" marL="91425">
                    <a:lnL cap="flat" cmpd="sng" w="76200">
                      <a:solidFill>
                        <a:srgbClr val="004C97"/>
                      </a:solidFill>
                      <a:prstDash val="solid"/>
                      <a:round/>
                      <a:headEnd len="sm" w="sm" type="none"/>
                      <a:tailEnd len="sm" w="sm" type="none"/>
                    </a:lnL>
                    <a:lnR cap="flat" cmpd="sng" w="76200">
                      <a:solidFill>
                        <a:srgbClr val="004C97"/>
                      </a:solidFill>
                      <a:prstDash val="solid"/>
                      <a:round/>
                      <a:headEnd len="sm" w="sm" type="none"/>
                      <a:tailEnd len="sm" w="sm" type="none"/>
                    </a:lnR>
                    <a:lnT cap="flat" cmpd="sng" w="76200">
                      <a:solidFill>
                        <a:srgbClr val="004C97"/>
                      </a:solidFill>
                      <a:prstDash val="solid"/>
                      <a:round/>
                      <a:headEnd len="sm" w="sm" type="none"/>
                      <a:tailEnd len="sm" w="sm" type="none"/>
                    </a:lnT>
                    <a:lnB cap="flat" cmpd="sng" w="76200">
                      <a:solidFill>
                        <a:srgbClr val="004C97"/>
                      </a:solidFill>
                      <a:prstDash val="solid"/>
                      <a:round/>
                      <a:headEnd len="sm" w="sm" type="none"/>
                      <a:tailEnd len="sm" w="sm" type="none"/>
                    </a:lnB>
                  </a:tcPr>
                </a:tc>
                <a:tc>
                  <a:txBody>
                    <a:bodyPr/>
                    <a:lstStyle/>
                    <a:p>
                      <a:pPr indent="-317500" lvl="0" marL="457200" rtl="0" algn="l">
                        <a:spcBef>
                          <a:spcPts val="0"/>
                        </a:spcBef>
                        <a:spcAft>
                          <a:spcPts val="0"/>
                        </a:spcAft>
                        <a:buClr>
                          <a:srgbClr val="004C97"/>
                        </a:buClr>
                        <a:buSzPts val="1400"/>
                        <a:buFont typeface="Montserrat"/>
                        <a:buChar char="●"/>
                      </a:pPr>
                      <a:r>
                        <a:rPr b="1" lang="en-US">
                          <a:solidFill>
                            <a:srgbClr val="004C97"/>
                          </a:solidFill>
                          <a:latin typeface="Montserrat"/>
                          <a:ea typeface="Montserrat"/>
                          <a:cs typeface="Montserrat"/>
                          <a:sym typeface="Montserrat"/>
                        </a:rPr>
                        <a:t>11/7: Rite of Passage</a:t>
                      </a:r>
                      <a:endParaRPr b="1">
                        <a:solidFill>
                          <a:srgbClr val="004C97"/>
                        </a:solidFill>
                        <a:latin typeface="Montserrat"/>
                        <a:ea typeface="Montserrat"/>
                        <a:cs typeface="Montserrat"/>
                        <a:sym typeface="Montserrat"/>
                      </a:endParaRPr>
                    </a:p>
                    <a:p>
                      <a:pPr indent="0" lvl="0" marL="457200" rtl="0" algn="l">
                        <a:spcBef>
                          <a:spcPts val="0"/>
                        </a:spcBef>
                        <a:spcAft>
                          <a:spcPts val="0"/>
                        </a:spcAft>
                        <a:buNone/>
                      </a:pPr>
                      <a:r>
                        <a:t/>
                      </a:r>
                      <a:endParaRPr b="1">
                        <a:solidFill>
                          <a:srgbClr val="004C97"/>
                        </a:solidFill>
                        <a:latin typeface="Montserrat"/>
                        <a:ea typeface="Montserrat"/>
                        <a:cs typeface="Montserrat"/>
                        <a:sym typeface="Montserrat"/>
                      </a:endParaRPr>
                    </a:p>
                    <a:p>
                      <a:pPr indent="-317500" lvl="0" marL="457200" rtl="0" algn="l">
                        <a:spcBef>
                          <a:spcPts val="0"/>
                        </a:spcBef>
                        <a:spcAft>
                          <a:spcPts val="0"/>
                        </a:spcAft>
                        <a:buClr>
                          <a:srgbClr val="004C97"/>
                        </a:buClr>
                        <a:buSzPts val="1400"/>
                        <a:buFont typeface="Montserrat"/>
                        <a:buChar char="●"/>
                      </a:pPr>
                      <a:r>
                        <a:rPr b="1" lang="en-US">
                          <a:solidFill>
                            <a:srgbClr val="004C97"/>
                          </a:solidFill>
                          <a:latin typeface="Montserrat"/>
                          <a:ea typeface="Montserrat"/>
                          <a:cs typeface="Montserrat"/>
                          <a:sym typeface="Montserrat"/>
                        </a:rPr>
                        <a:t>11/20: Faculty Awards Celebration</a:t>
                      </a:r>
                      <a:endParaRPr b="1">
                        <a:solidFill>
                          <a:srgbClr val="004C97"/>
                        </a:solidFill>
                        <a:latin typeface="Montserrat"/>
                        <a:ea typeface="Montserrat"/>
                        <a:cs typeface="Montserrat"/>
                        <a:sym typeface="Montserrat"/>
                      </a:endParaRPr>
                    </a:p>
                  </a:txBody>
                  <a:tcPr marT="91425" marB="91425" marR="91425" marL="91425">
                    <a:lnL cap="flat" cmpd="sng" w="76200">
                      <a:solidFill>
                        <a:srgbClr val="004C97"/>
                      </a:solidFill>
                      <a:prstDash val="solid"/>
                      <a:round/>
                      <a:headEnd len="sm" w="sm" type="none"/>
                      <a:tailEnd len="sm" w="sm" type="none"/>
                    </a:lnL>
                    <a:lnR cap="flat" cmpd="sng" w="76200">
                      <a:solidFill>
                        <a:srgbClr val="004C97"/>
                      </a:solidFill>
                      <a:prstDash val="solid"/>
                      <a:round/>
                      <a:headEnd len="sm" w="sm" type="none"/>
                      <a:tailEnd len="sm" w="sm" type="none"/>
                    </a:lnR>
                    <a:lnT cap="flat" cmpd="sng" w="76200">
                      <a:solidFill>
                        <a:srgbClr val="004C97"/>
                      </a:solidFill>
                      <a:prstDash val="solid"/>
                      <a:round/>
                      <a:headEnd len="sm" w="sm" type="none"/>
                      <a:tailEnd len="sm" w="sm" type="none"/>
                    </a:lnT>
                    <a:lnB cap="flat" cmpd="sng" w="76200">
                      <a:solidFill>
                        <a:srgbClr val="004C97"/>
                      </a:solidFill>
                      <a:prstDash val="solid"/>
                      <a:round/>
                      <a:headEnd len="sm" w="sm" type="none"/>
                      <a:tailEnd len="sm" w="sm" type="none"/>
                    </a:lnB>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3749d167a4e_0_84"/>
          <p:cNvSpPr txBox="1"/>
          <p:nvPr>
            <p:ph type="title"/>
          </p:nvPr>
        </p:nvSpPr>
        <p:spPr>
          <a:xfrm>
            <a:off x="2017980" y="117903"/>
            <a:ext cx="7125900" cy="457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Concurrent Sessions</a:t>
            </a:r>
            <a:endParaRPr/>
          </a:p>
        </p:txBody>
      </p:sp>
      <p:sp>
        <p:nvSpPr>
          <p:cNvPr id="474" name="Google Shape;474;g3749d167a4e_0_84"/>
          <p:cNvSpPr txBox="1"/>
          <p:nvPr>
            <p:ph idx="1" type="body"/>
          </p:nvPr>
        </p:nvSpPr>
        <p:spPr>
          <a:xfrm>
            <a:off x="487650" y="985000"/>
            <a:ext cx="8526900" cy="37215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b="1" lang="en-US" sz="1400">
                <a:latin typeface="Montserrat"/>
                <a:ea typeface="Montserrat"/>
                <a:cs typeface="Montserrat"/>
                <a:sym typeface="Montserrat"/>
              </a:rPr>
              <a:t>“</a:t>
            </a:r>
            <a:r>
              <a:rPr b="1" lang="en-US" sz="1600">
                <a:latin typeface="Montserrat"/>
                <a:ea typeface="Montserrat"/>
                <a:cs typeface="Montserrat"/>
                <a:sym typeface="Montserrat"/>
              </a:rPr>
              <a:t>Civil Disagreement Isn’t Dangerous: Tools for Teaching Contested Topics”</a:t>
            </a:r>
            <a:endParaRPr b="1" sz="1600">
              <a:latin typeface="Montserrat"/>
              <a:ea typeface="Montserrat"/>
              <a:cs typeface="Montserrat"/>
              <a:sym typeface="Montserrat"/>
            </a:endParaRPr>
          </a:p>
          <a:p>
            <a:pPr indent="-330200" lvl="0" marL="457200" rtl="0" algn="l">
              <a:spcBef>
                <a:spcPts val="750"/>
              </a:spcBef>
              <a:spcAft>
                <a:spcPts val="0"/>
              </a:spcAft>
              <a:buSzPts val="1600"/>
              <a:buChar char="•"/>
            </a:pPr>
            <a:r>
              <a:rPr lang="en-US" sz="1600"/>
              <a:t>Presented by: Dr. Nicholas Buker, Dr. Kelly Carr, Ms. Aurora Osborn </a:t>
            </a:r>
            <a:endParaRPr sz="1600"/>
          </a:p>
          <a:p>
            <a:pPr indent="-330200" lvl="0" marL="457200" rtl="0" algn="l">
              <a:spcBef>
                <a:spcPts val="0"/>
              </a:spcBef>
              <a:spcAft>
                <a:spcPts val="0"/>
              </a:spcAft>
              <a:buSzPts val="1600"/>
              <a:buChar char="•"/>
            </a:pPr>
            <a:r>
              <a:rPr lang="en-US" sz="1600"/>
              <a:t>Location: Mainstage Theater</a:t>
            </a:r>
            <a:endParaRPr sz="1600"/>
          </a:p>
          <a:p>
            <a:pPr indent="0" lvl="0" marL="0" rtl="0" algn="l">
              <a:spcBef>
                <a:spcPts val="750"/>
              </a:spcBef>
              <a:spcAft>
                <a:spcPts val="0"/>
              </a:spcAft>
              <a:buNone/>
            </a:pPr>
            <a:r>
              <a:rPr b="1" lang="en-US" sz="1600">
                <a:latin typeface="Montserrat"/>
                <a:ea typeface="Montserrat"/>
                <a:cs typeface="Montserrat"/>
                <a:sym typeface="Montserrat"/>
              </a:rPr>
              <a:t>“Expanding UWF’s Global Footprint Through Fellowship Opportunities”</a:t>
            </a:r>
            <a:endParaRPr b="1" sz="1600">
              <a:latin typeface="Montserrat"/>
              <a:ea typeface="Montserrat"/>
              <a:cs typeface="Montserrat"/>
              <a:sym typeface="Montserrat"/>
            </a:endParaRPr>
          </a:p>
          <a:p>
            <a:pPr indent="-330200" lvl="0" marL="457200" rtl="0" algn="l">
              <a:spcBef>
                <a:spcPts val="750"/>
              </a:spcBef>
              <a:spcAft>
                <a:spcPts val="0"/>
              </a:spcAft>
              <a:buSzPts val="1600"/>
              <a:buChar char="•"/>
            </a:pPr>
            <a:r>
              <a:rPr lang="en-US" sz="1600"/>
              <a:t>Presented by: Ms. Claire Holderman</a:t>
            </a:r>
            <a:endParaRPr sz="1600"/>
          </a:p>
          <a:p>
            <a:pPr indent="-330200" lvl="0" marL="457200" rtl="0" algn="l">
              <a:spcBef>
                <a:spcPts val="0"/>
              </a:spcBef>
              <a:spcAft>
                <a:spcPts val="0"/>
              </a:spcAft>
              <a:buSzPts val="1600"/>
              <a:buChar char="•"/>
            </a:pPr>
            <a:r>
              <a:rPr lang="en-US" sz="1600"/>
              <a:t>Location: Rolfs Music Hall</a:t>
            </a:r>
            <a:endParaRPr sz="1600"/>
          </a:p>
          <a:p>
            <a:pPr indent="0" lvl="0" marL="0" rtl="0" algn="l">
              <a:spcBef>
                <a:spcPts val="750"/>
              </a:spcBef>
              <a:spcAft>
                <a:spcPts val="0"/>
              </a:spcAft>
              <a:buNone/>
            </a:pPr>
            <a:r>
              <a:rPr b="1" lang="en-US" sz="1600">
                <a:latin typeface="Montserrat"/>
                <a:ea typeface="Montserrat"/>
                <a:cs typeface="Montserrat"/>
                <a:sym typeface="Montserrat"/>
              </a:rPr>
              <a:t>“Getting Students to Talk”</a:t>
            </a:r>
            <a:endParaRPr b="1" sz="1600">
              <a:latin typeface="Montserrat"/>
              <a:ea typeface="Montserrat"/>
              <a:cs typeface="Montserrat"/>
              <a:sym typeface="Montserrat"/>
            </a:endParaRPr>
          </a:p>
          <a:p>
            <a:pPr indent="-330200" lvl="0" marL="457200" rtl="0" algn="l">
              <a:spcBef>
                <a:spcPts val="750"/>
              </a:spcBef>
              <a:spcAft>
                <a:spcPts val="0"/>
              </a:spcAft>
              <a:buSzPts val="1600"/>
              <a:buChar char="•"/>
            </a:pPr>
            <a:r>
              <a:rPr lang="en-US" sz="1600"/>
              <a:t>Presented by: Dr. Adam Blood</a:t>
            </a:r>
            <a:endParaRPr sz="1600"/>
          </a:p>
          <a:p>
            <a:pPr indent="-330200" lvl="0" marL="457200" rtl="0" algn="l">
              <a:spcBef>
                <a:spcPts val="0"/>
              </a:spcBef>
              <a:spcAft>
                <a:spcPts val="0"/>
              </a:spcAft>
              <a:buSzPts val="1600"/>
              <a:buChar char="•"/>
            </a:pPr>
            <a:r>
              <a:rPr lang="en-US" sz="1600"/>
              <a:t>Location: Studio Theater</a:t>
            </a:r>
            <a:endParaRPr sz="1600"/>
          </a:p>
          <a:p>
            <a:pPr indent="0" lvl="0" marL="0" rtl="0" algn="l">
              <a:spcBef>
                <a:spcPts val="750"/>
              </a:spcBef>
              <a:spcAft>
                <a:spcPts val="0"/>
              </a:spcAft>
              <a:buNone/>
            </a:pPr>
            <a:r>
              <a:rPr b="1" lang="en-US" sz="1600">
                <a:latin typeface="Montserrat"/>
                <a:ea typeface="Montserrat"/>
                <a:cs typeface="Montserrat"/>
                <a:sym typeface="Montserrat"/>
              </a:rPr>
              <a:t>“QEP Reflect to Connect”</a:t>
            </a:r>
            <a:endParaRPr b="1" sz="1600">
              <a:latin typeface="Montserrat"/>
              <a:ea typeface="Montserrat"/>
              <a:cs typeface="Montserrat"/>
              <a:sym typeface="Montserrat"/>
            </a:endParaRPr>
          </a:p>
          <a:p>
            <a:pPr indent="-330200" lvl="0" marL="457200" rtl="0" algn="l">
              <a:spcBef>
                <a:spcPts val="750"/>
              </a:spcBef>
              <a:spcAft>
                <a:spcPts val="0"/>
              </a:spcAft>
              <a:buSzPts val="1600"/>
              <a:buChar char="•"/>
            </a:pPr>
            <a:r>
              <a:rPr lang="en-US" sz="1600"/>
              <a:t>Presented by: Dr. Holley Handley</a:t>
            </a:r>
            <a:endParaRPr sz="1600"/>
          </a:p>
          <a:p>
            <a:pPr indent="-330200" lvl="0" marL="457200" rtl="0" algn="l">
              <a:spcBef>
                <a:spcPts val="0"/>
              </a:spcBef>
              <a:spcAft>
                <a:spcPts val="0"/>
              </a:spcAft>
              <a:buSzPts val="1600"/>
              <a:buChar char="•"/>
            </a:pPr>
            <a:r>
              <a:rPr lang="en-US" sz="1600"/>
              <a:t>Location: Classroom 206</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g3633c734e4b_0_4"/>
          <p:cNvSpPr txBox="1"/>
          <p:nvPr>
            <p:ph idx="1" type="body"/>
          </p:nvPr>
        </p:nvSpPr>
        <p:spPr>
          <a:xfrm>
            <a:off x="467000" y="985000"/>
            <a:ext cx="8168700" cy="372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lang="en-US" sz="2400">
                <a:solidFill>
                  <a:srgbClr val="004C97"/>
                </a:solidFill>
                <a:latin typeface="Montserrat"/>
                <a:ea typeface="Montserrat"/>
                <a:cs typeface="Montserrat"/>
                <a:sym typeface="Montserrat"/>
              </a:rPr>
              <a:t>HAL MARCUS COLLEGE OF SCIENCE AND ENGINEERING</a:t>
            </a:r>
            <a:endParaRPr sz="30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b="1" lang="en-US" sz="2400">
                <a:solidFill>
                  <a:schemeClr val="dk1"/>
                </a:solidFill>
                <a:latin typeface="Montserrat"/>
                <a:ea typeface="Montserrat"/>
                <a:cs typeface="Montserrat"/>
                <a:sym typeface="Montserrat"/>
              </a:rPr>
              <a:t>Promotion to Professor</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Nye Grant</a:t>
            </a:r>
            <a:endParaRPr sz="3000">
              <a:solidFill>
                <a:schemeClr val="dk1"/>
              </a:solidFill>
              <a:latin typeface="Montserrat Medium"/>
              <a:ea typeface="Montserrat Medium"/>
              <a:cs typeface="Montserrat Medium"/>
              <a:sym typeface="Montserrat Medium"/>
            </a:endParaRPr>
          </a:p>
        </p:txBody>
      </p:sp>
      <p:sp>
        <p:nvSpPr>
          <p:cNvPr id="66" name="Google Shape;66;g3633c734e4b_0_4"/>
          <p:cNvSpPr txBox="1"/>
          <p:nvPr>
            <p:ph type="title"/>
          </p:nvPr>
        </p:nvSpPr>
        <p:spPr>
          <a:xfrm>
            <a:off x="2025664" y="110218"/>
            <a:ext cx="7118400" cy="45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Montserrat"/>
              <a:buNone/>
            </a:pPr>
            <a:r>
              <a:rPr lang="en-US"/>
              <a:t>Tenure and Promotion Recipients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3749d167a4e_0_18"/>
          <p:cNvSpPr txBox="1"/>
          <p:nvPr>
            <p:ph idx="1" type="body"/>
          </p:nvPr>
        </p:nvSpPr>
        <p:spPr>
          <a:xfrm>
            <a:off x="467000" y="985000"/>
            <a:ext cx="8168700" cy="372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lang="en-US" sz="2400">
                <a:solidFill>
                  <a:srgbClr val="004C97"/>
                </a:solidFill>
                <a:latin typeface="Montserrat"/>
                <a:ea typeface="Montserrat"/>
                <a:cs typeface="Montserrat"/>
                <a:sym typeface="Montserrat"/>
              </a:rPr>
              <a:t>HAL MARCUS COLLEGE OF SCIENCE AND ENGINEERING</a:t>
            </a:r>
            <a:endParaRPr sz="30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b="1" lang="en-US" sz="2400">
                <a:solidFill>
                  <a:schemeClr val="dk1"/>
                </a:solidFill>
                <a:latin typeface="Montserrat"/>
                <a:ea typeface="Montserrat"/>
                <a:cs typeface="Montserrat"/>
                <a:sym typeface="Montserrat"/>
              </a:rPr>
              <a:t>Tenure and </a:t>
            </a:r>
            <a:r>
              <a:rPr b="1" lang="en-US" sz="2400">
                <a:solidFill>
                  <a:schemeClr val="dk1"/>
                </a:solidFill>
                <a:latin typeface="Montserrat"/>
                <a:ea typeface="Montserrat"/>
                <a:cs typeface="Montserrat"/>
                <a:sym typeface="Montserrat"/>
              </a:rPr>
              <a:t>Promotion to Associate Professor</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Mahd Alzoubi</a:t>
            </a:r>
            <a:endParaRPr sz="30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Lisa Waidner</a:t>
            </a:r>
            <a:endParaRPr sz="30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t/>
            </a:r>
            <a:endParaRPr sz="30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b="1" lang="en-US" sz="2400">
                <a:solidFill>
                  <a:schemeClr val="dk1"/>
                </a:solidFill>
                <a:latin typeface="Montserrat"/>
                <a:ea typeface="Montserrat"/>
                <a:cs typeface="Montserrat"/>
                <a:sym typeface="Montserrat"/>
              </a:rPr>
              <a:t>Tenure</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Mengying Xiao</a:t>
            </a:r>
            <a:endParaRPr sz="3000">
              <a:solidFill>
                <a:schemeClr val="dk1"/>
              </a:solidFill>
              <a:latin typeface="Montserrat Medium"/>
              <a:ea typeface="Montserrat Medium"/>
              <a:cs typeface="Montserrat Medium"/>
              <a:sym typeface="Montserrat Medium"/>
            </a:endParaRPr>
          </a:p>
        </p:txBody>
      </p:sp>
      <p:sp>
        <p:nvSpPr>
          <p:cNvPr id="73" name="Google Shape;73;g3749d167a4e_0_18"/>
          <p:cNvSpPr txBox="1"/>
          <p:nvPr>
            <p:ph type="title"/>
          </p:nvPr>
        </p:nvSpPr>
        <p:spPr>
          <a:xfrm>
            <a:off x="2025664" y="110218"/>
            <a:ext cx="7118400" cy="45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Montserrat"/>
              <a:buNone/>
            </a:pPr>
            <a:r>
              <a:rPr lang="en-US"/>
              <a:t>Tenure and Promotion Recipients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3749d167a4e_0_30"/>
          <p:cNvSpPr txBox="1"/>
          <p:nvPr>
            <p:ph idx="1" type="body"/>
          </p:nvPr>
        </p:nvSpPr>
        <p:spPr>
          <a:xfrm>
            <a:off x="467000" y="985000"/>
            <a:ext cx="8168700" cy="372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lang="en-US" sz="2400">
                <a:solidFill>
                  <a:srgbClr val="004C97"/>
                </a:solidFill>
                <a:latin typeface="Montserrat"/>
                <a:ea typeface="Montserrat"/>
                <a:cs typeface="Montserrat"/>
                <a:sym typeface="Montserrat"/>
              </a:rPr>
              <a:t>HAL MARCUS COLLEGE OF SCIENCE AND ENGINEERING</a:t>
            </a:r>
            <a:endParaRPr sz="30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b="1" lang="en-US" sz="2400">
                <a:solidFill>
                  <a:schemeClr val="dk1"/>
                </a:solidFill>
                <a:latin typeface="Montserrat"/>
                <a:ea typeface="Montserrat"/>
                <a:cs typeface="Montserrat"/>
                <a:sym typeface="Montserrat"/>
              </a:rPr>
              <a:t>Promotion to Senior Lecturer</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lang="en-US" sz="2400">
                <a:solidFill>
                  <a:schemeClr val="dk1"/>
                </a:solidFill>
                <a:latin typeface="Montserrat Medium"/>
                <a:ea typeface="Montserrat Medium"/>
                <a:cs typeface="Montserrat Medium"/>
                <a:sym typeface="Montserrat Medium"/>
              </a:rPr>
              <a:t>Tony Al-Abed, Karen Barnes, Kari Clifton, Tom Gilbar, </a:t>
            </a:r>
            <a:r>
              <a:rPr lang="en-US" sz="2400">
                <a:solidFill>
                  <a:schemeClr val="dk1"/>
                </a:solidFill>
                <a:latin typeface="Montserrat Medium"/>
                <a:ea typeface="Montserrat Medium"/>
                <a:cs typeface="Montserrat Medium"/>
                <a:sym typeface="Montserrat Medium"/>
              </a:rPr>
              <a:t>Chasidy Hobbs, </a:t>
            </a:r>
            <a:r>
              <a:rPr lang="en-US" sz="2400">
                <a:solidFill>
                  <a:schemeClr val="dk1"/>
                </a:solidFill>
                <a:latin typeface="Montserrat Medium"/>
                <a:ea typeface="Montserrat Medium"/>
                <a:cs typeface="Montserrat Medium"/>
                <a:sym typeface="Montserrat Medium"/>
              </a:rPr>
              <a:t>Shawn Kim, Jeff McGuirk, Meagan McNamee, Bradley McQuaig, Anthony Pinto, Karen Pritchard, Lauren Rex, Katie Whitaker, Aletheia Zambesi</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t/>
            </a:r>
            <a:endParaRPr sz="3000">
              <a:solidFill>
                <a:schemeClr val="dk1"/>
              </a:solidFill>
              <a:latin typeface="Montserrat Medium"/>
              <a:ea typeface="Montserrat Medium"/>
              <a:cs typeface="Montserrat Medium"/>
              <a:sym typeface="Montserrat Medium"/>
            </a:endParaRPr>
          </a:p>
        </p:txBody>
      </p:sp>
      <p:sp>
        <p:nvSpPr>
          <p:cNvPr id="80" name="Google Shape;80;g3749d167a4e_0_30"/>
          <p:cNvSpPr txBox="1"/>
          <p:nvPr>
            <p:ph type="title"/>
          </p:nvPr>
        </p:nvSpPr>
        <p:spPr>
          <a:xfrm>
            <a:off x="2025664" y="110218"/>
            <a:ext cx="7118400" cy="45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Montserrat"/>
              <a:buNone/>
            </a:pPr>
            <a:r>
              <a:rPr lang="en-US"/>
              <a:t>Tenure and Promotion Recipients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373774f9bdb_0_0"/>
          <p:cNvSpPr txBox="1"/>
          <p:nvPr>
            <p:ph idx="1" type="body"/>
          </p:nvPr>
        </p:nvSpPr>
        <p:spPr>
          <a:xfrm>
            <a:off x="467000" y="985000"/>
            <a:ext cx="8168700" cy="372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1" lang="en-US" sz="2400">
                <a:solidFill>
                  <a:srgbClr val="004C97"/>
                </a:solidFill>
                <a:latin typeface="Montserrat"/>
                <a:ea typeface="Montserrat"/>
                <a:cs typeface="Montserrat"/>
                <a:sym typeface="Montserrat"/>
              </a:rPr>
              <a:t>LEWIS BEAR JR. COLLEGE OF BUSINESS</a:t>
            </a:r>
            <a:endParaRPr b="1" sz="2400">
              <a:solidFill>
                <a:srgbClr val="004C97"/>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None/>
            </a:pPr>
            <a:r>
              <a:rPr b="1" lang="en-US" sz="2400">
                <a:solidFill>
                  <a:schemeClr val="dk1"/>
                </a:solidFill>
                <a:latin typeface="Montserrat"/>
                <a:ea typeface="Montserrat"/>
                <a:cs typeface="Montserrat"/>
                <a:sym typeface="Montserrat"/>
              </a:rPr>
              <a:t>Promotion to Professor</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t/>
            </a:r>
            <a:endParaRPr b="1" sz="24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lang="en-US" sz="3000">
                <a:solidFill>
                  <a:schemeClr val="dk1"/>
                </a:solidFill>
                <a:latin typeface="Montserrat Medium"/>
                <a:ea typeface="Montserrat Medium"/>
                <a:cs typeface="Montserrat Medium"/>
                <a:sym typeface="Montserrat Medium"/>
              </a:rPr>
              <a:t>Barbara White</a:t>
            </a:r>
            <a:endParaRPr sz="3000">
              <a:solidFill>
                <a:schemeClr val="dk1"/>
              </a:solidFill>
              <a:latin typeface="Montserrat Medium"/>
              <a:ea typeface="Montserrat Medium"/>
              <a:cs typeface="Montserrat Medium"/>
              <a:sym typeface="Montserrat Medium"/>
            </a:endParaRPr>
          </a:p>
        </p:txBody>
      </p:sp>
      <p:sp>
        <p:nvSpPr>
          <p:cNvPr id="87" name="Google Shape;87;g373774f9bdb_0_0"/>
          <p:cNvSpPr txBox="1"/>
          <p:nvPr>
            <p:ph type="title"/>
          </p:nvPr>
        </p:nvSpPr>
        <p:spPr>
          <a:xfrm>
            <a:off x="2025664" y="110218"/>
            <a:ext cx="7118400" cy="45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Montserrat"/>
              <a:buNone/>
            </a:pPr>
            <a:r>
              <a:rPr lang="en-US"/>
              <a:t>Tenure and Promotion Recipients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itle Primary Vertical Logo UWF Blu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autilus Blue Head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itle Primary Vertical Logo UWF Blu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2016-08-03T17:54:22Z</dcterms:created>
  <dc:creator>Microsoft Office User</dc:creator>
</cp:coreProperties>
</file>