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4" r:id="rId2"/>
    <p:sldMasterId id="2147483680" r:id="rId3"/>
    <p:sldMasterId id="2147483682" r:id="rId4"/>
    <p:sldMasterId id="2147483662" r:id="rId5"/>
    <p:sldMasterId id="2147483684" r:id="rId6"/>
    <p:sldMasterId id="2147483676" r:id="rId7"/>
  </p:sldMasterIdLst>
  <p:notesMasterIdLst>
    <p:notesMasterId r:id="rId27"/>
  </p:notesMasterIdLst>
  <p:handoutMasterIdLst>
    <p:handoutMasterId r:id="rId28"/>
  </p:handoutMasterIdLst>
  <p:sldIdLst>
    <p:sldId id="256" r:id="rId8"/>
    <p:sldId id="262" r:id="rId9"/>
    <p:sldId id="263" r:id="rId10"/>
    <p:sldId id="277" r:id="rId11"/>
    <p:sldId id="259" r:id="rId12"/>
    <p:sldId id="264" r:id="rId13"/>
    <p:sldId id="265" r:id="rId14"/>
    <p:sldId id="266" r:id="rId15"/>
    <p:sldId id="267" r:id="rId16"/>
    <p:sldId id="278" r:id="rId17"/>
    <p:sldId id="268" r:id="rId18"/>
    <p:sldId id="269" r:id="rId19"/>
    <p:sldId id="272" r:id="rId20"/>
    <p:sldId id="273" r:id="rId21"/>
    <p:sldId id="274" r:id="rId22"/>
    <p:sldId id="279" r:id="rId23"/>
    <p:sldId id="275" r:id="rId24"/>
    <p:sldId id="280" r:id="rId25"/>
    <p:sldId id="276" r:id="rId26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86" autoAdjust="0"/>
    <p:restoredTop sz="88673" autoAdjust="0"/>
  </p:normalViewPr>
  <p:slideViewPr>
    <p:cSldViewPr snapToGrid="0" snapToObjects="1">
      <p:cViewPr varScale="1">
        <p:scale>
          <a:sx n="128" d="100"/>
          <a:sy n="128" d="100"/>
        </p:scale>
        <p:origin x="157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585FDC8-ECEE-49B1-815B-382216D751C7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17CFF96-CA72-4B4C-B9B5-3BC15F240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56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20114702-D54D-314B-A2C4-B1869AA6BC1B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3605ED1-EA99-4546-8E04-405ED348A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14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0179" y="4219290"/>
            <a:ext cx="7717055" cy="706437"/>
          </a:xfrm>
          <a:prstGeom prst="rect">
            <a:avLst/>
          </a:prstGeom>
        </p:spPr>
        <p:txBody>
          <a:bodyPr anchor="b"/>
          <a:lstStyle>
            <a:lvl1pPr algn="ctr">
              <a:defRPr sz="4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706" y="5101172"/>
            <a:ext cx="6858000" cy="4116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04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0179" y="3447712"/>
            <a:ext cx="7717055" cy="706437"/>
          </a:xfrm>
          <a:prstGeom prst="rect">
            <a:avLst/>
          </a:prstGeom>
        </p:spPr>
        <p:txBody>
          <a:bodyPr anchor="b"/>
          <a:lstStyle>
            <a:lvl1pPr algn="ctr">
              <a:defRPr sz="4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706" y="4329594"/>
            <a:ext cx="6858000" cy="4116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41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0179" y="4219290"/>
            <a:ext cx="7717055" cy="706437"/>
          </a:xfrm>
          <a:prstGeom prst="rect">
            <a:avLst/>
          </a:prstGeom>
        </p:spPr>
        <p:txBody>
          <a:bodyPr anchor="b"/>
          <a:lstStyle>
            <a:lvl1pPr algn="ctr">
              <a:defRPr sz="4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706" y="5101172"/>
            <a:ext cx="6858000" cy="4116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674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0179" y="3447712"/>
            <a:ext cx="7717055" cy="706437"/>
          </a:xfrm>
          <a:prstGeom prst="rect">
            <a:avLst/>
          </a:prstGeom>
        </p:spPr>
        <p:txBody>
          <a:bodyPr anchor="b"/>
          <a:lstStyle>
            <a:lvl1pPr algn="ctr">
              <a:defRPr sz="4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706" y="4329594"/>
            <a:ext cx="6858000" cy="4116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7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722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903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735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00475" y="457200"/>
            <a:ext cx="4629150" cy="54117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204184"/>
            <a:ext cx="2949575" cy="3664803"/>
          </a:xfrm>
        </p:spPr>
        <p:txBody>
          <a:bodyPr/>
          <a:lstStyle>
            <a:lvl1pPr marL="0" indent="0">
              <a:buNone/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355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2756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9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18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355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31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895" y="1277470"/>
            <a:ext cx="8168841" cy="4805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48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895" y="1277470"/>
            <a:ext cx="8168841" cy="4805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034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896" y="268872"/>
            <a:ext cx="8168840" cy="462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895" y="1002506"/>
            <a:ext cx="8168841" cy="508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56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69AA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weather.gov/mob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wf.edu/finance-and-administration/departments/police/building-emergency-coordinators/severe-weather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hc.noaa.gov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wf.edu/media/university-of-west-florida/finance-and-administration/departments/environmental-health-and-safety/emergency-management/documents/LabPrep.pdf" TargetMode="External"/><Relationship Id="rId2" Type="http://schemas.openxmlformats.org/officeDocument/2006/relationships/hyperlink" Target="https://uwf.edu/media/university-of-west-florida/finance-and-administration/departments/environmental-health-and-safety/emergency-management/documents/OfficePrep.pdf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wf.edu/media/university-of-west-florida/finance-and-administration/departments/environmental-health-and-safety/emergency-management/documents/Room_Assessment.docx" TargetMode="External"/><Relationship Id="rId2" Type="http://schemas.openxmlformats.org/officeDocument/2006/relationships/hyperlink" Target="https://uwf.edu/media/university-of-west-florida/finance-and-administration/departments/environmental-health-and-safety/emergency-management/documents/Building_Exterior_Assessment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uwf.edu/finance-and-administration/departments/police/notifications/emergency-communications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confluence.uwf.edu/x/-JDBAw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sbermejo@uwf.ed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UWF Building Emergency Coordinator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University Police Department</a:t>
            </a:r>
          </a:p>
        </p:txBody>
      </p:sp>
    </p:spTree>
    <p:extLst>
      <p:ext uri="{BB962C8B-B14F-4D97-AF65-F5344CB8AC3E}">
        <p14:creationId xmlns:p14="http://schemas.microsoft.com/office/powerpoint/2010/main" val="950040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180" y="766879"/>
            <a:ext cx="4572000" cy="58580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baseline="30000" dirty="0">
                <a:latin typeface="Arial"/>
                <a:cs typeface="Arial"/>
              </a:rPr>
              <a:t>Fire</a:t>
            </a:r>
            <a:endParaRPr lang="en-US" sz="1600" baseline="30000" dirty="0">
              <a:latin typeface="Arial"/>
              <a:cs typeface="Arial"/>
            </a:endParaRPr>
          </a:p>
          <a:p>
            <a:r>
              <a:rPr lang="en-US" sz="1600" baseline="30000" dirty="0">
                <a:latin typeface="Arial"/>
                <a:cs typeface="Arial"/>
              </a:rPr>
              <a:t>If you observe smoke or fire:</a:t>
            </a:r>
          </a:p>
          <a:p>
            <a:pPr marL="285750" indent="-285750">
              <a:buFont typeface="Arial"/>
              <a:buChar char="•"/>
            </a:pPr>
            <a:r>
              <a:rPr lang="en-US" sz="1600" baseline="30000" dirty="0">
                <a:latin typeface="Arial"/>
                <a:cs typeface="Arial"/>
              </a:rPr>
              <a:t>Activate the fire alarm using a manual pull station.</a:t>
            </a:r>
          </a:p>
          <a:p>
            <a:pPr marL="285750" indent="-285750">
              <a:buFont typeface="Arial"/>
              <a:buChar char="•"/>
            </a:pPr>
            <a:r>
              <a:rPr lang="en-US" sz="1600" baseline="30000" dirty="0">
                <a:latin typeface="Arial"/>
                <a:cs typeface="Arial"/>
              </a:rPr>
              <a:t>EVACUATE the building and notify others as you exit.</a:t>
            </a:r>
          </a:p>
          <a:p>
            <a:pPr marL="285750" indent="-285750">
              <a:buFont typeface="Arial"/>
              <a:buChar char="•"/>
            </a:pPr>
            <a:r>
              <a:rPr lang="en-US" sz="1600" baseline="30000" dirty="0">
                <a:latin typeface="Arial"/>
                <a:cs typeface="Arial"/>
              </a:rPr>
              <a:t>Do not use elevators.</a:t>
            </a:r>
          </a:p>
          <a:p>
            <a:pPr marL="285750" indent="-285750">
              <a:buFont typeface="Arial"/>
              <a:buChar char="•"/>
            </a:pPr>
            <a:r>
              <a:rPr lang="en-US" sz="1600" baseline="30000" dirty="0">
                <a:latin typeface="Arial"/>
                <a:cs typeface="Arial"/>
              </a:rPr>
              <a:t>Notify Emergency Personnel of persons with disabilities who are unable to evacuate.</a:t>
            </a:r>
          </a:p>
          <a:p>
            <a:pPr marL="285750" indent="-285750">
              <a:buFont typeface="Arial"/>
              <a:buChar char="•"/>
            </a:pPr>
            <a:r>
              <a:rPr lang="en-US" sz="1600" baseline="30000" dirty="0">
                <a:latin typeface="Arial"/>
                <a:cs typeface="Arial"/>
              </a:rPr>
              <a:t>As you exit, move to a safe distance. Do not reenter until notified by emergency personnel.</a:t>
            </a:r>
          </a:p>
          <a:p>
            <a:r>
              <a:rPr lang="en-US" sz="1600" b="1" baseline="30000" dirty="0">
                <a:latin typeface="Arial"/>
                <a:cs typeface="Arial"/>
              </a:rPr>
              <a:t>Active Shooter</a:t>
            </a:r>
          </a:p>
          <a:p>
            <a:pPr marL="285750" indent="-285750">
              <a:buFont typeface="Arial"/>
              <a:buChar char="•"/>
            </a:pPr>
            <a:r>
              <a:rPr lang="en-US" sz="1600" baseline="30000" dirty="0">
                <a:latin typeface="Arial"/>
                <a:cs typeface="Arial"/>
              </a:rPr>
              <a:t>If a person enters the building with a weapon, if you hear gun fire or observe suspicious behavior, evacuate the building and move to a safe location if it is possible to do so. </a:t>
            </a:r>
          </a:p>
          <a:p>
            <a:pPr marL="285750" indent="-285750">
              <a:buFont typeface="Arial"/>
              <a:buChar char="•"/>
            </a:pPr>
            <a:r>
              <a:rPr lang="en-US" sz="1600" baseline="30000" dirty="0">
                <a:latin typeface="Arial"/>
                <a:cs typeface="Arial"/>
              </a:rPr>
              <a:t>Once you have evacuated the building, contact the UWF Police (850.474.2415) and provide as much information as possible.</a:t>
            </a:r>
          </a:p>
          <a:p>
            <a:pPr marL="285750" indent="-285750">
              <a:buFont typeface="Arial"/>
              <a:buChar char="•"/>
            </a:pPr>
            <a:r>
              <a:rPr lang="en-US" sz="1600" baseline="30000" dirty="0">
                <a:latin typeface="Arial"/>
                <a:cs typeface="Arial"/>
              </a:rPr>
              <a:t>If evacuation is not possible, find a secure area to hide until notified it is safe to leave by emergency personnel.</a:t>
            </a:r>
          </a:p>
          <a:p>
            <a:pPr marL="285750" indent="-285750">
              <a:buFont typeface="Arial"/>
              <a:buChar char="•"/>
            </a:pPr>
            <a:r>
              <a:rPr lang="en-US" sz="1600" baseline="30000" dirty="0">
                <a:latin typeface="Arial"/>
                <a:cs typeface="Arial"/>
              </a:rPr>
              <a:t>As a last resort, if confronted by the violent person you should attempt to incapacitate or disrupt the individual.</a:t>
            </a:r>
          </a:p>
          <a:p>
            <a:r>
              <a:rPr lang="en-US" sz="1600" b="1" baseline="30000" dirty="0">
                <a:latin typeface="Arial"/>
                <a:cs typeface="Arial"/>
              </a:rPr>
              <a:t>Medical Emergency</a:t>
            </a:r>
          </a:p>
          <a:p>
            <a:pPr marL="285750" indent="-285750">
              <a:buFont typeface="Arial"/>
              <a:buChar char="•"/>
            </a:pPr>
            <a:r>
              <a:rPr lang="en-US" sz="1600" baseline="30000" dirty="0">
                <a:latin typeface="Arial"/>
                <a:cs typeface="Arial"/>
              </a:rPr>
              <a:t>Contact the UWF Police (850.474.2415), provide information on the type of injury and the campus location of the victim.</a:t>
            </a:r>
          </a:p>
          <a:p>
            <a:pPr marL="285750" indent="-285750">
              <a:buFont typeface="Arial"/>
              <a:buChar char="•"/>
            </a:pPr>
            <a:r>
              <a:rPr lang="en-US" sz="1600" baseline="30000" dirty="0">
                <a:latin typeface="Arial"/>
                <a:cs typeface="Arial"/>
              </a:rPr>
              <a:t>Provide first aid or medical assistance if required.</a:t>
            </a:r>
          </a:p>
          <a:p>
            <a:pPr marL="285750" indent="-285750">
              <a:buFont typeface="Arial"/>
              <a:buChar char="•"/>
            </a:pPr>
            <a:r>
              <a:rPr lang="en-US" sz="1600" baseline="30000" dirty="0">
                <a:latin typeface="Arial"/>
                <a:cs typeface="Arial"/>
              </a:rPr>
              <a:t>Remain with the injured individual until help arrives.</a:t>
            </a:r>
          </a:p>
          <a:p>
            <a:pPr marL="285750" indent="-285750">
              <a:buFont typeface="Arial"/>
              <a:buChar char="•"/>
            </a:pPr>
            <a:r>
              <a:rPr lang="en-US" sz="1600" baseline="30000" dirty="0">
                <a:latin typeface="Arial"/>
                <a:cs typeface="Arial"/>
              </a:rPr>
              <a:t>If the injured person is unconscious and not breathing start CPR, if trained.</a:t>
            </a:r>
          </a:p>
          <a:p>
            <a:r>
              <a:rPr lang="en-US" sz="1600" b="1" baseline="30000" dirty="0">
                <a:latin typeface="Arial"/>
                <a:cs typeface="Arial"/>
              </a:rPr>
              <a:t>Shelter-in-Place</a:t>
            </a:r>
          </a:p>
          <a:p>
            <a:r>
              <a:rPr lang="en-US" sz="1600" baseline="30000" dirty="0">
                <a:latin typeface="Arial"/>
                <a:cs typeface="Arial"/>
              </a:rPr>
              <a:t>During the event of severe weather, tornado warning or a hazardous chemical spill:</a:t>
            </a:r>
          </a:p>
          <a:p>
            <a:pPr marL="285750" indent="-285750">
              <a:buFont typeface="Arial"/>
              <a:buChar char="•"/>
            </a:pPr>
            <a:r>
              <a:rPr lang="en-US" sz="1600" baseline="30000" dirty="0">
                <a:latin typeface="Arial"/>
                <a:cs typeface="Arial"/>
              </a:rPr>
              <a:t>The University will activate appropriate methods of emergency notification.</a:t>
            </a:r>
          </a:p>
          <a:p>
            <a:pPr marL="285750" indent="-285750">
              <a:buFont typeface="Arial"/>
              <a:buChar char="•"/>
            </a:pPr>
            <a:r>
              <a:rPr lang="en-US" sz="1600" baseline="30000" dirty="0">
                <a:latin typeface="Arial"/>
                <a:cs typeface="Arial"/>
              </a:rPr>
              <a:t>Immediately seek refuge inside the nearest building.</a:t>
            </a:r>
          </a:p>
          <a:p>
            <a:pPr marL="285750" indent="-285750">
              <a:buFont typeface="Arial"/>
              <a:buChar char="•"/>
            </a:pPr>
            <a:r>
              <a:rPr lang="en-US" sz="1600" baseline="30000" dirty="0">
                <a:latin typeface="Arial"/>
                <a:cs typeface="Arial"/>
              </a:rPr>
              <a:t>Find a safe location in the lowest level, </a:t>
            </a:r>
          </a:p>
          <a:p>
            <a:pPr marL="285750" indent="-285750">
              <a:buFont typeface="Arial"/>
              <a:buChar char="•"/>
            </a:pPr>
            <a:r>
              <a:rPr lang="en-US" sz="1600" baseline="30000" dirty="0">
                <a:latin typeface="Arial"/>
                <a:cs typeface="Arial"/>
              </a:rPr>
              <a:t>preferably in interior hallways or rooms away from glass windows</a:t>
            </a:r>
            <a:r>
              <a:rPr lang="en-US" baseline="300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9698" y="766879"/>
            <a:ext cx="4572000" cy="55912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baseline="30000" dirty="0">
                <a:latin typeface="Arial"/>
                <a:cs typeface="Arial"/>
              </a:rPr>
              <a:t>Remain in safe location until instructed by UWF authorities it is safe to leave the building. </a:t>
            </a:r>
          </a:p>
          <a:p>
            <a:r>
              <a:rPr lang="en-US" sz="1600" b="1" baseline="30000" dirty="0">
                <a:latin typeface="Arial"/>
                <a:cs typeface="Arial"/>
              </a:rPr>
              <a:t>Power Outage or Utility Failure</a:t>
            </a:r>
          </a:p>
          <a:p>
            <a:pPr marL="285750" indent="-285750">
              <a:buFont typeface="Arial"/>
              <a:buChar char="•"/>
            </a:pPr>
            <a:r>
              <a:rPr lang="en-US" sz="1600" baseline="30000" dirty="0">
                <a:latin typeface="Arial"/>
                <a:cs typeface="Arial"/>
              </a:rPr>
              <a:t>Contact Facilities Management, Work Order Control Center (850.857.6000) to report a utility failure.</a:t>
            </a:r>
          </a:p>
          <a:p>
            <a:pPr marL="285750" indent="-285750">
              <a:buFont typeface="Arial"/>
              <a:buChar char="•"/>
            </a:pPr>
            <a:r>
              <a:rPr lang="en-US" sz="1600" baseline="30000" dirty="0">
                <a:latin typeface="Arial"/>
                <a:cs typeface="Arial"/>
              </a:rPr>
              <a:t>If there is a possible danger to building occupants, exit the building and call the UWF Police (850.474.2415).</a:t>
            </a:r>
          </a:p>
          <a:p>
            <a:pPr marL="285750" indent="-285750">
              <a:buFont typeface="Arial"/>
              <a:buChar char="•"/>
            </a:pPr>
            <a:r>
              <a:rPr lang="en-US" sz="1600" baseline="30000" dirty="0">
                <a:latin typeface="Arial"/>
                <a:cs typeface="Arial"/>
              </a:rPr>
              <a:t>Notify emergency personnel of persons with disabilities who are in the building and if there are any individuals trapped in an elevator.</a:t>
            </a:r>
          </a:p>
          <a:p>
            <a:pPr marL="285750" indent="-285750">
              <a:buFont typeface="Arial"/>
              <a:buChar char="•"/>
            </a:pPr>
            <a:r>
              <a:rPr lang="en-US" sz="1600" baseline="30000" dirty="0">
                <a:latin typeface="Arial"/>
                <a:cs typeface="Arial"/>
              </a:rPr>
              <a:t>The UWF administration will decide on the status of classes based on the situation.</a:t>
            </a:r>
          </a:p>
          <a:p>
            <a:r>
              <a:rPr lang="en-US" sz="1600" b="1" baseline="30000" dirty="0">
                <a:latin typeface="Arial"/>
                <a:cs typeface="Arial"/>
              </a:rPr>
              <a:t>Hazardous Materials</a:t>
            </a:r>
          </a:p>
          <a:p>
            <a:pPr marL="285750" indent="-285750">
              <a:buFont typeface="Arial"/>
              <a:buChar char="•"/>
            </a:pPr>
            <a:r>
              <a:rPr lang="en-US" sz="1600" baseline="30000" dirty="0">
                <a:latin typeface="Arial"/>
                <a:cs typeface="Arial"/>
              </a:rPr>
              <a:t>If a chemical spill occurs within a campus building, immediately notify the UWF Police (850.474.2415).</a:t>
            </a:r>
          </a:p>
          <a:p>
            <a:pPr marL="285750" indent="-285750">
              <a:buFont typeface="Arial"/>
              <a:buChar char="•"/>
            </a:pPr>
            <a:r>
              <a:rPr lang="en-US" sz="1600" baseline="30000" dirty="0">
                <a:latin typeface="Arial"/>
                <a:cs typeface="Arial"/>
              </a:rPr>
              <a:t>If a chemical spill occurs outside of a building or from an off campus source, follow shelter-in- place procedures.</a:t>
            </a:r>
          </a:p>
          <a:p>
            <a:pPr marL="285750" indent="-285750">
              <a:buFont typeface="Arial"/>
              <a:buChar char="•"/>
            </a:pPr>
            <a:r>
              <a:rPr lang="en-US" sz="1600" baseline="30000" dirty="0">
                <a:latin typeface="Arial"/>
                <a:cs typeface="Arial"/>
              </a:rPr>
              <a:t>In either case, notify the UWF Police (850.474.2415) if you have been exposed to a chemical.</a:t>
            </a:r>
          </a:p>
          <a:p>
            <a:pPr marL="285750" indent="-285750">
              <a:buFont typeface="Arial"/>
              <a:buChar char="•"/>
            </a:pPr>
            <a:r>
              <a:rPr lang="en-US" sz="1600" baseline="30000" dirty="0">
                <a:latin typeface="Arial"/>
                <a:cs typeface="Arial"/>
              </a:rPr>
              <a:t>The University administration will provide instructions through the University’s Emergency Notification System.</a:t>
            </a:r>
          </a:p>
          <a:p>
            <a:r>
              <a:rPr lang="en-US" sz="1600" b="1" baseline="30000" dirty="0">
                <a:latin typeface="Arial"/>
                <a:cs typeface="Arial"/>
              </a:rPr>
              <a:t>Bomb Threat</a:t>
            </a:r>
          </a:p>
          <a:p>
            <a:r>
              <a:rPr lang="en-US" sz="1600" baseline="30000" dirty="0">
                <a:latin typeface="Arial"/>
                <a:cs typeface="Arial"/>
              </a:rPr>
              <a:t>If you receive communications that an explosive device may be on campus:</a:t>
            </a:r>
          </a:p>
          <a:p>
            <a:pPr marL="285750" indent="-285750">
              <a:buFont typeface="Arial"/>
              <a:buChar char="•"/>
            </a:pPr>
            <a:r>
              <a:rPr lang="en-US" sz="1600" baseline="30000" dirty="0">
                <a:latin typeface="Arial"/>
                <a:cs typeface="Arial"/>
              </a:rPr>
              <a:t>Get as much information from the caller as possible.</a:t>
            </a:r>
          </a:p>
          <a:p>
            <a:pPr marL="285750" indent="-285750">
              <a:buFont typeface="Arial"/>
              <a:buChar char="•"/>
            </a:pPr>
            <a:r>
              <a:rPr lang="en-US" sz="1600" baseline="30000" dirty="0">
                <a:latin typeface="Arial"/>
                <a:cs typeface="Arial"/>
              </a:rPr>
              <a:t>Call the UWF Police (850.474.2415).</a:t>
            </a:r>
          </a:p>
          <a:p>
            <a:pPr marL="285750" indent="-285750">
              <a:buFont typeface="Arial"/>
              <a:buChar char="•"/>
            </a:pPr>
            <a:r>
              <a:rPr lang="en-US" sz="1600" baseline="30000" dirty="0">
                <a:latin typeface="Arial"/>
                <a:cs typeface="Arial"/>
              </a:rPr>
              <a:t>If told to evacuate by UWF Police, do so and move away from the building.</a:t>
            </a:r>
          </a:p>
          <a:p>
            <a:r>
              <a:rPr lang="en-US" sz="1600" b="1" baseline="30000" dirty="0">
                <a:latin typeface="Arial"/>
                <a:cs typeface="Arial"/>
              </a:rPr>
              <a:t>Suspicious Package</a:t>
            </a:r>
          </a:p>
          <a:p>
            <a:pPr marL="285750" indent="-285750">
              <a:buFont typeface="Arial"/>
              <a:buChar char="•"/>
            </a:pPr>
            <a:r>
              <a:rPr lang="en-US" sz="1600" baseline="30000" dirty="0">
                <a:latin typeface="Arial"/>
                <a:cs typeface="Arial"/>
              </a:rPr>
              <a:t>If you observe a suspicious object, which may be a potential bomb, DO NOT HANDLE THE OBJECT.</a:t>
            </a:r>
          </a:p>
          <a:p>
            <a:pPr marL="285750" indent="-285750">
              <a:buFont typeface="Arial"/>
              <a:buChar char="•"/>
            </a:pPr>
            <a:r>
              <a:rPr lang="en-US" sz="1600" baseline="30000" dirty="0">
                <a:latin typeface="Arial"/>
                <a:cs typeface="Arial"/>
              </a:rPr>
              <a:t>Contact the UWF Police (850.474.2415). Provide as much information as possible.</a:t>
            </a:r>
          </a:p>
          <a:p>
            <a:pPr marL="285750" indent="-285750">
              <a:buFont typeface="Arial"/>
              <a:buChar char="•"/>
            </a:pPr>
            <a:r>
              <a:rPr lang="en-US" sz="1600" baseline="30000" dirty="0">
                <a:latin typeface="Arial"/>
                <a:cs typeface="Arial"/>
              </a:rPr>
              <a:t>Evacuate the area and await instructions from the UWF Police.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3896" y="153417"/>
            <a:ext cx="8168840" cy="462647"/>
          </a:xfrm>
        </p:spPr>
        <p:txBody>
          <a:bodyPr/>
          <a:lstStyle/>
          <a:p>
            <a:pPr algn="ctr"/>
            <a:r>
              <a:rPr lang="en-US" dirty="0"/>
              <a:t>Emergency Procedures</a:t>
            </a:r>
          </a:p>
        </p:txBody>
      </p:sp>
    </p:spTree>
    <p:extLst>
      <p:ext uri="{BB962C8B-B14F-4D97-AF65-F5344CB8AC3E}">
        <p14:creationId xmlns:p14="http://schemas.microsoft.com/office/powerpoint/2010/main" val="3453138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Facilities Liaison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a point person for Facilities</a:t>
            </a:r>
          </a:p>
          <a:p>
            <a:r>
              <a:rPr lang="en-US" dirty="0"/>
              <a:t>Provides information to building occupants</a:t>
            </a:r>
          </a:p>
          <a:p>
            <a:r>
              <a:rPr lang="en-US" dirty="0"/>
              <a:t>Notify Facilities of building issues</a:t>
            </a:r>
          </a:p>
          <a:p>
            <a:pPr marL="457200" lvl="1" indent="0">
              <a:buNone/>
            </a:pPr>
            <a:r>
              <a:rPr lang="en-US" dirty="0"/>
              <a:t>Call Work Order Control Center at Ext. 6000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36602"/>
            <a:ext cx="9184456" cy="189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14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896" y="268872"/>
            <a:ext cx="8168840" cy="733634"/>
          </a:xfrm>
        </p:spPr>
        <p:txBody>
          <a:bodyPr/>
          <a:lstStyle/>
          <a:p>
            <a:r>
              <a:rPr lang="en-US" sz="3200" dirty="0"/>
              <a:t>Severe Weather </a:t>
            </a:r>
            <a:r>
              <a:rPr lang="en-US" sz="2400" dirty="0"/>
              <a:t>– </a:t>
            </a:r>
            <a:r>
              <a:rPr lang="en-US" sz="2800" dirty="0"/>
              <a:t>General Information and Weather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895" y="1227438"/>
            <a:ext cx="8168841" cy="1651229"/>
          </a:xfrm>
        </p:spPr>
        <p:txBody>
          <a:bodyPr/>
          <a:lstStyle/>
          <a:p>
            <a:r>
              <a:rPr lang="en-US" dirty="0"/>
              <a:t>Resources for monitoring severe weather:</a:t>
            </a:r>
          </a:p>
          <a:p>
            <a:pPr lvl="1"/>
            <a:r>
              <a:rPr lang="en-US" dirty="0"/>
              <a:t>National Weather Service (NWS), Mobile, AL:</a:t>
            </a:r>
          </a:p>
          <a:p>
            <a:pPr marL="457200" lvl="1" indent="0">
              <a:buNone/>
            </a:pPr>
            <a:r>
              <a:rPr lang="en-US" dirty="0"/>
              <a:t>   </a:t>
            </a:r>
            <a:r>
              <a:rPr lang="en-US" dirty="0">
                <a:hlinkClick r:id="rId2"/>
              </a:rPr>
              <a:t>https://www.weather.gov/mob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Issues Watches and Warning for area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498" y="3471333"/>
            <a:ext cx="3995282" cy="29978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3896" y="2790488"/>
            <a:ext cx="4572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Understand weather watches and warnings</a:t>
            </a:r>
          </a:p>
          <a:p>
            <a:pPr lvl="1"/>
            <a:r>
              <a:rPr lang="en-US" sz="2400" dirty="0">
                <a:solidFill>
                  <a:srgbClr val="00B0F0"/>
                </a:solidFill>
              </a:rPr>
              <a:t>Watch</a:t>
            </a:r>
            <a:r>
              <a:rPr lang="en-US" sz="2400" dirty="0"/>
              <a:t> means hazardous weather is possible</a:t>
            </a:r>
          </a:p>
          <a:p>
            <a:pPr lvl="1"/>
            <a:r>
              <a:rPr lang="en-US" sz="2400" dirty="0">
                <a:solidFill>
                  <a:srgbClr val="00B0F0"/>
                </a:solidFill>
              </a:rPr>
              <a:t>Warning</a:t>
            </a:r>
            <a:r>
              <a:rPr lang="en-US" sz="2400" dirty="0"/>
              <a:t> is issued when hazardous weather is occurring, and pose a risk to </a:t>
            </a:r>
            <a:br>
              <a:rPr lang="en-US" sz="2400" dirty="0"/>
            </a:br>
            <a:r>
              <a:rPr lang="en-US" sz="2400" dirty="0"/>
              <a:t>life or property.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hlinkClick r:id="rId4"/>
              </a:rPr>
              <a:t>NOAA weather radio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4356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Tropical Weather and Hurricanes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895" y="854364"/>
            <a:ext cx="7636313" cy="5942059"/>
          </a:xfrm>
        </p:spPr>
        <p:txBody>
          <a:bodyPr>
            <a:normAutofit/>
          </a:bodyPr>
          <a:lstStyle/>
          <a:p>
            <a:r>
              <a:rPr lang="en-US" dirty="0">
                <a:latin typeface="Arial Unicode MS" pitchFamily="34" charset="-128"/>
              </a:rPr>
              <a:t>UWF follows forecasts issued by the </a:t>
            </a:r>
            <a:r>
              <a:rPr lang="en-US" b="1" dirty="0">
                <a:latin typeface="Arial Unicode MS" pitchFamily="34" charset="-128"/>
              </a:rPr>
              <a:t>National Hurricane Center</a:t>
            </a:r>
            <a:r>
              <a:rPr lang="en-US" dirty="0">
                <a:latin typeface="Arial Unicode MS" pitchFamily="34" charset="-128"/>
              </a:rPr>
              <a:t> – </a:t>
            </a:r>
            <a:r>
              <a:rPr lang="en-US" dirty="0">
                <a:latin typeface="Arial Unicode MS" pitchFamily="34" charset="-128"/>
                <a:hlinkClick r:id="rId2"/>
              </a:rPr>
              <a:t>https://www.nhc.noaa.gov/</a:t>
            </a:r>
            <a:endParaRPr lang="en-US" dirty="0">
              <a:latin typeface="Arial Unicode MS" pitchFamily="34" charset="-128"/>
            </a:endParaRPr>
          </a:p>
          <a:p>
            <a:r>
              <a:rPr lang="en-US" dirty="0">
                <a:latin typeface="Arial Unicode MS" pitchFamily="34" charset="-128"/>
              </a:rPr>
              <a:t>Campus Emergency Operations Center activated if needed</a:t>
            </a:r>
          </a:p>
          <a:p>
            <a:r>
              <a:rPr lang="en-US" dirty="0">
                <a:latin typeface="Arial Unicode MS" pitchFamily="34" charset="-128"/>
              </a:rPr>
              <a:t>BECs should monitor tropical weather information throughout hurricane season (June 1 - November 1)</a:t>
            </a:r>
          </a:p>
          <a:p>
            <a:r>
              <a:rPr lang="en-US" dirty="0">
                <a:solidFill>
                  <a:srgbClr val="FF0000"/>
                </a:solidFill>
                <a:latin typeface="Arial Unicode MS" pitchFamily="34" charset="-128"/>
              </a:rPr>
              <a:t>NWS-Mobile holds webinars for Local EM personnel. You will be sent the presentations directly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749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UWF Closures-Weather Related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Unicode MS" pitchFamily="34" charset="-128"/>
              </a:rPr>
              <a:t>UWF closure decision made by UWF President or her designee </a:t>
            </a:r>
          </a:p>
          <a:p>
            <a:r>
              <a:rPr lang="en-US" dirty="0">
                <a:latin typeface="Arial Unicode MS" pitchFamily="34" charset="-128"/>
              </a:rPr>
              <a:t>Issues coordinated with local officials via Escambia County Emergency Operations Center</a:t>
            </a:r>
          </a:p>
          <a:p>
            <a:r>
              <a:rPr lang="en-US" dirty="0">
                <a:latin typeface="Arial Unicode MS" pitchFamily="34" charset="-128"/>
              </a:rPr>
              <a:t>UWF closure is really suspension of normal activities. UWFPD, Facilities, etc. continue to operate</a:t>
            </a:r>
          </a:p>
          <a:p>
            <a:r>
              <a:rPr lang="en-US" dirty="0">
                <a:latin typeface="Arial Unicode MS" pitchFamily="34" charset="-128"/>
              </a:rPr>
              <a:t>Shelters</a:t>
            </a:r>
          </a:p>
          <a:p>
            <a:pPr lvl="1"/>
            <a:r>
              <a:rPr lang="en-US" dirty="0">
                <a:latin typeface="Arial Unicode MS" pitchFamily="34" charset="-128"/>
              </a:rPr>
              <a:t>B4 - Resident students only</a:t>
            </a:r>
          </a:p>
          <a:p>
            <a:pPr lvl="1"/>
            <a:r>
              <a:rPr lang="en-US" dirty="0">
                <a:latin typeface="Arial Unicode MS" pitchFamily="34" charset="-128"/>
              </a:rPr>
              <a:t>B72 (HLS) &amp; B13 - Public Shelter</a:t>
            </a:r>
          </a:p>
          <a:p>
            <a:pPr marL="457200" lvl="1" indent="0">
              <a:buNone/>
            </a:pPr>
            <a:endParaRPr lang="en-US" dirty="0">
              <a:latin typeface="Arial Unicode MS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22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UWF Closures – BEC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Unicode MS" pitchFamily="34" charset="-128"/>
              </a:rPr>
              <a:t>Ensure completion of closure checklist(s) –</a:t>
            </a:r>
          </a:p>
          <a:p>
            <a:pPr lvl="1"/>
            <a:r>
              <a:rPr lang="en-US" dirty="0">
                <a:latin typeface="Arial Unicode MS" pitchFamily="34" charset="-128"/>
                <a:hlinkClick r:id="rId2"/>
              </a:rPr>
              <a:t>Office closure checklist</a:t>
            </a:r>
            <a:endParaRPr lang="en-US" dirty="0">
              <a:latin typeface="Arial Unicode MS" pitchFamily="34" charset="-128"/>
            </a:endParaRPr>
          </a:p>
          <a:p>
            <a:pPr lvl="1"/>
            <a:r>
              <a:rPr lang="en-US" dirty="0">
                <a:latin typeface="Arial Unicode MS" pitchFamily="34" charset="-128"/>
                <a:hlinkClick r:id="rId3"/>
              </a:rPr>
              <a:t>Lab/research area checklist</a:t>
            </a:r>
            <a:endParaRPr lang="en-US" dirty="0">
              <a:latin typeface="Arial Unicode MS" pitchFamily="34" charset="-128"/>
            </a:endParaRPr>
          </a:p>
          <a:p>
            <a:r>
              <a:rPr lang="en-US" dirty="0">
                <a:latin typeface="Arial Unicode MS" pitchFamily="34" charset="-128"/>
              </a:rPr>
              <a:t>Secure vehicles</a:t>
            </a:r>
          </a:p>
          <a:p>
            <a:r>
              <a:rPr lang="en-US" dirty="0">
                <a:latin typeface="Arial Unicode MS" pitchFamily="34" charset="-128"/>
              </a:rPr>
              <a:t>Monitor information from UWF administration regarding operational schedules</a:t>
            </a:r>
          </a:p>
          <a:p>
            <a:pPr marL="0" indent="0">
              <a:buNone/>
            </a:pPr>
            <a:endParaRPr lang="en-US" dirty="0">
              <a:latin typeface="Arial Unicode MS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923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Damage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602" y="1002506"/>
            <a:ext cx="6269597" cy="5251990"/>
          </a:xfrm>
        </p:spPr>
        <p:txBody>
          <a:bodyPr>
            <a:normAutofit/>
          </a:bodyPr>
          <a:lstStyle/>
          <a:p>
            <a:r>
              <a:rPr lang="en-US" sz="2400" dirty="0"/>
              <a:t>Only when needed and/or specifically requested after a severe weather event.</a:t>
            </a:r>
          </a:p>
          <a:p>
            <a:endParaRPr lang="en-US" sz="2400" dirty="0"/>
          </a:p>
          <a:p>
            <a:r>
              <a:rPr lang="en-US" sz="2200" dirty="0"/>
              <a:t>Complete an assessment form for either </a:t>
            </a:r>
            <a:r>
              <a:rPr lang="en-US" sz="2200" dirty="0">
                <a:hlinkClick r:id="rId2"/>
              </a:rPr>
              <a:t>Building exterior</a:t>
            </a:r>
            <a:r>
              <a:rPr lang="en-US" sz="2200" dirty="0"/>
              <a:t> and/or </a:t>
            </a:r>
            <a:r>
              <a:rPr lang="en-US" sz="2200" dirty="0">
                <a:hlinkClick r:id="rId3"/>
              </a:rPr>
              <a:t>Rooms (interior)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Take pictures of damage and include building &amp; room number in image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Directly contact Work Control, Ext. 6000, for urgent or critical items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3493" y="331173"/>
            <a:ext cx="2165435" cy="16179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2286" y="2190541"/>
            <a:ext cx="2165435" cy="1638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2286" y="4069965"/>
            <a:ext cx="2107975" cy="158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9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UWF Emergency Notification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896" y="977179"/>
            <a:ext cx="8311438" cy="5601494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>
                <a:latin typeface="Arial Unicode MS" pitchFamily="34" charset="-128"/>
              </a:rPr>
              <a:t>Important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hlinkClick r:id="rId2"/>
              </a:rPr>
              <a:t>UWF Emergency Communications</a:t>
            </a:r>
            <a:endParaRPr lang="en-US" sz="26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</a:endParaRPr>
          </a:p>
          <a:p>
            <a:r>
              <a:rPr lang="en-US" sz="2600" dirty="0">
                <a:latin typeface="Arial Unicode MS" pitchFamily="34" charset="-128"/>
              </a:rPr>
              <a:t>Multimodal approach to campus-wide notification:</a:t>
            </a:r>
          </a:p>
          <a:p>
            <a:pPr lvl="1">
              <a:buClr>
                <a:srgbClr val="FF9900"/>
              </a:buClr>
            </a:pPr>
            <a:r>
              <a:rPr lang="en-US" sz="2000" dirty="0">
                <a:latin typeface="Arial Unicode MS" pitchFamily="34" charset="-128"/>
              </a:rPr>
              <a:t>Text Messaging – </a:t>
            </a:r>
            <a:r>
              <a:rPr lang="en-US" sz="1600" dirty="0">
                <a:latin typeface="Arial Unicode MS" pitchFamily="34" charset="-128"/>
              </a:rPr>
              <a:t>Sign up for mobile alert and encourage staff and students to sign up</a:t>
            </a:r>
          </a:p>
          <a:p>
            <a:pPr lvl="1">
              <a:buClr>
                <a:srgbClr val="FF9900"/>
              </a:buClr>
            </a:pPr>
            <a:r>
              <a:rPr lang="en-US" sz="2000" dirty="0">
                <a:latin typeface="Arial Unicode MS" pitchFamily="34" charset="-128"/>
              </a:rPr>
              <a:t>Email</a:t>
            </a:r>
          </a:p>
          <a:p>
            <a:pPr lvl="1">
              <a:buClr>
                <a:srgbClr val="FF9900"/>
              </a:buClr>
            </a:pPr>
            <a:r>
              <a:rPr lang="en-US" sz="2000" dirty="0">
                <a:latin typeface="Arial Unicode MS" pitchFamily="34" charset="-128"/>
              </a:rPr>
              <a:t>Twitter</a:t>
            </a:r>
          </a:p>
          <a:p>
            <a:pPr lvl="1">
              <a:buClr>
                <a:srgbClr val="FF9900"/>
              </a:buClr>
            </a:pPr>
            <a:r>
              <a:rPr lang="en-US" sz="2000" dirty="0">
                <a:latin typeface="Arial Unicode MS" pitchFamily="34" charset="-128"/>
              </a:rPr>
              <a:t>Facebook</a:t>
            </a:r>
          </a:p>
          <a:p>
            <a:pPr lvl="1">
              <a:buClr>
                <a:srgbClr val="FF9900"/>
              </a:buClr>
            </a:pPr>
            <a:r>
              <a:rPr lang="en-US" sz="2000" dirty="0">
                <a:latin typeface="Arial Unicode MS" pitchFamily="34" charset="-128"/>
              </a:rPr>
              <a:t>Sirens</a:t>
            </a:r>
          </a:p>
          <a:p>
            <a:pPr lvl="1">
              <a:buClr>
                <a:srgbClr val="FF9900"/>
              </a:buClr>
            </a:pPr>
            <a:r>
              <a:rPr lang="en-US" sz="2000" dirty="0">
                <a:latin typeface="Arial Unicode MS" pitchFamily="34" charset="-128"/>
              </a:rPr>
              <a:t>Lightning Prediction System</a:t>
            </a:r>
          </a:p>
          <a:p>
            <a:pPr lvl="1">
              <a:buClr>
                <a:srgbClr val="FF9900"/>
              </a:buClr>
            </a:pPr>
            <a:r>
              <a:rPr lang="en-US" sz="2000" dirty="0">
                <a:latin typeface="Arial Unicode MS" pitchFamily="34" charset="-128"/>
              </a:rPr>
              <a:t>UWF Homepage &amp; WUWF radio (official source for information)</a:t>
            </a:r>
          </a:p>
          <a:p>
            <a:r>
              <a:rPr lang="en-US" sz="2600" dirty="0">
                <a:latin typeface="Arial Unicode MS" pitchFamily="34" charset="-128"/>
              </a:rPr>
              <a:t>Argo Alert notification speakers installed in numerous campus building</a:t>
            </a:r>
          </a:p>
          <a:p>
            <a:r>
              <a:rPr lang="en-US" sz="2600" dirty="0">
                <a:latin typeface="Arial Unicode MS" pitchFamily="34" charset="-128"/>
              </a:rPr>
              <a:t>Important for BECs to provide your current emergency contact information to UWFPD as soon as possible.</a:t>
            </a:r>
          </a:p>
          <a:p>
            <a:r>
              <a:rPr lang="en-US" sz="2600" b="1" dirty="0">
                <a:solidFill>
                  <a:srgbClr val="008000"/>
                </a:solidFill>
                <a:latin typeface="Arial Unicode MS" pitchFamily="34" charset="-128"/>
              </a:rPr>
              <a:t>If BEC personnel change, please notify UWFPD immediately!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925" y="2118466"/>
            <a:ext cx="2348179" cy="151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24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 Message Composer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may be necessary for you to contact all the employees who reside in the buildings under your responsibility.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 </a:t>
            </a:r>
            <a:r>
              <a:rPr lang="en-US" dirty="0" err="1"/>
              <a:t>MyUWF</a:t>
            </a:r>
            <a:r>
              <a:rPr lang="en-US" dirty="0"/>
              <a:t>, the Message Composer app can be used to send a mass email to building occupants under the “Building Coordinators” population.</a:t>
            </a:r>
            <a:br>
              <a:rPr lang="en-US" dirty="0"/>
            </a:br>
            <a:endParaRPr lang="en-US" dirty="0"/>
          </a:p>
          <a:p>
            <a:r>
              <a:rPr lang="en-US" dirty="0"/>
              <a:t>Visit the Confluence page provided here to learn how to use the Message Composer in your role as a BEC.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Using Message Composer in Your BEC Role	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546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dirty="0">
                <a:latin typeface="Arial Unicode MS" pitchFamily="34" charset="-128"/>
                <a:ea typeface="Arial Unicode MS"/>
              </a:rPr>
              <a:t>University Police Department</a:t>
            </a:r>
          </a:p>
          <a:p>
            <a:pPr>
              <a:buNone/>
            </a:pPr>
            <a:r>
              <a:rPr lang="en-US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Sandra Bermejo, Sr. Communications Operator</a:t>
            </a:r>
            <a:endParaRPr lang="en-US" dirty="0">
              <a:latin typeface="Arial Unicode MS" pitchFamily="34" charset="-128"/>
              <a:ea typeface="Arial Unicode M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Building 94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Ext. 7227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  <a:hlinkClick r:id="rId2"/>
              </a:rPr>
              <a:t>sbermejo@uwf.edu</a:t>
            </a:r>
            <a:endParaRPr lang="en-US" sz="1800" dirty="0"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David Faircloth, Captain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Building 94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Ext. 2415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u="sng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dfairclo@uwf.edu</a:t>
            </a:r>
            <a:endParaRPr lang="en-US" sz="1800" u="sng" dirty="0">
              <a:solidFill>
                <a:schemeClr val="accent1">
                  <a:lumMod val="75000"/>
                </a:schemeClr>
              </a:solidFill>
              <a:ea typeface="Arial Unicode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226" y="3789950"/>
            <a:ext cx="3755510" cy="238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17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76718" y="268872"/>
            <a:ext cx="6686018" cy="4303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Training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Unicode MS" pitchFamily="34" charset="-128"/>
                <a:ea typeface="Arial Unicode MS"/>
              </a:rPr>
              <a:t>Explain Building Emergency Coordinator (BEC) program</a:t>
            </a:r>
          </a:p>
          <a:p>
            <a:r>
              <a:rPr lang="en-US" dirty="0">
                <a:latin typeface="Arial Unicode MS" pitchFamily="34" charset="-128"/>
                <a:ea typeface="Arial Unicode MS"/>
              </a:rPr>
              <a:t>Clarify roles and responsibilities</a:t>
            </a:r>
          </a:p>
          <a:p>
            <a:r>
              <a:rPr lang="en-US" dirty="0">
                <a:latin typeface="Arial Unicode MS" pitchFamily="34" charset="-128"/>
                <a:ea typeface="Arial Unicode MS"/>
              </a:rPr>
              <a:t>Provide program ground rules</a:t>
            </a:r>
          </a:p>
          <a:p>
            <a:r>
              <a:rPr lang="en-US" dirty="0">
                <a:latin typeface="Arial Unicode MS" pitchFamily="34" charset="-128"/>
                <a:ea typeface="Arial Unicode MS"/>
              </a:rPr>
              <a:t>Discuss information and resources for BEC activities</a:t>
            </a:r>
          </a:p>
          <a:p>
            <a:r>
              <a:rPr lang="en-US" dirty="0">
                <a:ea typeface="Arial Unicode MS"/>
              </a:rPr>
              <a:t>Explain how to send email notification to YOUR building occupants</a:t>
            </a:r>
          </a:p>
        </p:txBody>
      </p:sp>
    </p:spTree>
    <p:extLst>
      <p:ext uri="{BB962C8B-B14F-4D97-AF65-F5344CB8AC3E}">
        <p14:creationId xmlns:p14="http://schemas.microsoft.com/office/powerpoint/2010/main" val="514852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3895" y="987938"/>
            <a:ext cx="8168841" cy="3979333"/>
          </a:xfrm>
        </p:spPr>
        <p:txBody>
          <a:bodyPr/>
          <a:lstStyle/>
          <a:p>
            <a:r>
              <a:rPr lang="en-US" dirty="0">
                <a:latin typeface="Arial Unicode MS" pitchFamily="34" charset="-128"/>
                <a:ea typeface="Arial Unicode MS"/>
              </a:rPr>
              <a:t>Main campus includes </a:t>
            </a:r>
            <a:r>
              <a:rPr lang="en-US" dirty="0">
                <a:latin typeface="Arial Unicode MS" pitchFamily="34" charset="-128"/>
                <a:ea typeface="Arial Unicode MS"/>
                <a:cs typeface="Times New Roman" panose="02020603050405020304" pitchFamily="18" charset="0"/>
              </a:rPr>
              <a:t>≈</a:t>
            </a:r>
            <a:r>
              <a:rPr lang="en-US" dirty="0">
                <a:latin typeface="Arial Unicode MS" pitchFamily="34" charset="-128"/>
                <a:ea typeface="Arial Unicode MS"/>
              </a:rPr>
              <a:t>100 buildings on 1,600 acres plus several off-site facilities</a:t>
            </a:r>
          </a:p>
          <a:p>
            <a:r>
              <a:rPr lang="en-US" dirty="0">
                <a:latin typeface="Arial Unicode MS" pitchFamily="34" charset="-128"/>
                <a:ea typeface="Arial Unicode MS"/>
              </a:rPr>
              <a:t>Population of </a:t>
            </a:r>
            <a:r>
              <a:rPr lang="en-US" dirty="0">
                <a:latin typeface="Arial Unicode MS" pitchFamily="34" charset="-128"/>
                <a:ea typeface="Arial Unicode MS"/>
                <a:cs typeface="Times New Roman" panose="02020603050405020304" pitchFamily="18" charset="0"/>
              </a:rPr>
              <a:t>≈ </a:t>
            </a:r>
            <a:r>
              <a:rPr lang="en-US" dirty="0">
                <a:latin typeface="Arial Unicode MS" pitchFamily="34" charset="-128"/>
                <a:ea typeface="Arial Unicode MS"/>
              </a:rPr>
              <a:t>16,500 faculty, staff and students</a:t>
            </a:r>
          </a:p>
          <a:p>
            <a:r>
              <a:rPr lang="en-US" dirty="0">
                <a:latin typeface="Arial Unicode MS" pitchFamily="34" charset="-128"/>
                <a:ea typeface="Arial Unicode MS"/>
              </a:rPr>
              <a:t>Diverse campus facilities including academic buildings, health center, daycares, secure research labs, apartment-style housing, theaters, etc.</a:t>
            </a:r>
          </a:p>
          <a:p>
            <a:r>
              <a:rPr lang="en-US" dirty="0">
                <a:solidFill>
                  <a:srgbClr val="00B0F0"/>
                </a:solidFill>
                <a:latin typeface="Arial Unicode MS" pitchFamily="34" charset="-128"/>
                <a:ea typeface="Arial Unicode MS"/>
              </a:rPr>
              <a:t>You know your building better than anyone!  Incidents can happen at any time.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76718" y="268872"/>
            <a:ext cx="6686018" cy="4303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Why does UWF need BECs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01" y="4990362"/>
            <a:ext cx="1985822" cy="14790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710" y="4990362"/>
            <a:ext cx="1754539" cy="14676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238" y="4968901"/>
            <a:ext cx="1984220" cy="14890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5227" y="4968901"/>
            <a:ext cx="1842115" cy="148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40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Unicode MS" pitchFamily="34" charset="-128"/>
              </a:rPr>
              <a:t>Establishes a point of contact for each department/college with assigned space in a building</a:t>
            </a:r>
          </a:p>
          <a:p>
            <a:r>
              <a:rPr lang="en-US" dirty="0">
                <a:latin typeface="Arial Unicode MS" pitchFamily="34" charset="-128"/>
              </a:rPr>
              <a:t>Department/college assigns a primary and an alternate for occupied buildings, preferably someone who is on campus and in the building frequently.</a:t>
            </a:r>
          </a:p>
          <a:p>
            <a:r>
              <a:rPr lang="en-US" dirty="0">
                <a:latin typeface="Arial Unicode MS" pitchFamily="34" charset="-128"/>
              </a:rPr>
              <a:t>Program is coordinated by the UWF Police Department, Emergency Management, and continued annually</a:t>
            </a:r>
          </a:p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030506" y="268872"/>
            <a:ext cx="6632230" cy="4303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What is the BEC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475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229" y="68750"/>
            <a:ext cx="8168840" cy="462647"/>
          </a:xfrm>
        </p:spPr>
        <p:txBody>
          <a:bodyPr/>
          <a:lstStyle/>
          <a:p>
            <a:r>
              <a:rPr lang="en-US" dirty="0"/>
              <a:t>BEC Roles and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227" y="648375"/>
            <a:ext cx="8426659" cy="580938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 Unicode MS" pitchFamily="34" charset="-128"/>
              </a:rPr>
              <a:t>Point of contact for safety &amp; emergency preparedness information provided by UWF and other officials</a:t>
            </a:r>
          </a:p>
          <a:p>
            <a:r>
              <a:rPr lang="en-US" sz="2000" dirty="0">
                <a:latin typeface="Arial Unicode MS" pitchFamily="34" charset="-128"/>
              </a:rPr>
              <a:t>Liaison with </a:t>
            </a:r>
            <a:r>
              <a:rPr lang="en-US" sz="2000" dirty="0">
                <a:solidFill>
                  <a:srgbClr val="FF0000"/>
                </a:solidFill>
                <a:latin typeface="Arial Unicode MS" pitchFamily="34" charset="-128"/>
              </a:rPr>
              <a:t>UWFPD Emergency Management </a:t>
            </a:r>
            <a:r>
              <a:rPr lang="en-US" sz="2000" dirty="0">
                <a:latin typeface="Arial Unicode MS" pitchFamily="34" charset="-128"/>
              </a:rPr>
              <a:t>and other officials in the event of an incident at your building</a:t>
            </a:r>
          </a:p>
          <a:p>
            <a:r>
              <a:rPr lang="en-US" sz="2000" dirty="0">
                <a:latin typeface="Arial Unicode MS" pitchFamily="34" charset="-128"/>
              </a:rPr>
              <a:t>Act as an information conduit for issues related to Facilities issues, i.e., scheduled utilities outages and building maintenance problems</a:t>
            </a:r>
          </a:p>
          <a:p>
            <a:r>
              <a:rPr lang="en-US" sz="2000" dirty="0">
                <a:latin typeface="Arial Unicode MS" pitchFamily="34" charset="-128"/>
              </a:rPr>
              <a:t>Provide damage information to UWF following a large-scale incident such as severe weather</a:t>
            </a:r>
          </a:p>
          <a:p>
            <a:r>
              <a:rPr lang="en-US" sz="2000" dirty="0">
                <a:latin typeface="Arial Unicode MS" pitchFamily="34" charset="-128"/>
              </a:rPr>
              <a:t>Ensure completion of closure checklist and procedures before UWF closures </a:t>
            </a:r>
          </a:p>
          <a:p>
            <a:r>
              <a:rPr lang="en-US" sz="2000" dirty="0">
                <a:latin typeface="Arial Unicode MS" pitchFamily="34" charset="-128"/>
              </a:rPr>
              <a:t>Read, follow and distribute BEC email messages to your building occupants</a:t>
            </a:r>
          </a:p>
          <a:p>
            <a:r>
              <a:rPr lang="en-US" sz="2000" dirty="0">
                <a:solidFill>
                  <a:srgbClr val="FF0000"/>
                </a:solidFill>
                <a:latin typeface="Arial Unicode MS" pitchFamily="34" charset="-128"/>
              </a:rPr>
              <a:t>Encourage all building occupants download UWF Guardian. </a:t>
            </a:r>
            <a:r>
              <a:rPr lang="en-US" sz="2000" dirty="0">
                <a:latin typeface="Arial Unicode MS" pitchFamily="34" charset="-128"/>
              </a:rPr>
              <a:t>When you sign up for your profile, your account will automatically configure to UWF settings. Friends and family can download a general “RAVE Guardian” version of the app so they can be a part of your safety network. Available in Google play and the AppStore as Rave Guardian.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283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 Ground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Unicode MS" pitchFamily="34" charset="-128"/>
              </a:rPr>
              <a:t>Do not put yourself or others in danger – </a:t>
            </a:r>
          </a:p>
          <a:p>
            <a:pPr marL="457200" lvl="1" indent="0">
              <a:buNone/>
            </a:pPr>
            <a:r>
              <a:rPr lang="en-US" dirty="0">
                <a:latin typeface="Arial Unicode MS" pitchFamily="34" charset="-128"/>
              </a:rPr>
              <a:t>		</a:t>
            </a:r>
            <a:r>
              <a:rPr lang="en-US" sz="2800" b="1" dirty="0">
                <a:solidFill>
                  <a:srgbClr val="00B0F0"/>
                </a:solidFill>
                <a:latin typeface="Arial Unicode MS" pitchFamily="34" charset="-128"/>
              </a:rPr>
              <a:t>DON’T BE A HERO</a:t>
            </a:r>
          </a:p>
          <a:p>
            <a:r>
              <a:rPr lang="en-US" dirty="0">
                <a:latin typeface="Arial Unicode MS" pitchFamily="34" charset="-128"/>
              </a:rPr>
              <a:t>Follow all announcements from UWF and local officials</a:t>
            </a:r>
          </a:p>
          <a:p>
            <a:r>
              <a:rPr lang="en-US" dirty="0">
                <a:latin typeface="Arial Unicode MS" pitchFamily="34" charset="-128"/>
              </a:rPr>
              <a:t>Only wear BEC vest when there is a need to identify yourself performing BEC functions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Arial Unicode MS" pitchFamily="34" charset="-128"/>
              </a:rPr>
              <a:t>(Contact UWF Police for a BEC Vest Ext. 2415)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442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Building Information </a:t>
            </a:r>
          </a:p>
          <a:p>
            <a:r>
              <a:rPr lang="en-US" sz="2000" dirty="0"/>
              <a:t>Building Threats</a:t>
            </a:r>
          </a:p>
          <a:p>
            <a:r>
              <a:rPr lang="en-US" sz="2000" dirty="0"/>
              <a:t>Know Basic Emergency Procedures</a:t>
            </a:r>
          </a:p>
          <a:p>
            <a:r>
              <a:rPr lang="en-US" sz="2000" dirty="0"/>
              <a:t>Facilities Liaison </a:t>
            </a:r>
          </a:p>
          <a:p>
            <a:r>
              <a:rPr lang="en-US" sz="2000" dirty="0"/>
              <a:t>Tropical/Severe Weather notification</a:t>
            </a:r>
          </a:p>
          <a:p>
            <a:r>
              <a:rPr lang="en-US" sz="2000" dirty="0"/>
              <a:t>UWF Closures</a:t>
            </a:r>
          </a:p>
          <a:p>
            <a:r>
              <a:rPr lang="en-US" sz="2000" dirty="0"/>
              <a:t>Damage Assessment</a:t>
            </a:r>
          </a:p>
          <a:p>
            <a:r>
              <a:rPr lang="en-US" sz="2000" dirty="0"/>
              <a:t>BEC Email distribution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036" y="1145657"/>
            <a:ext cx="3355088" cy="448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57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Information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895" y="1002505"/>
            <a:ext cx="8168841" cy="58016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BECs should be knowledgeable of the following for your building:</a:t>
            </a:r>
          </a:p>
          <a:p>
            <a:pPr lvl="1"/>
            <a:r>
              <a:rPr lang="en-US" sz="2600" dirty="0">
                <a:latin typeface="Arial Unicode MS" pitchFamily="34" charset="-128"/>
              </a:rPr>
              <a:t>Be knowledgeable of departmental space in building (critical issues, special circumstances, hazards, etc.)</a:t>
            </a:r>
          </a:p>
          <a:p>
            <a:pPr lvl="1"/>
            <a:r>
              <a:rPr lang="en-US" sz="2600" dirty="0">
                <a:latin typeface="Arial Unicode MS" pitchFamily="34" charset="-128"/>
              </a:rPr>
              <a:t>Maintain contact information for restricted areas</a:t>
            </a:r>
          </a:p>
          <a:p>
            <a:pPr lvl="1"/>
            <a:r>
              <a:rPr lang="en-US" sz="2600" dirty="0">
                <a:latin typeface="Arial Unicode MS" pitchFamily="34" charset="-128"/>
              </a:rPr>
              <a:t>Serve as conduit for emergency/preparedness information</a:t>
            </a:r>
          </a:p>
          <a:p>
            <a:pPr lvl="1"/>
            <a:r>
              <a:rPr lang="en-US" sz="2600" dirty="0">
                <a:latin typeface="Arial Unicode MS" pitchFamily="34" charset="-128"/>
              </a:rPr>
              <a:t>Update appropriate emergency supplies such as hurricane closure materials</a:t>
            </a:r>
          </a:p>
          <a:p>
            <a:pPr lvl="1"/>
            <a:r>
              <a:rPr lang="en-US" sz="2600" dirty="0">
                <a:latin typeface="Arial Unicode MS" pitchFamily="34" charset="-128"/>
              </a:rPr>
              <a:t>Coordinate with other BECs in your building including those from other departments/colleges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23509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Threats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Bomb Threats</a:t>
            </a:r>
          </a:p>
          <a:p>
            <a:pPr lvl="1"/>
            <a:r>
              <a:rPr lang="en-US" dirty="0"/>
              <a:t>Suspicious objects</a:t>
            </a:r>
          </a:p>
          <a:p>
            <a:pPr lvl="1"/>
            <a:r>
              <a:rPr lang="en-US" dirty="0"/>
              <a:t>Receiving a threatening communication</a:t>
            </a:r>
          </a:p>
          <a:p>
            <a:r>
              <a:rPr lang="en-US" dirty="0"/>
              <a:t>Fire</a:t>
            </a:r>
          </a:p>
          <a:p>
            <a:pPr lvl="1"/>
            <a:r>
              <a:rPr lang="en-US" dirty="0"/>
              <a:t>Building evacuation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Fire Alarm Procedures</a:t>
            </a:r>
          </a:p>
          <a:p>
            <a:r>
              <a:rPr lang="en-US" dirty="0"/>
              <a:t>Shelter in Place</a:t>
            </a:r>
          </a:p>
          <a:p>
            <a:pPr lvl="1"/>
            <a:r>
              <a:rPr lang="en-US" dirty="0"/>
              <a:t>Secure building</a:t>
            </a:r>
          </a:p>
          <a:p>
            <a:r>
              <a:rPr lang="en-US" dirty="0"/>
              <a:t>Active Shooter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908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10590</TotalTime>
  <Words>1445</Words>
  <Application>Microsoft Macintosh PowerPoint</Application>
  <PresentationFormat>On-screen Show (4:3)</PresentationFormat>
  <Paragraphs>171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 Unicode MS</vt:lpstr>
      <vt:lpstr>Arial</vt:lpstr>
      <vt:lpstr>Calibri</vt:lpstr>
      <vt:lpstr>Office Theme</vt:lpstr>
      <vt:lpstr>1_Office Theme</vt:lpstr>
      <vt:lpstr>2_Office Theme</vt:lpstr>
      <vt:lpstr>3_Office Theme</vt:lpstr>
      <vt:lpstr>Custom Design</vt:lpstr>
      <vt:lpstr>2_Custom Design</vt:lpstr>
      <vt:lpstr>1_Custom Design</vt:lpstr>
      <vt:lpstr>UWF Building Emergency Coordinator Program</vt:lpstr>
      <vt:lpstr>Training Objectives</vt:lpstr>
      <vt:lpstr>PowerPoint Presentation</vt:lpstr>
      <vt:lpstr>PowerPoint Presentation</vt:lpstr>
      <vt:lpstr>BEC Roles and Responsibilities</vt:lpstr>
      <vt:lpstr>BEC Ground Rules</vt:lpstr>
      <vt:lpstr>BEC Activities</vt:lpstr>
      <vt:lpstr>Building Information </vt:lpstr>
      <vt:lpstr>Building Threats</vt:lpstr>
      <vt:lpstr>Emergency Procedures</vt:lpstr>
      <vt:lpstr>Facilities Liaison</vt:lpstr>
      <vt:lpstr>Severe Weather – General Information and Weather Monitoring</vt:lpstr>
      <vt:lpstr>Tropical Weather and Hurricanes</vt:lpstr>
      <vt:lpstr>UWF Closures-Weather Related</vt:lpstr>
      <vt:lpstr>UWF Closures – BEC Activities</vt:lpstr>
      <vt:lpstr>Damage Assessment</vt:lpstr>
      <vt:lpstr>UWF Emergency Notification</vt:lpstr>
      <vt:lpstr>BEC Message Composer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Zachary Farrington</cp:lastModifiedBy>
  <cp:revision>71</cp:revision>
  <cp:lastPrinted>2019-06-27T18:30:30Z</cp:lastPrinted>
  <dcterms:created xsi:type="dcterms:W3CDTF">2016-08-03T17:54:22Z</dcterms:created>
  <dcterms:modified xsi:type="dcterms:W3CDTF">2019-10-15T19:25:36Z</dcterms:modified>
</cp:coreProperties>
</file>