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52"/>
  </p:notesMasterIdLst>
  <p:sldIdLst>
    <p:sldId id="390" r:id="rId2"/>
    <p:sldId id="391" r:id="rId3"/>
    <p:sldId id="392" r:id="rId4"/>
    <p:sldId id="393" r:id="rId5"/>
    <p:sldId id="394" r:id="rId6"/>
    <p:sldId id="395" r:id="rId7"/>
    <p:sldId id="438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43" r:id="rId18"/>
    <p:sldId id="406" r:id="rId19"/>
    <p:sldId id="407" r:id="rId20"/>
    <p:sldId id="408" r:id="rId21"/>
    <p:sldId id="441" r:id="rId22"/>
    <p:sldId id="442" r:id="rId23"/>
    <p:sldId id="439" r:id="rId24"/>
    <p:sldId id="412" r:id="rId25"/>
    <p:sldId id="411" r:id="rId26"/>
    <p:sldId id="413" r:id="rId27"/>
    <p:sldId id="444" r:id="rId28"/>
    <p:sldId id="414" r:id="rId29"/>
    <p:sldId id="415" r:id="rId30"/>
    <p:sldId id="440" r:id="rId31"/>
    <p:sldId id="417" r:id="rId32"/>
    <p:sldId id="418" r:id="rId33"/>
    <p:sldId id="420" r:id="rId34"/>
    <p:sldId id="437" r:id="rId35"/>
    <p:sldId id="421" r:id="rId36"/>
    <p:sldId id="422" r:id="rId37"/>
    <p:sldId id="423" r:id="rId38"/>
    <p:sldId id="424" r:id="rId39"/>
    <p:sldId id="425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34" r:id="rId49"/>
    <p:sldId id="435" r:id="rId50"/>
    <p:sldId id="436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57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25"/>
    <a:srgbClr val="00CCFF"/>
    <a:srgbClr val="000066"/>
    <a:srgbClr val="FFFF66"/>
    <a:srgbClr val="FFFFCC"/>
    <a:srgbClr val="294FDB"/>
    <a:srgbClr val="4584D3"/>
    <a:srgbClr val="3E60DE"/>
    <a:srgbClr val="0A2362"/>
    <a:srgbClr val="9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26" autoAdjust="0"/>
  </p:normalViewPr>
  <p:slideViewPr>
    <p:cSldViewPr>
      <p:cViewPr varScale="1">
        <p:scale>
          <a:sx n="101" d="100"/>
          <a:sy n="101" d="100"/>
        </p:scale>
        <p:origin x="-922" y="-77"/>
      </p:cViewPr>
      <p:guideLst>
        <p:guide orient="horz" pos="57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60"/>
      <c:rotY val="0"/>
      <c:depthPercent val="4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416666666666669E-2"/>
          <c:y val="0.109375"/>
          <c:w val="0.88958333333333328"/>
          <c:h val="0.8656249999999999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0"/>
              <c:layout>
                <c:manualLayout>
                  <c:x val="-0.21322391732283472"/>
                  <c:y val="-5.331988188976377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Storm </a:t>
                    </a:r>
                    <a:r>
                      <a:rPr lang="en-US" b="1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Surge </a:t>
                    </a:r>
                    <a:r>
                      <a:rPr lang="en-US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50</a:t>
                    </a:r>
                    <a:r>
                      <a:rPr lang="en-US" dirty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%</a:t>
                    </a:r>
                    <a:endParaRPr lang="en-US" dirty="0">
                      <a:ln>
                        <a:solidFill>
                          <a:schemeClr val="bg1">
                            <a:alpha val="10000"/>
                          </a:schemeClr>
                        </a:solidFill>
                      </a:ln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430823490813647"/>
                  <c:y val="-0.206875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defRPr>
                    </a:pPr>
                    <a:r>
                      <a:rPr lang="en-US" b="1" dirty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Rainfall Induced </a:t>
                    </a:r>
                    <a:r>
                      <a:rPr lang="en-US" b="1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Flood </a:t>
                    </a:r>
                    <a:r>
                      <a:rPr lang="en-US" dirty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25%</a:t>
                    </a:r>
                    <a:endParaRPr lang="en-US" dirty="0">
                      <a:ln>
                        <a:solidFill>
                          <a:schemeClr val="bg1">
                            <a:alpha val="10000"/>
                          </a:schemeClr>
                        </a:solidFill>
                      </a:ln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6880659448818898E-2"/>
                  <c:y val="-1.9016240157480314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defRPr>
                    </a:pPr>
                    <a:r>
                      <a:rPr lang="en-US" b="1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Surf </a:t>
                    </a:r>
                    <a:r>
                      <a:rPr lang="en-US" b="0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5</a:t>
                    </a:r>
                    <a:r>
                      <a:rPr lang="en-US" b="0" dirty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%</a:t>
                    </a:r>
                    <a:endParaRPr lang="en-US" b="0" dirty="0">
                      <a:ln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rgbClr val="FFFF66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defRPr>
                    </a:pPr>
                    <a:r>
                      <a:rPr lang="en-US" b="1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Offshore</a:t>
                    </a:r>
                    <a:r>
                      <a:rPr lang="en-US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 </a:t>
                    </a:r>
                    <a:r>
                      <a:rPr lang="en-US" dirty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5%</a:t>
                    </a:r>
                    <a:endParaRPr lang="en-US" dirty="0">
                      <a:ln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rgbClr val="FFFF66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5647227690288718E-2"/>
                  <c:y val="-5.460236220472441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Wind</a:t>
                    </a:r>
                    <a:r>
                      <a:rPr lang="en-US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/>
                    </a:r>
                    <a:br>
                      <a:rPr lang="en-US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</a:br>
                    <a:r>
                      <a:rPr lang="en-US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5-10%</a:t>
                    </a:r>
                    <a:endParaRPr lang="en-US" dirty="0">
                      <a:ln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rgbClr val="FFFF66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defRPr>
                    </a:pPr>
                    <a:r>
                      <a:rPr lang="en-US" b="1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Tornado</a:t>
                    </a:r>
                    <a:r>
                      <a:rPr lang="en-US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 </a:t>
                    </a:r>
                    <a:r>
                      <a:rPr lang="en-US" dirty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5%</a:t>
                    </a:r>
                    <a:endParaRPr lang="en-US" dirty="0">
                      <a:ln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rgbClr val="FFFF66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defRPr>
                    </a:pPr>
                    <a:r>
                      <a:rPr lang="en-US" b="1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Unknown/Other</a:t>
                    </a:r>
                    <a:r>
                      <a:rPr lang="en-US" dirty="0" smtClean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 </a:t>
                    </a:r>
                    <a:r>
                      <a:rPr lang="en-US" dirty="0">
                        <a:ln>
                          <a:solidFill>
                            <a:schemeClr val="bg1">
                              <a:alpha val="10000"/>
                            </a:schemeClr>
                          </a:solidFill>
                        </a:ln>
                        <a:solidFill>
                          <a:srgbClr val="FFFF6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5%</a:t>
                    </a:r>
                    <a:endParaRPr lang="en-US" dirty="0">
                      <a:ln>
                        <a:solidFill>
                          <a:schemeClr val="bg1">
                            <a:alpha val="10000"/>
                          </a:schemeClr>
                        </a:solidFill>
                      </a:ln>
                      <a:solidFill>
                        <a:srgbClr val="FFFF66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Storm Surge</c:v>
                </c:pt>
                <c:pt idx="1">
                  <c:v>Rainfall Induced Flood</c:v>
                </c:pt>
                <c:pt idx="2">
                  <c:v>Surf</c:v>
                </c:pt>
                <c:pt idx="3">
                  <c:v>Offshore</c:v>
                </c:pt>
                <c:pt idx="4">
                  <c:v>Wind</c:v>
                </c:pt>
                <c:pt idx="5">
                  <c:v>Tornado</c:v>
                </c:pt>
                <c:pt idx="6">
                  <c:v>Unknown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0.5</c:v>
                </c:pt>
                <c:pt idx="1">
                  <c:v>0.25</c:v>
                </c:pt>
                <c:pt idx="2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8CC7CEE-8FCD-424F-809D-16C2D39ED97C}" type="datetimeFigureOut">
              <a:rPr lang="en-US"/>
              <a:pPr>
                <a:defRPr/>
              </a:pPr>
              <a:t>7/7/2015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AEF7305-A7F2-436B-B81E-B60C7E1DE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83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Microwave technology can peer into a storm’s structure</a:t>
            </a:r>
            <a:endParaRPr lang="en-US" b="0" dirty="0" smtClean="0">
              <a:solidFill>
                <a:srgbClr val="FFFF66"/>
              </a:solidFill>
              <a:latin typeface="Coolvetica Rg" panose="020B06030306020200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F7305-A7F2-436B-B81E-B60C7E1DE27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45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0C64C-19B9-4F05-B3EB-ED265249D768}" type="slidenum">
              <a:rPr lang="en-US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31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0C64C-19B9-4F05-B3EB-ED265249D768}" type="slidenum">
              <a:rPr lang="en-US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88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222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5922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Hashtags!!</a:t>
            </a:r>
          </a:p>
        </p:txBody>
      </p:sp>
    </p:spTree>
    <p:extLst>
      <p:ext uri="{BB962C8B-B14F-4D97-AF65-F5344CB8AC3E}">
        <p14:creationId xmlns:p14="http://schemas.microsoft.com/office/powerpoint/2010/main" val="178447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F7305-A7F2-436B-B81E-B60C7E1DE27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81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Importance of partnerships. We are NOT on tv. Work closely with these agencies…or the public can get the information directly from us.</a:t>
            </a:r>
          </a:p>
        </p:txBody>
      </p:sp>
    </p:spTree>
    <p:extLst>
      <p:ext uri="{BB962C8B-B14F-4D97-AF65-F5344CB8AC3E}">
        <p14:creationId xmlns:p14="http://schemas.microsoft.com/office/powerpoint/2010/main" val="1361765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5BDA8C-ED1D-4530-9B52-5C472531697D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60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into account forecast errors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http://www.nhc.noaa.gov/surge/StormSurgeCanBeDeadly10tips-trifold.pdf</a:t>
            </a:r>
            <a:br>
              <a:rPr lang="en-US" dirty="0" smtClean="0"/>
            </a:br>
            <a:r>
              <a:rPr lang="en-US" dirty="0" smtClean="0"/>
              <a:t>http://www.nhc.noaa.gov/surge/StormSurgeCanBeDeadly10tips-single.pdf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F7305-A7F2-436B-B81E-B60C7E1DE27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8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rgbClr val="FFFF66"/>
                </a:solidFill>
                <a:effectLst/>
                <a:latin typeface="Times New Roman" pitchFamily="18" charset="0"/>
                <a:ea typeface="+mn-ea"/>
                <a:cs typeface="+mn-cs"/>
              </a:rPr>
              <a:t>Raises your awareness of severe storms…so you can turn on TV or weather radio to get more information!!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4763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 smtClean="0"/>
              <a:t>Wireless Emergency Alert (WEA) …Unique ring tone &amp; vibration </a:t>
            </a:r>
          </a:p>
          <a:p>
            <a:pPr marL="0" indent="0" eaLnBrk="0" hangingPunct="0">
              <a:buClr>
                <a:prstClr val="white"/>
              </a:buClr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Subscribe to a text messaging system or phone service for your home or cell phone that will relay the warning (Offered by local tv stations…often FREE!)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83075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0C64C-19B9-4F05-B3EB-ED265249D768}" type="slidenum">
              <a:rPr lang="en-US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42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0C64C-19B9-4F05-B3EB-ED265249D768}" type="slidenum">
              <a:rPr lang="en-US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5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948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461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503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763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0" y="1981200"/>
            <a:ext cx="2857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7900" y="1981200"/>
            <a:ext cx="2857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42C708FD-234D-41B0-9B5A-23B4B72DE7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85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763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981200"/>
            <a:ext cx="2857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57900" y="1981200"/>
            <a:ext cx="28575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57900" y="4114800"/>
            <a:ext cx="28575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76C34A9-525A-483D-BF72-9388C18E09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763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981200"/>
            <a:ext cx="2857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57900" y="1981200"/>
            <a:ext cx="2857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E4E32A2F-17FB-41FF-ABFA-F86999F2C5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25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2800">
                <a:solidFill>
                  <a:prstClr val="white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573668E6-35FD-43DD-956B-B48270C68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81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713788" cy="53340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784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66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1719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26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5194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6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2722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2386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833125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2052" name="Picture 15" descr="NOAA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7" descr="NWS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10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221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•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–"/>
        <a:defRPr sz="24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•"/>
        <a:defRPr sz="20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–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50000"/>
        </a:spcAft>
        <a:buClr>
          <a:srgbClr val="FF0066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7.jpeg"/><Relationship Id="rId4" Type="http://schemas.microsoft.com/office/2007/relationships/hdphoto" Target="../media/hdphoto9.wdp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67.png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12" Type="http://schemas.microsoft.com/office/2007/relationships/hdphoto" Target="../media/hdphoto2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95.png"/><Relationship Id="rId14" Type="http://schemas.microsoft.com/office/2007/relationships/hdphoto" Target="../media/hdphoto2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microsoft.com/office/2007/relationships/hdphoto" Target="../media/hdphoto2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6.PNG"/><Relationship Id="rId4" Type="http://schemas.microsoft.com/office/2007/relationships/hdphoto" Target="../media/hdphoto27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microsoft.com/office/2007/relationships/hdphoto" Target="../media/hdphoto28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ob-s-nas\home\don.shepherd\Desktop\2015 Tropcial Presentations\Super Typhoon from IS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" t="109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19243" y="4419600"/>
            <a:ext cx="49911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b="1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Don Shepherd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b="1" dirty="0" smtClean="0">
                <a:ln>
                  <a:solidFill>
                    <a:srgbClr val="002060">
                      <a:alpha val="50000"/>
                    </a:srgbClr>
                  </a:solidFill>
                </a:ln>
                <a:solidFill>
                  <a:srgbClr val="9FFFFF"/>
                </a:solidFill>
                <a:effectLst>
                  <a:glow rad="12700">
                    <a:srgbClr val="002060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Senior Forecaster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b="1" dirty="0" smtClean="0">
                <a:ln>
                  <a:solidFill>
                    <a:srgbClr val="002060">
                      <a:alpha val="50000"/>
                    </a:srgbClr>
                  </a:solidFill>
                </a:ln>
                <a:solidFill>
                  <a:srgbClr val="9FFFFF"/>
                </a:solidFill>
                <a:effectLst>
                  <a:glow rad="12700">
                    <a:srgbClr val="002060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Tropical Outreach and Preparedness Focal Point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 b="1" dirty="0">
              <a:ln>
                <a:solidFill>
                  <a:srgbClr val="002060">
                    <a:alpha val="50000"/>
                  </a:srgbClr>
                </a:solidFill>
              </a:ln>
              <a:solidFill>
                <a:srgbClr val="9FFFFF"/>
              </a:solidFill>
              <a:effectLst>
                <a:glow rad="12700">
                  <a:srgbClr val="002060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 b="1" dirty="0" smtClean="0">
              <a:ln>
                <a:solidFill>
                  <a:srgbClr val="002060">
                    <a:alpha val="50000"/>
                  </a:srgbClr>
                </a:solidFill>
              </a:ln>
              <a:solidFill>
                <a:srgbClr val="9FFFFF"/>
              </a:solidFill>
              <a:effectLst>
                <a:glow rad="12700">
                  <a:srgbClr val="002060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 b="1" dirty="0">
              <a:ln>
                <a:solidFill>
                  <a:srgbClr val="002060">
                    <a:alpha val="50000"/>
                  </a:srgbClr>
                </a:solidFill>
              </a:ln>
              <a:solidFill>
                <a:srgbClr val="9FFFFF"/>
              </a:solidFill>
              <a:effectLst>
                <a:glow rad="12700">
                  <a:srgbClr val="002060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b="1" dirty="0" smtClean="0">
                <a:ln>
                  <a:solidFill>
                    <a:srgbClr val="002060">
                      <a:alpha val="50000"/>
                    </a:srgb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glow rad="12700">
                    <a:srgbClr val="002060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National Weather Service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b="1" dirty="0" smtClean="0">
                <a:ln>
                  <a:solidFill>
                    <a:srgbClr val="002060">
                      <a:alpha val="50000"/>
                    </a:srgb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glow rad="12700">
                    <a:srgbClr val="002060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Mobile/Pensacola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47" y="76200"/>
            <a:ext cx="5852160" cy="38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5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5 Tropcial Presentations\Friendly Reminder from University of Kentuck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536" b="7237"/>
          <a:stretch/>
        </p:blipFill>
        <p:spPr bwMode="auto">
          <a:xfrm>
            <a:off x="342900" y="984349"/>
            <a:ext cx="8439150" cy="564505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Or, as another example…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79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How the Forecast Process Works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" y="1280160"/>
            <a:ext cx="88696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Tropics are monitored 24 hours a day by the National Hurricane Center (NHC) in Miami, FL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NHC plays a </a:t>
            </a:r>
            <a:r>
              <a:rPr lang="en-US" altLang="en-US" sz="2200" b="1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vital role for the National Weather </a:t>
            </a:r>
            <a:r>
              <a:rPr lang="en-US" altLang="en-US" sz="22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</a:t>
            </a: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 marL="640080" lvl="1" indent="-274320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Responsible </a:t>
            </a:r>
            <a:r>
              <a:rPr lang="en-US" altLang="en-US" sz="22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&amp; forecasting of ALL </a:t>
            </a:r>
            <a:r>
              <a:rPr lang="en-US" altLang="en-US" sz="22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ropical </a:t>
            </a:r>
            <a:r>
              <a:rPr lang="en-US" altLang="en-US" sz="22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yclones (and disturbances) in </a:t>
            </a:r>
            <a:r>
              <a:rPr lang="en-US" altLang="en-US" sz="22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Atlantic Basin (Atlantic, Caribbean Sea and the Gulf of </a:t>
            </a: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Mexico)</a:t>
            </a:r>
          </a:p>
          <a:p>
            <a:pPr marL="640080" lvl="1" indent="-274320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Responsible for issuing Watches, Warnings &amp; Advisories</a:t>
            </a: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\\mob-s-nas\home\don.shepherd\Desktop\AMS Tropical Talk 30Apr2014 Info and Graphics\nhc bldg front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148840"/>
            <a:ext cx="4030103" cy="271658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mob-s-nas\home\don.shepherd\Desktop\AMS Tropical Talk 30Apr2014 Info and Graphics\nhc interior op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2148840"/>
            <a:ext cx="4035221" cy="271569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02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7" y="1115568"/>
            <a:ext cx="8844565" cy="55408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Monitoring the Tropics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728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1216151"/>
            <a:ext cx="9299448" cy="57790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Far From Land: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8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95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" y="1207008"/>
            <a:ext cx="9088385" cy="57236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Approaching Land: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4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92" y="3133725"/>
            <a:ext cx="3667608" cy="1316627"/>
          </a:xfrm>
          <a:prstGeom prst="rect">
            <a:avLst/>
          </a:prstGeom>
        </p:spPr>
      </p:pic>
      <p:pic>
        <p:nvPicPr>
          <p:cNvPr id="21508" name="Picture 4" descr="\\mob-s-nas\home\don.shepherd\Desktop\AMS Tropical Talk\Radar Hurricane Denn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97" r="3024" b="7986"/>
          <a:stretch/>
        </p:blipFill>
        <p:spPr bwMode="auto">
          <a:xfrm>
            <a:off x="76200" y="1244615"/>
            <a:ext cx="5715000" cy="435022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\\mob-s-nas\home\don.shepherd\Desktop\AMS Tropical Talk\Observations Hurricane Denni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4"/>
          <a:stretch/>
        </p:blipFill>
        <p:spPr bwMode="auto">
          <a:xfrm>
            <a:off x="1830387" y="4450352"/>
            <a:ext cx="7237413" cy="232986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mob-s-nas\home\don.shepherd\Desktop\2015 Tropcial Season Documents and Information\Spinning Annemome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4400"/>
            <a:ext cx="1917483" cy="1143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Near &amp; Over Land: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4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74320" y="1097280"/>
            <a:ext cx="886968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of that data is input into a super computer, which runs numerous weather forecast scenario model outputs for the storm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NHC Forecasters use all this information to make the most accurate forecast possible. 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provide pertinent information as well as any necessary Watches, Warnings &amp; Advisories. 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Included in NHC products is such information as</a:t>
            </a:r>
          </a:p>
          <a:p>
            <a:pPr marL="822960" lvl="1" indent="0" eaLnBrk="1" hangingPunct="1"/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Probabilistic Storm Surge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(P-Surge)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Storm Surge Flooding Map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(Inundation Map)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9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NEW!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 Storm Surge Watch/Warning Map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Speed Probabilities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Forecast Process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57200" y="1110568"/>
            <a:ext cx="4040188" cy="639762"/>
          </a:xfrm>
          <a:solidFill>
            <a:srgbClr val="6699FF">
              <a:alpha val="25000"/>
            </a:srgbClr>
          </a:solidFill>
          <a:ln w="28575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3500" b="0" i="1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WATCH</a:t>
            </a:r>
            <a:endParaRPr lang="en-US" sz="3500" b="0" i="1" dirty="0">
              <a:ln>
                <a:solidFill>
                  <a:schemeClr val="bg1">
                    <a:lumMod val="85000"/>
                    <a:lumOff val="15000"/>
                  </a:schemeClr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1897203"/>
            <a:ext cx="4040188" cy="3337560"/>
          </a:xfrm>
          <a:solidFill>
            <a:srgbClr val="6699FF">
              <a:alpha val="25000"/>
            </a:srgbClr>
          </a:solidFill>
          <a:ln w="28575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91440" indent="0">
              <a:buClr>
                <a:schemeClr val="tx1"/>
              </a:buClr>
              <a:buNone/>
            </a:pPr>
            <a:r>
              <a:rPr 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storm and/or hurricane conditions are </a:t>
            </a:r>
            <a:r>
              <a:rPr lang="en-US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</a:t>
            </a:r>
            <a:r>
              <a:rPr 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Watch area</a:t>
            </a:r>
          </a:p>
          <a:p>
            <a:pPr marL="91440" indent="0">
              <a:buClr>
                <a:schemeClr val="tx1"/>
              </a:buClr>
              <a:buNone/>
            </a:pPr>
            <a:endParaRPr lang="en-US" sz="1500" b="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" indent="0">
              <a:buClr>
                <a:schemeClr val="tx1"/>
              </a:buClr>
              <a:buNone/>
            </a:pPr>
            <a:r>
              <a:rPr 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Issued </a:t>
            </a:r>
            <a:r>
              <a:rPr lang="en-US" b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</a:t>
            </a:r>
            <a:r>
              <a:rPr 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 </a:t>
            </a:r>
            <a:r>
              <a:rPr lang="en-US" b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 in advance of </a:t>
            </a:r>
            <a:r>
              <a:rPr 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storm force winds</a:t>
            </a:r>
            <a:endParaRPr lang="en-US" b="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645025" y="1110568"/>
            <a:ext cx="4041775" cy="639762"/>
          </a:xfrm>
          <a:solidFill>
            <a:srgbClr val="6699FF">
              <a:alpha val="25000"/>
            </a:srgbClr>
          </a:solidFill>
          <a:ln w="28575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3500" b="0" i="1" dirty="0" smtClean="0">
                <a:ln>
                  <a:solidFill>
                    <a:schemeClr val="bg1"/>
                  </a:solidFill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WARNING</a:t>
            </a:r>
            <a:endParaRPr lang="en-US" sz="3500" b="0" i="1" dirty="0">
              <a:ln>
                <a:solidFill>
                  <a:schemeClr val="bg1"/>
                </a:solidFill>
              </a:ln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4645025" y="1897203"/>
            <a:ext cx="4041775" cy="3337560"/>
          </a:xfrm>
          <a:solidFill>
            <a:srgbClr val="6699FF">
              <a:alpha val="25000"/>
            </a:srgbClr>
          </a:solidFill>
          <a:ln w="28575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91440" indent="0">
              <a:buClr>
                <a:schemeClr val="tx1"/>
              </a:buClr>
              <a:buNone/>
            </a:pPr>
            <a:r>
              <a:rPr 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storm and/or hurricane conditions are </a:t>
            </a:r>
            <a:r>
              <a:rPr lang="en-US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r>
              <a:rPr 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Warning area</a:t>
            </a:r>
            <a:endParaRPr lang="en-US" b="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" indent="0">
              <a:buClr>
                <a:schemeClr val="tx1"/>
              </a:buClr>
              <a:buNone/>
            </a:pPr>
            <a:r>
              <a:rPr lang="en-US" b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Issued </a:t>
            </a:r>
            <a:r>
              <a:rPr 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36 hours in advance of onset of tropical storm force winds</a:t>
            </a:r>
            <a:endParaRPr lang="en-US" b="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11"/>
          <p:cNvSpPr txBox="1">
            <a:spLocks/>
          </p:cNvSpPr>
          <p:nvPr/>
        </p:nvSpPr>
        <p:spPr bwMode="auto">
          <a:xfrm>
            <a:off x="223728" y="5304816"/>
            <a:ext cx="8778240" cy="1280160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2000" b="1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18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1600" b="1" i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1600" b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Clr>
                <a:prstClr val="white"/>
              </a:buClr>
              <a:buFontTx/>
              <a:buNone/>
            </a:pPr>
            <a:r>
              <a:rPr lang="en-US" alt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</a:t>
            </a:r>
            <a:r>
              <a:rPr lang="en-US" altLang="en-US" b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preparedness activities become difficult once winds reach tropical storm </a:t>
            </a:r>
            <a:r>
              <a:rPr lang="en-US" altLang="en-US" b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force. </a:t>
            </a:r>
            <a:r>
              <a:rPr lang="en-US" altLang="en-US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Watches &amp; Warnings are issued</a:t>
            </a:r>
            <a:r>
              <a:rPr lang="en-US" altLang="en-US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altLang="en-US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 of </a:t>
            </a:r>
            <a:r>
              <a:rPr lang="en-US" altLang="en-US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onset </a:t>
            </a:r>
            <a:r>
              <a:rPr lang="en-US" altLang="en-US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altLang="en-US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storm </a:t>
            </a:r>
            <a:r>
              <a:rPr lang="en-US" altLang="en-US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 </a:t>
            </a:r>
            <a:r>
              <a:rPr lang="en-US" altLang="en-US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winds, 39-73mph</a:t>
            </a:r>
            <a:endParaRPr lang="en-US" i="1" kern="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Forecast Process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" y="1097280"/>
            <a:ext cx="8869680" cy="576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 Mobile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receives general NHC hurricane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every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 via Hurricane Hotline, Advisories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Discussions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lvl="1"/>
            <a:endParaRPr lang="en-US" altLang="en-US" sz="20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is then specialized for our area &amp; added to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Statement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(HLS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&amp; </a:t>
            </a:r>
            <a:r>
              <a:rPr lang="en-US" altLang="en-US" sz="2400" b="1" dirty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9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NEW!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Watch/Warning  Statement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(TCV)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2" indent="-274320">
              <a:buFont typeface="Arial" panose="020B0604020202020204" pitchFamily="34" charset="0"/>
              <a:buChar char="•"/>
            </a:pPr>
            <a:endParaRPr lang="en-US" altLang="en-US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briefings to our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emergency managers &amp; 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 media on what to expect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05840" lvl="2" indent="-274320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briefing package for</a:t>
            </a:r>
            <a:b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new NHC advisory</a:t>
            </a:r>
          </a:p>
          <a:p>
            <a:pPr marL="1005840" lvl="2" indent="-274320">
              <a:buFont typeface="Arial" panose="020B0604020202020204" pitchFamily="34" charset="0"/>
              <a:buChar char="•"/>
            </a:pPr>
            <a:endParaRPr lang="en-US" altLang="en-US" sz="6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05840" lvl="2" indent="-274320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Provided every </a:t>
            </a:r>
            <a:r>
              <a:rPr lang="en-US" altLang="en-US" sz="22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</a:t>
            </a:r>
            <a:b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 </a:t>
            </a:r>
            <a:r>
              <a:rPr lang="en-US" altLang="en-US" sz="22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 as </a:t>
            </a: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nears the</a:t>
            </a:r>
            <a:b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&amp; makes landfall)</a:t>
            </a: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mob-s-nas\home\don.shepherd\Desktop\AMS Tropical Talk 30Apr2014 Info and Graphics\nws mobile office front pho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"/>
          <a:stretch/>
        </p:blipFill>
        <p:spPr bwMode="auto">
          <a:xfrm>
            <a:off x="4715921" y="3429000"/>
            <a:ext cx="4297680" cy="329355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Forecast Process: NWS Mobile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131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2387277" y="3886200"/>
            <a:ext cx="897460" cy="0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rgbClr val="4584D3"/>
            </a:solidFill>
            <a:prstDash val="solid"/>
            <a:round/>
            <a:headEnd type="none" w="med" len="med"/>
            <a:tailEnd type="arrow" w="lg" len="lg"/>
          </a:ln>
          <a:effectLst>
            <a:glow rad="25400">
              <a:srgbClr val="002060">
                <a:alpha val="2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grpSp>
        <p:nvGrpSpPr>
          <p:cNvPr id="3" name="Group 2"/>
          <p:cNvGrpSpPr/>
          <p:nvPr/>
        </p:nvGrpSpPr>
        <p:grpSpPr>
          <a:xfrm>
            <a:off x="128717" y="1828802"/>
            <a:ext cx="8913996" cy="4114795"/>
            <a:chOff x="128717" y="1828802"/>
            <a:chExt cx="8913996" cy="4114795"/>
          </a:xfrm>
        </p:grpSpPr>
        <p:sp>
          <p:nvSpPr>
            <p:cNvPr id="8" name="Freeform 7"/>
            <p:cNvSpPr/>
            <p:nvPr/>
          </p:nvSpPr>
          <p:spPr>
            <a:xfrm rot="18066992">
              <a:off x="5465114" y="3119710"/>
              <a:ext cx="1744879" cy="39155"/>
            </a:xfrm>
            <a:custGeom>
              <a:avLst/>
              <a:gdLst>
                <a:gd name="connsiteX0" fmla="*/ 0 w 1744879"/>
                <a:gd name="connsiteY0" fmla="*/ 19577 h 39155"/>
                <a:gd name="connsiteX1" fmla="*/ 1744879 w 1744879"/>
                <a:gd name="connsiteY1" fmla="*/ 19577 h 3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44879" h="39155">
                  <a:moveTo>
                    <a:pt x="0" y="19577"/>
                  </a:moveTo>
                  <a:lnTo>
                    <a:pt x="1744879" y="19577"/>
                  </a:lnTo>
                </a:path>
              </a:pathLst>
            </a:custGeom>
            <a:noFill/>
            <a:ln w="25400" cap="rnd">
              <a:solidFill>
                <a:schemeClr val="accent3"/>
              </a:solidFill>
              <a:tailEnd type="arrow" w="lg" len="lg"/>
            </a:ln>
            <a:effectLst>
              <a:glow rad="25400">
                <a:schemeClr val="accent3">
                  <a:lumMod val="50000"/>
                  <a:alpha val="2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1517" tIns="-24044" rIns="841518" bIns="-24045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endParaRPr lang="en-US" sz="60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886694" y="3866622"/>
              <a:ext cx="901719" cy="39155"/>
            </a:xfrm>
            <a:custGeom>
              <a:avLst/>
              <a:gdLst>
                <a:gd name="connsiteX0" fmla="*/ 0 w 901719"/>
                <a:gd name="connsiteY0" fmla="*/ 19577 h 39155"/>
                <a:gd name="connsiteX1" fmla="*/ 901719 w 901719"/>
                <a:gd name="connsiteY1" fmla="*/ 19577 h 3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1719" h="39155">
                  <a:moveTo>
                    <a:pt x="0" y="19577"/>
                  </a:moveTo>
                  <a:lnTo>
                    <a:pt x="901719" y="19577"/>
                  </a:lnTo>
                </a:path>
              </a:pathLst>
            </a:custGeom>
            <a:noFill/>
            <a:ln w="25400" cap="rnd">
              <a:solidFill>
                <a:schemeClr val="accent3"/>
              </a:solidFill>
              <a:tailEnd type="arrow" w="lg" len="lg"/>
            </a:ln>
            <a:effectLst>
              <a:glow rad="25400">
                <a:schemeClr val="accent3">
                  <a:lumMod val="50000"/>
                  <a:alpha val="2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1017" tIns="-2965" rIns="441017" bIns="-296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</a:pPr>
              <a:endParaRPr lang="en-US" sz="50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3533008">
              <a:off x="5465114" y="4613533"/>
              <a:ext cx="1744879" cy="39155"/>
            </a:xfrm>
            <a:custGeom>
              <a:avLst/>
              <a:gdLst>
                <a:gd name="connsiteX0" fmla="*/ 0 w 1744879"/>
                <a:gd name="connsiteY0" fmla="*/ 19577 h 39155"/>
                <a:gd name="connsiteX1" fmla="*/ 1744879 w 1744879"/>
                <a:gd name="connsiteY1" fmla="*/ 19577 h 3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44879" h="39155">
                  <a:moveTo>
                    <a:pt x="0" y="19577"/>
                  </a:moveTo>
                  <a:lnTo>
                    <a:pt x="1744879" y="19577"/>
                  </a:lnTo>
                </a:path>
              </a:pathLst>
            </a:custGeom>
            <a:noFill/>
            <a:ln w="25400" cap="rnd">
              <a:solidFill>
                <a:schemeClr val="accent3"/>
              </a:solidFill>
              <a:tailEnd type="arrow" w="lg" len="lg"/>
            </a:ln>
            <a:effectLst>
              <a:glow rad="25400">
                <a:schemeClr val="accent3">
                  <a:lumMod val="50000"/>
                  <a:alpha val="2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1518" tIns="-24045" rIns="841517" bIns="-24044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endParaRPr lang="en-US" sz="60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6788414" y="1828802"/>
              <a:ext cx="2254299" cy="1127149"/>
            </a:xfrm>
            <a:custGeom>
              <a:avLst/>
              <a:gdLst>
                <a:gd name="connsiteX0" fmla="*/ 0 w 2254299"/>
                <a:gd name="connsiteY0" fmla="*/ 112715 h 1127149"/>
                <a:gd name="connsiteX1" fmla="*/ 112715 w 2254299"/>
                <a:gd name="connsiteY1" fmla="*/ 0 h 1127149"/>
                <a:gd name="connsiteX2" fmla="*/ 2141584 w 2254299"/>
                <a:gd name="connsiteY2" fmla="*/ 0 h 1127149"/>
                <a:gd name="connsiteX3" fmla="*/ 2254299 w 2254299"/>
                <a:gd name="connsiteY3" fmla="*/ 112715 h 1127149"/>
                <a:gd name="connsiteX4" fmla="*/ 2254299 w 2254299"/>
                <a:gd name="connsiteY4" fmla="*/ 1014434 h 1127149"/>
                <a:gd name="connsiteX5" fmla="*/ 2141584 w 2254299"/>
                <a:gd name="connsiteY5" fmla="*/ 1127149 h 1127149"/>
                <a:gd name="connsiteX6" fmla="*/ 112715 w 2254299"/>
                <a:gd name="connsiteY6" fmla="*/ 1127149 h 1127149"/>
                <a:gd name="connsiteX7" fmla="*/ 0 w 2254299"/>
                <a:gd name="connsiteY7" fmla="*/ 1014434 h 1127149"/>
                <a:gd name="connsiteX8" fmla="*/ 0 w 2254299"/>
                <a:gd name="connsiteY8" fmla="*/ 112715 h 11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4299" h="1127149">
                  <a:moveTo>
                    <a:pt x="0" y="112715"/>
                  </a:moveTo>
                  <a:cubicBezTo>
                    <a:pt x="0" y="50464"/>
                    <a:pt x="50464" y="0"/>
                    <a:pt x="112715" y="0"/>
                  </a:cubicBezTo>
                  <a:lnTo>
                    <a:pt x="2141584" y="0"/>
                  </a:lnTo>
                  <a:cubicBezTo>
                    <a:pt x="2203835" y="0"/>
                    <a:pt x="2254299" y="50464"/>
                    <a:pt x="2254299" y="112715"/>
                  </a:cubicBezTo>
                  <a:lnTo>
                    <a:pt x="2254299" y="1014434"/>
                  </a:lnTo>
                  <a:cubicBezTo>
                    <a:pt x="2254299" y="1076685"/>
                    <a:pt x="2203835" y="1127149"/>
                    <a:pt x="2141584" y="1127149"/>
                  </a:cubicBezTo>
                  <a:lnTo>
                    <a:pt x="112715" y="1127149"/>
                  </a:lnTo>
                  <a:cubicBezTo>
                    <a:pt x="50464" y="1127149"/>
                    <a:pt x="0" y="1076685"/>
                    <a:pt x="0" y="1014434"/>
                  </a:cubicBezTo>
                  <a:lnTo>
                    <a:pt x="0" y="112715"/>
                  </a:lnTo>
                  <a:close/>
                </a:path>
              </a:pathLst>
            </a:custGeom>
            <a:ln w="12700" cap="rnd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13" tIns="33013" rIns="33013" bIns="3301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  <a:t>Emergency Management</a:t>
              </a:r>
              <a:endParaRPr lang="en-US" sz="2000" dirty="0">
                <a:ln>
                  <a:solidFill>
                    <a:schemeClr val="bg1">
                      <a:alpha val="20000"/>
                    </a:schemeClr>
                  </a:solidFill>
                </a:ln>
                <a:solidFill>
                  <a:prstClr val="white"/>
                </a:solidFill>
                <a:effectLst>
                  <a:outerShdw blurRad="50800" dist="38100" dir="2700000" algn="tl">
                    <a:srgbClr val="000000">
                      <a:alpha val="60000"/>
                    </a:srgbClr>
                  </a:outerShdw>
                </a:effectLst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6788414" y="3322625"/>
              <a:ext cx="2254299" cy="1127149"/>
            </a:xfrm>
            <a:custGeom>
              <a:avLst/>
              <a:gdLst>
                <a:gd name="connsiteX0" fmla="*/ 0 w 2254299"/>
                <a:gd name="connsiteY0" fmla="*/ 112715 h 1127149"/>
                <a:gd name="connsiteX1" fmla="*/ 112715 w 2254299"/>
                <a:gd name="connsiteY1" fmla="*/ 0 h 1127149"/>
                <a:gd name="connsiteX2" fmla="*/ 2141584 w 2254299"/>
                <a:gd name="connsiteY2" fmla="*/ 0 h 1127149"/>
                <a:gd name="connsiteX3" fmla="*/ 2254299 w 2254299"/>
                <a:gd name="connsiteY3" fmla="*/ 112715 h 1127149"/>
                <a:gd name="connsiteX4" fmla="*/ 2254299 w 2254299"/>
                <a:gd name="connsiteY4" fmla="*/ 1014434 h 1127149"/>
                <a:gd name="connsiteX5" fmla="*/ 2141584 w 2254299"/>
                <a:gd name="connsiteY5" fmla="*/ 1127149 h 1127149"/>
                <a:gd name="connsiteX6" fmla="*/ 112715 w 2254299"/>
                <a:gd name="connsiteY6" fmla="*/ 1127149 h 1127149"/>
                <a:gd name="connsiteX7" fmla="*/ 0 w 2254299"/>
                <a:gd name="connsiteY7" fmla="*/ 1014434 h 1127149"/>
                <a:gd name="connsiteX8" fmla="*/ 0 w 2254299"/>
                <a:gd name="connsiteY8" fmla="*/ 112715 h 11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4299" h="1127149">
                  <a:moveTo>
                    <a:pt x="0" y="112715"/>
                  </a:moveTo>
                  <a:cubicBezTo>
                    <a:pt x="0" y="50464"/>
                    <a:pt x="50464" y="0"/>
                    <a:pt x="112715" y="0"/>
                  </a:cubicBezTo>
                  <a:lnTo>
                    <a:pt x="2141584" y="0"/>
                  </a:lnTo>
                  <a:cubicBezTo>
                    <a:pt x="2203835" y="0"/>
                    <a:pt x="2254299" y="50464"/>
                    <a:pt x="2254299" y="112715"/>
                  </a:cubicBezTo>
                  <a:lnTo>
                    <a:pt x="2254299" y="1014434"/>
                  </a:lnTo>
                  <a:cubicBezTo>
                    <a:pt x="2254299" y="1076685"/>
                    <a:pt x="2203835" y="1127149"/>
                    <a:pt x="2141584" y="1127149"/>
                  </a:cubicBezTo>
                  <a:lnTo>
                    <a:pt x="112715" y="1127149"/>
                  </a:lnTo>
                  <a:cubicBezTo>
                    <a:pt x="50464" y="1127149"/>
                    <a:pt x="0" y="1076685"/>
                    <a:pt x="0" y="1014434"/>
                  </a:cubicBezTo>
                  <a:lnTo>
                    <a:pt x="0" y="112715"/>
                  </a:lnTo>
                  <a:close/>
                </a:path>
              </a:pathLst>
            </a:custGeom>
            <a:ln w="12700" cap="rnd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13" tIns="33013" rIns="33013" bIns="3301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  <a:t>Broadcast Media</a:t>
              </a:r>
              <a:endParaRPr lang="en-US" sz="2000" dirty="0">
                <a:ln>
                  <a:solidFill>
                    <a:schemeClr val="bg1">
                      <a:alpha val="20000"/>
                    </a:schemeClr>
                  </a:solidFill>
                </a:ln>
                <a:solidFill>
                  <a:prstClr val="white"/>
                </a:solidFill>
                <a:effectLst>
                  <a:outerShdw blurRad="50800" dist="38100" dir="2700000" algn="tl">
                    <a:srgbClr val="000000">
                      <a:alpha val="60000"/>
                    </a:srgbClr>
                  </a:outerShdw>
                </a:effectLst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788414" y="4816448"/>
              <a:ext cx="2254299" cy="1127149"/>
            </a:xfrm>
            <a:custGeom>
              <a:avLst/>
              <a:gdLst>
                <a:gd name="connsiteX0" fmla="*/ 0 w 2254299"/>
                <a:gd name="connsiteY0" fmla="*/ 112715 h 1127149"/>
                <a:gd name="connsiteX1" fmla="*/ 112715 w 2254299"/>
                <a:gd name="connsiteY1" fmla="*/ 0 h 1127149"/>
                <a:gd name="connsiteX2" fmla="*/ 2141584 w 2254299"/>
                <a:gd name="connsiteY2" fmla="*/ 0 h 1127149"/>
                <a:gd name="connsiteX3" fmla="*/ 2254299 w 2254299"/>
                <a:gd name="connsiteY3" fmla="*/ 112715 h 1127149"/>
                <a:gd name="connsiteX4" fmla="*/ 2254299 w 2254299"/>
                <a:gd name="connsiteY4" fmla="*/ 1014434 h 1127149"/>
                <a:gd name="connsiteX5" fmla="*/ 2141584 w 2254299"/>
                <a:gd name="connsiteY5" fmla="*/ 1127149 h 1127149"/>
                <a:gd name="connsiteX6" fmla="*/ 112715 w 2254299"/>
                <a:gd name="connsiteY6" fmla="*/ 1127149 h 1127149"/>
                <a:gd name="connsiteX7" fmla="*/ 0 w 2254299"/>
                <a:gd name="connsiteY7" fmla="*/ 1014434 h 1127149"/>
                <a:gd name="connsiteX8" fmla="*/ 0 w 2254299"/>
                <a:gd name="connsiteY8" fmla="*/ 112715 h 11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4299" h="1127149">
                  <a:moveTo>
                    <a:pt x="0" y="112715"/>
                  </a:moveTo>
                  <a:cubicBezTo>
                    <a:pt x="0" y="50464"/>
                    <a:pt x="50464" y="0"/>
                    <a:pt x="112715" y="0"/>
                  </a:cubicBezTo>
                  <a:lnTo>
                    <a:pt x="2141584" y="0"/>
                  </a:lnTo>
                  <a:cubicBezTo>
                    <a:pt x="2203835" y="0"/>
                    <a:pt x="2254299" y="50464"/>
                    <a:pt x="2254299" y="112715"/>
                  </a:cubicBezTo>
                  <a:lnTo>
                    <a:pt x="2254299" y="1014434"/>
                  </a:lnTo>
                  <a:cubicBezTo>
                    <a:pt x="2254299" y="1076685"/>
                    <a:pt x="2203835" y="1127149"/>
                    <a:pt x="2141584" y="1127149"/>
                  </a:cubicBezTo>
                  <a:lnTo>
                    <a:pt x="112715" y="1127149"/>
                  </a:lnTo>
                  <a:cubicBezTo>
                    <a:pt x="50464" y="1127149"/>
                    <a:pt x="0" y="1076685"/>
                    <a:pt x="0" y="1014434"/>
                  </a:cubicBezTo>
                  <a:lnTo>
                    <a:pt x="0" y="112715"/>
                  </a:lnTo>
                  <a:close/>
                </a:path>
              </a:pathLst>
            </a:custGeom>
            <a:ln w="12700" cap="rnd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13" tIns="33013" rIns="33013" bIns="3301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  <a:t>Internet</a:t>
              </a:r>
              <a:br>
                <a:rPr lang="en-US" sz="2000" dirty="0" smtClean="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</a:br>
              <a:r>
                <a:rPr lang="en-US" sz="2000" dirty="0" smtClean="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  <a:t>Weather Radio</a:t>
              </a:r>
              <a:br>
                <a:rPr lang="en-US" sz="2000" dirty="0" smtClean="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</a:br>
              <a:r>
                <a:rPr lang="en-US" sz="2000" dirty="0" smtClean="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  <a:t>Cellphone</a:t>
              </a:r>
              <a:endParaRPr lang="en-US" sz="2000" dirty="0">
                <a:ln>
                  <a:solidFill>
                    <a:schemeClr val="bg1">
                      <a:alpha val="20000"/>
                    </a:schemeClr>
                  </a:solidFill>
                </a:ln>
                <a:solidFill>
                  <a:prstClr val="white"/>
                </a:solidFill>
                <a:effectLst>
                  <a:outerShdw blurRad="50800" dist="38100" dir="2700000" algn="tl">
                    <a:srgbClr val="000000">
                      <a:alpha val="60000"/>
                    </a:srgbClr>
                  </a:outerShdw>
                </a:effectLst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128717" y="3200400"/>
              <a:ext cx="2258560" cy="1432710"/>
            </a:xfrm>
            <a:custGeom>
              <a:avLst/>
              <a:gdLst>
                <a:gd name="connsiteX0" fmla="*/ 0 w 2258560"/>
                <a:gd name="connsiteY0" fmla="*/ 112472 h 1124715"/>
                <a:gd name="connsiteX1" fmla="*/ 112472 w 2258560"/>
                <a:gd name="connsiteY1" fmla="*/ 0 h 1124715"/>
                <a:gd name="connsiteX2" fmla="*/ 2146089 w 2258560"/>
                <a:gd name="connsiteY2" fmla="*/ 0 h 1124715"/>
                <a:gd name="connsiteX3" fmla="*/ 2258561 w 2258560"/>
                <a:gd name="connsiteY3" fmla="*/ 112472 h 1124715"/>
                <a:gd name="connsiteX4" fmla="*/ 2258560 w 2258560"/>
                <a:gd name="connsiteY4" fmla="*/ 1012244 h 1124715"/>
                <a:gd name="connsiteX5" fmla="*/ 2146088 w 2258560"/>
                <a:gd name="connsiteY5" fmla="*/ 1124716 h 1124715"/>
                <a:gd name="connsiteX6" fmla="*/ 112472 w 2258560"/>
                <a:gd name="connsiteY6" fmla="*/ 1124715 h 1124715"/>
                <a:gd name="connsiteX7" fmla="*/ 0 w 2258560"/>
                <a:gd name="connsiteY7" fmla="*/ 1012243 h 1124715"/>
                <a:gd name="connsiteX8" fmla="*/ 0 w 2258560"/>
                <a:gd name="connsiteY8" fmla="*/ 112472 h 112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8560" h="1124715">
                  <a:moveTo>
                    <a:pt x="0" y="112472"/>
                  </a:moveTo>
                  <a:cubicBezTo>
                    <a:pt x="0" y="50355"/>
                    <a:pt x="50355" y="0"/>
                    <a:pt x="112472" y="0"/>
                  </a:cubicBezTo>
                  <a:lnTo>
                    <a:pt x="2146089" y="0"/>
                  </a:lnTo>
                  <a:cubicBezTo>
                    <a:pt x="2208206" y="0"/>
                    <a:pt x="2258561" y="50355"/>
                    <a:pt x="2258561" y="112472"/>
                  </a:cubicBezTo>
                  <a:cubicBezTo>
                    <a:pt x="2258561" y="412396"/>
                    <a:pt x="2258560" y="712320"/>
                    <a:pt x="2258560" y="1012244"/>
                  </a:cubicBezTo>
                  <a:cubicBezTo>
                    <a:pt x="2258560" y="1074361"/>
                    <a:pt x="2208205" y="1124716"/>
                    <a:pt x="2146088" y="1124716"/>
                  </a:cubicBezTo>
                  <a:lnTo>
                    <a:pt x="112472" y="1124715"/>
                  </a:lnTo>
                  <a:cubicBezTo>
                    <a:pt x="50355" y="1124715"/>
                    <a:pt x="0" y="1074360"/>
                    <a:pt x="0" y="1012243"/>
                  </a:cubicBezTo>
                  <a:lnTo>
                    <a:pt x="0" y="112472"/>
                  </a:lnTo>
                  <a:close/>
                </a:path>
              </a:pathLst>
            </a:custGeom>
            <a:ln w="12700" cap="rnd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942" tIns="32942" rIns="32942" bIns="32942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200" b="1" dirty="0" smtClean="0">
                  <a:ln>
                    <a:solidFill>
                      <a:schemeClr val="bg1">
                        <a:alpha val="4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  <a:t>National Hurricane Center</a:t>
              </a:r>
              <a:endParaRPr lang="en-US" sz="2200" b="1" dirty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prstClr val="white"/>
                </a:solidFill>
                <a:effectLst>
                  <a:outerShdw blurRad="50800" dist="38100" dir="2700000" algn="tl">
                    <a:srgbClr val="000000">
                      <a:alpha val="60000"/>
                    </a:srgbClr>
                  </a:outerShdw>
                </a:effectLst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284737" y="2955950"/>
              <a:ext cx="2601957" cy="1860497"/>
            </a:xfrm>
            <a:custGeom>
              <a:avLst/>
              <a:gdLst>
                <a:gd name="connsiteX0" fmla="*/ 0 w 2601957"/>
                <a:gd name="connsiteY0" fmla="*/ 158261 h 1582608"/>
                <a:gd name="connsiteX1" fmla="*/ 158261 w 2601957"/>
                <a:gd name="connsiteY1" fmla="*/ 0 h 1582608"/>
                <a:gd name="connsiteX2" fmla="*/ 2443696 w 2601957"/>
                <a:gd name="connsiteY2" fmla="*/ 0 h 1582608"/>
                <a:gd name="connsiteX3" fmla="*/ 2601957 w 2601957"/>
                <a:gd name="connsiteY3" fmla="*/ 158261 h 1582608"/>
                <a:gd name="connsiteX4" fmla="*/ 2601957 w 2601957"/>
                <a:gd name="connsiteY4" fmla="*/ 1424347 h 1582608"/>
                <a:gd name="connsiteX5" fmla="*/ 2443696 w 2601957"/>
                <a:gd name="connsiteY5" fmla="*/ 1582608 h 1582608"/>
                <a:gd name="connsiteX6" fmla="*/ 158261 w 2601957"/>
                <a:gd name="connsiteY6" fmla="*/ 1582608 h 1582608"/>
                <a:gd name="connsiteX7" fmla="*/ 0 w 2601957"/>
                <a:gd name="connsiteY7" fmla="*/ 1424347 h 1582608"/>
                <a:gd name="connsiteX8" fmla="*/ 0 w 2601957"/>
                <a:gd name="connsiteY8" fmla="*/ 158261 h 158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1957" h="1582608">
                  <a:moveTo>
                    <a:pt x="0" y="158261"/>
                  </a:moveTo>
                  <a:cubicBezTo>
                    <a:pt x="0" y="70856"/>
                    <a:pt x="70856" y="0"/>
                    <a:pt x="158261" y="0"/>
                  </a:cubicBezTo>
                  <a:lnTo>
                    <a:pt x="2443696" y="0"/>
                  </a:lnTo>
                  <a:cubicBezTo>
                    <a:pt x="2531101" y="0"/>
                    <a:pt x="2601957" y="70856"/>
                    <a:pt x="2601957" y="158261"/>
                  </a:cubicBezTo>
                  <a:lnTo>
                    <a:pt x="2601957" y="1424347"/>
                  </a:lnTo>
                  <a:cubicBezTo>
                    <a:pt x="2601957" y="1511752"/>
                    <a:pt x="2531101" y="1582608"/>
                    <a:pt x="2443696" y="1582608"/>
                  </a:cubicBezTo>
                  <a:lnTo>
                    <a:pt x="158261" y="1582608"/>
                  </a:lnTo>
                  <a:cubicBezTo>
                    <a:pt x="70856" y="1582608"/>
                    <a:pt x="0" y="1511752"/>
                    <a:pt x="0" y="1424347"/>
                  </a:cubicBezTo>
                  <a:lnTo>
                    <a:pt x="0" y="158261"/>
                  </a:lnTo>
                  <a:close/>
                </a:path>
              </a:pathLst>
            </a:custGeom>
            <a:ln w="12700" cap="rnd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353" tIns="46353" rIns="46353" bIns="46353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200" b="1" dirty="0" smtClean="0">
                  <a:ln>
                    <a:solidFill>
                      <a:schemeClr val="bg1">
                        <a:alpha val="4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  <a:t>National Weather Service </a:t>
              </a:r>
              <a:r>
                <a:rPr lang="en-US" sz="2000" dirty="0" smtClean="0">
                  <a:ln>
                    <a:solidFill>
                      <a:schemeClr val="bg1">
                        <a:alpha val="20000"/>
                      </a:schemeClr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>
                      <a:srgbClr val="000000">
                        <a:alpha val="60000"/>
                      </a:srgbClr>
                    </a:outerShdw>
                  </a:effectLst>
                </a:rPr>
                <a:t>Mobile/Pensacola</a:t>
              </a:r>
              <a:endParaRPr lang="en-US" sz="2000" dirty="0">
                <a:ln>
                  <a:solidFill>
                    <a:schemeClr val="bg1">
                      <a:alpha val="20000"/>
                    </a:schemeClr>
                  </a:solidFill>
                </a:ln>
                <a:solidFill>
                  <a:prstClr val="white"/>
                </a:solidFill>
                <a:effectLst>
                  <a:outerShdw blurRad="50800" dist="38100" dir="2700000" algn="tl">
                    <a:srgbClr val="000000">
                      <a:alpha val="60000"/>
                    </a:srgbClr>
                  </a:outerShdw>
                </a:effectLst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Forecast Process: Summary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63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What is a Tropical Cyclone?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" y="1097280"/>
            <a:ext cx="8869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warm-core, non-frontal, synoptic scale cyclone originating over tropical or subtropical waters with organized deep convection and a closed surface wind circulation around a well-defined center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3"/>
          <a:stretch/>
        </p:blipFill>
        <p:spPr bwMode="auto">
          <a:xfrm>
            <a:off x="172496" y="2914024"/>
            <a:ext cx="8779278" cy="374904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121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74320" y="1097280"/>
            <a:ext cx="886968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Surge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Abnormal rise of water generated by a storm, over &amp; above the predicted astronomical tides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Produced by water pushed toward shore by force of wind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Historically the greatest threat to life &amp; property from a tropical storm or hurricane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8"/>
          <a:stretch/>
        </p:blipFill>
        <p:spPr>
          <a:xfrm>
            <a:off x="752272" y="2723744"/>
            <a:ext cx="7620000" cy="31089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Tropical Hazards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95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mob-s-nas\home\don.shepherd\Desktop\2015 Tropcial Season Documents and Information\Surge-wind and pressure compone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19200"/>
            <a:ext cx="5867400" cy="51816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Storm Surge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74320" y="1280160"/>
            <a:ext cx="330708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surge </a:t>
            </a:r>
            <a:r>
              <a:rPr lang="en-US" altLang="en-US" sz="240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 </a:t>
            </a:r>
            <a:r>
              <a:rPr lang="en-US" altLang="en-US" sz="240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 number of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1600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1600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1600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1600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1600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Coastal Configuration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17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2" descr="Conceptual diagram of the wind and pressure components of hurricane storm surge."/>
          <p:cNvSpPr>
            <a:spLocks noChangeAspect="1" noChangeArrowheads="1"/>
          </p:cNvSpPr>
          <p:nvPr/>
        </p:nvSpPr>
        <p:spPr bwMode="auto">
          <a:xfrm>
            <a:off x="155575" y="-18288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484" name="AutoShape 4" descr="Conceptual diagram of the wind and pressure components of hurricane storm surge."/>
          <p:cNvSpPr>
            <a:spLocks noChangeAspect="1" noChangeArrowheads="1"/>
          </p:cNvSpPr>
          <p:nvPr/>
        </p:nvSpPr>
        <p:spPr bwMode="auto">
          <a:xfrm>
            <a:off x="307975" y="-16764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0485" name="AutoShape 2" descr="A comparison of surge inundation between a slower and faster moving storm."/>
          <p:cNvSpPr>
            <a:spLocks noChangeAspect="1" noChangeArrowheads="1"/>
          </p:cNvSpPr>
          <p:nvPr/>
        </p:nvSpPr>
        <p:spPr bwMode="auto">
          <a:xfrm>
            <a:off x="155575" y="-2468563"/>
            <a:ext cx="6096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8822" r="35527" b="11129"/>
          <a:stretch/>
        </p:blipFill>
        <p:spPr bwMode="auto">
          <a:xfrm>
            <a:off x="307975" y="1205066"/>
            <a:ext cx="5507509" cy="550053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Storm Surge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9696" y="1828800"/>
            <a:ext cx="283464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Katrina (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CB25"/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Cat 3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)</a:t>
            </a:r>
            <a:endParaRPr lang="en-US" sz="2000" spc="5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50800" dir="2700000" algn="ctr" rotWithShape="0">
                  <a:prstClr val="black">
                    <a:alpha val="7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9696" y="2590800"/>
            <a:ext cx="283464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Ike (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FF66"/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Cat 2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)</a:t>
            </a:r>
            <a:endParaRPr lang="en-US" sz="2000" spc="5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50800" dir="2700000" algn="ctr" rotWithShape="0">
                  <a:prstClr val="black">
                    <a:alpha val="7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9696" y="3689424"/>
            <a:ext cx="283464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Sandy (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FFCC"/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Cat 1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)</a:t>
            </a:r>
            <a:endParaRPr lang="en-US" sz="2000" spc="5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50800" dir="2700000" algn="ctr" rotWithShape="0">
                  <a:prstClr val="black">
                    <a:alpha val="7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79696" y="4070424"/>
            <a:ext cx="283464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Isaac (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FFCC"/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Cat 1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)</a:t>
            </a:r>
            <a:endParaRPr lang="en-US" sz="2000" spc="5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50800" dir="2700000" algn="ctr" rotWithShape="0">
                  <a:prstClr val="black">
                    <a:alpha val="7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79696" y="5263664"/>
            <a:ext cx="283464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Charley (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5050"/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Cat </a:t>
            </a:r>
            <a:r>
              <a:rPr lang="en-US" sz="24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FF5050"/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4</a:t>
            </a:r>
            <a:r>
              <a:rPr lang="en-US" sz="2400" spc="50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)</a:t>
            </a:r>
            <a:endParaRPr lang="en-US" sz="2000" spc="5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50800" dir="2700000" algn="ctr" rotWithShape="0">
                  <a:prstClr val="black">
                    <a:alpha val="7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5791200" y="2057400"/>
            <a:ext cx="548640" cy="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381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5791200" y="2819400"/>
            <a:ext cx="548640" cy="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381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5791200" y="3994224"/>
            <a:ext cx="548640" cy="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381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5791200" y="5492264"/>
            <a:ext cx="548640" cy="0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381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14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74320" y="1280160"/>
            <a:ext cx="886968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storm surge inundation is </a:t>
            </a:r>
            <a: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impactful for decision makers</a:t>
            </a:r>
            <a:endParaRPr lang="en-US" altLang="en-US" sz="2400" dirty="0" smtClean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 smtClean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Inundation</a:t>
            </a:r>
            <a:r>
              <a:rPr lang="en-US" altLang="en-US" sz="2400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how high the water could reach into land areas. </a:t>
            </a:r>
            <a:r>
              <a:rPr lang="en-US" altLang="en-US" sz="2200" i="1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takes into account the tide, land elevation, storm intensity, size &amp; structure, as well as the track, angle of approach &amp; forward speed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Inundation from storm surge is expressed in height above ground level or AGL</a:t>
            </a:r>
            <a:endParaRPr lang="en-US" altLang="en-US" sz="2400" b="1" dirty="0" smtClean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b="1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Clr>
                <a:prstClr val="white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MUST </a:t>
            </a:r>
            <a:b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your </a:t>
            </a:r>
            <a:b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elevation!!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5" b="-2445"/>
          <a:stretch/>
        </p:blipFill>
        <p:spPr>
          <a:xfrm>
            <a:off x="377" y="612648"/>
            <a:ext cx="9143245" cy="685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Tropical Hazards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2" name="Picture 2" descr="Z:\Office\SocialMedia\Templates\TropicalTemplates\stormsurge_updat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" r="605" b="1644"/>
          <a:stretch/>
        </p:blipFill>
        <p:spPr bwMode="auto">
          <a:xfrm>
            <a:off x="3086911" y="4619563"/>
            <a:ext cx="5904689" cy="20860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071" y="4455468"/>
            <a:ext cx="638306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46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" y="1280160"/>
            <a:ext cx="88696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Issued by NHC for areas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 the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 that are at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of storm surge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tropical cyclone</a:t>
            </a:r>
          </a:p>
          <a:p>
            <a:pPr marL="365760" lvl="1"/>
            <a:endParaRPr lang="en-US" altLang="en-US" sz="24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information on storm surge associated with the tropical cyclone</a:t>
            </a:r>
          </a:p>
          <a:p>
            <a:pPr marL="1005840" lvl="2" indent="-27432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areas where inundation from storm surge could occur &amp; the height above normally dry ground (in feet) the water </a:t>
            </a:r>
            <a:r>
              <a:rPr lang="en-US" altLang="en-US" sz="2400" b="1" i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</a:t>
            </a:r>
            <a:r>
              <a:rPr lang="en-US" altLang="en-US" sz="2400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reach</a:t>
            </a:r>
          </a:p>
          <a:p>
            <a:pPr marL="1005840" lvl="2" indent="-182880">
              <a:buFont typeface="Arial" panose="020B0604020202020204" pitchFamily="34" charset="0"/>
              <a:buChar char="•"/>
            </a:pPr>
            <a:endParaRPr lang="en-US" altLang="en-US" sz="24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Depicts inundation levels that have a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chance of being exceeded</a:t>
            </a:r>
          </a:p>
          <a:p>
            <a:pPr marL="1005840" lvl="2" indent="-27432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of it as a representation of the </a:t>
            </a: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WORST-CASE SCENARIO</a:t>
            </a:r>
            <a:r>
              <a:rPr lang="en-US" altLang="en-US" sz="24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any location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Potential Storm Surge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36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" t="2793" r="3888" b="11948"/>
          <a:stretch/>
        </p:blipFill>
        <p:spPr>
          <a:xfrm>
            <a:off x="1676400" y="1295400"/>
            <a:ext cx="7071360" cy="530352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12700" stA="20000" endPos="30000" dist="5000" dir="5400000" sy="-100000" algn="bl" rotWithShape="0"/>
          </a:effectLst>
          <a:scene3d>
            <a:camera prst="perspectiveContrastingLeftFacing" fov="3000000">
              <a:rot lat="60000" lon="1619999" rev="21480000"/>
            </a:camera>
            <a:lightRig rig="threePt" dir="t">
              <a:rot lat="0" lon="0" rev="2700000"/>
            </a:lightRig>
          </a:scene3d>
          <a:sp3d extrusionH="114300" contourW="25400">
            <a:bevelT w="101600" h="50800" prst="coolSlant"/>
            <a:bevelB w="165100" prst="coolSlant"/>
            <a:extrusionClr>
              <a:srgbClr val="002060"/>
            </a:extrusionClr>
            <a:contourClr>
              <a:srgbClr val="00206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74320" y="1280160"/>
            <a:ext cx="2286000" cy="55092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91440" lvl="1"/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Issued with the</a:t>
            </a:r>
          </a:p>
          <a:p>
            <a:pPr marL="91440" lvl="1"/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Hurricane Watch/Warning</a:t>
            </a:r>
          </a:p>
          <a:p>
            <a:pPr marL="91440" lvl="1"/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" lvl="1"/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6 hours </a:t>
            </a:r>
            <a:b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new advisory</a:t>
            </a:r>
          </a:p>
          <a:p>
            <a:pPr marL="91440" lvl="1"/>
            <a:endParaRPr lang="en-US" alt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" lvl="1"/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latest forecast track &amp; intensity </a:t>
            </a:r>
          </a:p>
          <a:p>
            <a:pPr marL="91440" lvl="1"/>
            <a:endParaRPr lang="en-US" altLang="en-US" sz="2200" dirty="0">
              <a:ln>
                <a:solidFill>
                  <a:schemeClr val="bg1">
                    <a:alpha val="1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" lvl="1"/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45-60</a:t>
            </a:r>
            <a:b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minutes after</a:t>
            </a:r>
            <a:b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issuance of the </a:t>
            </a:r>
            <a:b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Potential Storm Surge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4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74320" y="1280160"/>
            <a:ext cx="395178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audience is the general public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sysClr val="windowText" lastClr="000000">
                    <a:alpha val="10000"/>
                  </a:sys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the areas with a </a:t>
            </a: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RISK </a:t>
            </a: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life-threatening surge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provide any quantitative inundation levels</a:t>
            </a:r>
            <a:r>
              <a:rPr lang="en-US" altLang="en-US" sz="2400" dirty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en-US" sz="2400" dirty="0" smtClean="0">
              <a:ln>
                <a:solidFill>
                  <a:sysClr val="windowText" lastClr="000000">
                    <a:alpha val="10000"/>
                  </a:sys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areas referenced in the Hurricane Local Statement &amp; the Hazards section of NHC Public Advisory</a:t>
            </a:r>
            <a:endParaRPr lang="en-US" altLang="en-US" sz="2400" dirty="0">
              <a:ln>
                <a:solidFill>
                  <a:sysClr val="windowText" lastClr="000000">
                    <a:alpha val="10000"/>
                  </a:sys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6" r="7860" b="1272"/>
          <a:stretch/>
        </p:blipFill>
        <p:spPr>
          <a:xfrm>
            <a:off x="4419600" y="1168462"/>
            <a:ext cx="4614718" cy="553713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Potential Storm Surge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76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10393" r="735" b="3822"/>
          <a:stretch/>
        </p:blipFill>
        <p:spPr bwMode="auto">
          <a:xfrm>
            <a:off x="403810" y="3915382"/>
            <a:ext cx="4581616" cy="287452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t="21876" r="37899" b="7961"/>
          <a:stretch/>
        </p:blipFill>
        <p:spPr bwMode="auto">
          <a:xfrm>
            <a:off x="5428221" y="4038600"/>
            <a:ext cx="3479702" cy="264179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Probabilistic Storm Surge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74320" y="1280160"/>
            <a:ext cx="886968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P-Surge accounts for l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ocation, forward speed (timing), intensity (pressure), &amp; size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storm  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Evaluated by either the exceedance height or probability of a certain height at specific locations along the coast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Accessible after each advisory </a:t>
            </a:r>
            <a:r>
              <a:rPr lang="en-US" altLang="en-US" sz="2400" b="1" i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9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nws.noaa.gov/mdl/psurge2.0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" y="4089436"/>
            <a:ext cx="4705723" cy="18896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03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74320" y="1280160"/>
            <a:ext cx="886968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cyclones produce dangerous &amp; destructive winds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 smtClean="0">
              <a:ln>
                <a:solidFill>
                  <a:sysClr val="windowText" lastClr="000000">
                    <a:alpha val="10000"/>
                  </a:sys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Atlantic </a:t>
            </a: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hurricanes </a:t>
            </a:r>
            <a:r>
              <a:rPr lang="en-US" altLang="en-US" sz="2400" dirty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classified into </a:t>
            </a: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categories according to </a:t>
            </a:r>
            <a:r>
              <a:rPr lang="en-US" altLang="en-US" sz="2400" dirty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Saffir-Simpson Hurricane Wind </a:t>
            </a: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 smtClean="0">
              <a:ln>
                <a:solidFill>
                  <a:sysClr val="windowText" lastClr="000000">
                    <a:alpha val="10000"/>
                  </a:sys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scale estimates </a:t>
            </a:r>
            <a:b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potential for property </a:t>
            </a:r>
            <a:b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 according to the </a:t>
            </a:r>
            <a:b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hurricane's sustained</a:t>
            </a:r>
            <a:b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speed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sysClr val="windowText" lastClr="000000">
                    <a:alpha val="10000"/>
                  </a:sys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force winds</a:t>
            </a:r>
          </a:p>
          <a:p>
            <a:pPr marL="365760" lvl="1" indent="0" eaLnBrk="1" hangingPunct="1"/>
            <a:r>
              <a:rPr lang="en-US" altLang="en-US" sz="2400" dirty="0" smtClean="0">
                <a:ln>
                  <a:solidFill>
                    <a:sysClr val="windowText" lastClr="000000">
                      <a:alpha val="10000"/>
                    </a:sys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can extend well inland</a:t>
            </a:r>
            <a:endParaRPr lang="en-US" altLang="en-US" sz="2400" dirty="0">
              <a:ln>
                <a:solidFill>
                  <a:sysClr val="windowText" lastClr="000000">
                    <a:alpha val="10000"/>
                  </a:sys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991256"/>
            <a:ext cx="4401048" cy="349194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Tropical Hazards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27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4572001" y="1097280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latin typeface="Arial" charset="0"/>
              </a:rPr>
              <a:t>Incremental: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latin typeface="Arial" charset="0"/>
              </a:rPr>
              <a:t>34kt, 50kt, 64kt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latin typeface="Arial" charset="0"/>
              </a:rPr>
              <a:t>Every 12 hours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FC000"/>
                </a:solidFill>
                <a:latin typeface="Arial" charset="0"/>
              </a:rPr>
              <a:t>Gives Onset Information</a:t>
            </a:r>
            <a:endParaRPr lang="en-US" altLang="en-US" sz="2400" b="1" dirty="0">
              <a:ln>
                <a:solidFill>
                  <a:schemeClr val="bg1">
                    <a:alpha val="40000"/>
                  </a:schemeClr>
                </a:solidFill>
              </a:ln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5" y="1894361"/>
            <a:ext cx="201168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10" y="5209061"/>
            <a:ext cx="2011680" cy="16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10" y="3551711"/>
            <a:ext cx="2011680" cy="16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22" y="1721624"/>
            <a:ext cx="201168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1716689"/>
            <a:ext cx="201168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21" y="3426468"/>
            <a:ext cx="201168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3435178"/>
            <a:ext cx="2011680" cy="159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5212080"/>
            <a:ext cx="201168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5212080"/>
            <a:ext cx="2011680" cy="15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Wind Speed Probabilities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274320" y="1097280"/>
            <a:ext cx="42320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latin typeface="Arial" charset="0"/>
              </a:rPr>
              <a:t>Cumulative:</a:t>
            </a:r>
            <a:r>
              <a:rPr lang="en-US" altLang="en-US" sz="2400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latin typeface="Arial" charset="0"/>
              </a:rPr>
              <a:t>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latin typeface="Arial" charset="0"/>
              </a:rPr>
              <a:t>34kt, 50kt, 64kt 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latin typeface="Arial" charset="0"/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latin typeface="Arial" charset="0"/>
              </a:rPr>
              <a:t>Through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latin typeface="Arial" charset="0"/>
              </a:rPr>
              <a:t>120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latin typeface="Arial" charset="0"/>
              </a:rPr>
              <a:t>hours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" y="2117934"/>
            <a:ext cx="82296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50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34kt</a:t>
            </a:r>
            <a:endParaRPr lang="en-US" sz="2400" spc="50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50800" dir="2700000" algn="ctr" rotWithShape="0">
                  <a:schemeClr val="bg1">
                    <a:alpha val="70000"/>
                  </a:schemeClr>
                </a:outerShdw>
              </a:effectLst>
              <a:latin typeface="Coolvetica Rg" panose="020B06030306020200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05560" y="3760617"/>
            <a:ext cx="82296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50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50kt</a:t>
            </a:r>
            <a:endParaRPr lang="en-US" sz="2400" spc="50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50800" dir="2700000" algn="ctr" rotWithShape="0">
                  <a:schemeClr val="bg1">
                    <a:alpha val="70000"/>
                  </a:schemeClr>
                </a:outerShdw>
              </a:effectLst>
              <a:latin typeface="Coolvetica Rg" panose="020B06030306020200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86610" y="5447957"/>
            <a:ext cx="82296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50" dirty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6</a:t>
            </a:r>
            <a:r>
              <a:rPr lang="en-US" sz="2400" spc="50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4kt</a:t>
            </a:r>
            <a:endParaRPr lang="en-US" sz="2400" spc="50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50800" dir="2700000" algn="ctr" rotWithShape="0">
                  <a:schemeClr val="bg1">
                    <a:alpha val="70000"/>
                  </a:schemeClr>
                </a:outerShdw>
              </a:effectLst>
              <a:latin typeface="Coolvetica Rg" panose="020B06030306020200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78442" y="3741416"/>
            <a:ext cx="822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50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36hr</a:t>
            </a:r>
            <a:endParaRPr lang="en-US" sz="2400" spc="50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50800" dir="2700000" algn="ctr" rotWithShape="0">
                  <a:schemeClr val="bg1">
                    <a:alpha val="70000"/>
                  </a:schemeClr>
                </a:outerShdw>
              </a:effectLst>
              <a:latin typeface="Coolvetica Rg" panose="020B06030306020200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93948" y="3720457"/>
            <a:ext cx="822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50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72hr</a:t>
            </a:r>
            <a:endParaRPr lang="en-US" sz="2400" spc="50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50800" dir="2700000" algn="ctr" rotWithShape="0">
                  <a:schemeClr val="bg1">
                    <a:alpha val="70000"/>
                  </a:schemeClr>
                </a:outerShdw>
              </a:effectLst>
              <a:latin typeface="Coolvetica Rg" panose="020B06030306020200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40342" y="5425301"/>
            <a:ext cx="822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50" dirty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9</a:t>
            </a:r>
            <a:r>
              <a:rPr lang="en-US" sz="2400" spc="50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6hr</a:t>
            </a:r>
            <a:endParaRPr lang="en-US" sz="2400" spc="50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50800" dir="2700000" algn="ctr" rotWithShape="0">
                  <a:schemeClr val="bg1">
                    <a:alpha val="70000"/>
                  </a:schemeClr>
                </a:outerShdw>
              </a:effectLst>
              <a:latin typeface="Coolvetica Rg" panose="020B06030306020200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98956" y="5328397"/>
            <a:ext cx="914400" cy="46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50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120hr</a:t>
            </a:r>
            <a:endParaRPr lang="en-US" sz="2400" spc="50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50800" dir="2700000" algn="ctr" rotWithShape="0">
                  <a:schemeClr val="bg1">
                    <a:alpha val="70000"/>
                  </a:schemeClr>
                </a:outerShdw>
              </a:effectLst>
              <a:latin typeface="Coolvetica Rg" panose="020B06030306020200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82481" y="1976173"/>
            <a:ext cx="822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50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24hr</a:t>
            </a:r>
            <a:endParaRPr lang="en-US" sz="2400" spc="50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50800" dir="2700000" algn="ctr" rotWithShape="0">
                  <a:schemeClr val="bg1">
                    <a:alpha val="70000"/>
                  </a:schemeClr>
                </a:outerShdw>
              </a:effectLst>
              <a:latin typeface="Coolvetica Rg" panose="020B06030306020200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78442" y="1971708"/>
            <a:ext cx="822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50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50800" dir="2700000" algn="ctr" rotWithShape="0">
                    <a:schemeClr val="bg1">
                      <a:alpha val="70000"/>
                    </a:schemeClr>
                  </a:outerShdw>
                </a:effectLst>
                <a:latin typeface="Coolvetica Rg" panose="020B0603030602020004" pitchFamily="34" charset="0"/>
                <a:cs typeface="Arial" pitchFamily="34" charset="0"/>
              </a:rPr>
              <a:t>12hr</a:t>
            </a:r>
            <a:endParaRPr lang="en-US" sz="2400" spc="50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50800" dir="2700000" algn="ctr" rotWithShape="0">
                  <a:schemeClr val="bg1">
                    <a:alpha val="70000"/>
                  </a:schemeClr>
                </a:outerShdw>
              </a:effectLst>
              <a:latin typeface="Coolvetica Rg" panose="020B0603030602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9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74320" y="1097280"/>
            <a:ext cx="886968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Depression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cyclone with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maximum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sustained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wind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38mph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(34 knots)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Storm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Maximum sustained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winds of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39-73 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mph (34-63 knots)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Maximum sustained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winds 74+ mph 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(64+ knots)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Tropical Definitions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7" name="Picture 2" descr="\\mob-s-nas\home\don.shepherd\Desktop\Tropical Outreach and Preparedness Focal Point\TD, TS, H same sat p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"/>
          <a:stretch/>
        </p:blipFill>
        <p:spPr bwMode="auto">
          <a:xfrm>
            <a:off x="4200214" y="1621976"/>
            <a:ext cx="4846320" cy="426372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57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63440" y="2468880"/>
            <a:ext cx="4297680" cy="3474720"/>
            <a:chOff x="4663440" y="2468880"/>
            <a:chExt cx="4297680" cy="3474720"/>
          </a:xfrm>
        </p:grpSpPr>
        <p:pic>
          <p:nvPicPr>
            <p:cNvPr id="19" name="Picture 6"/>
            <p:cNvPicPr>
              <a:picLocks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" t="608" r="435"/>
            <a:stretch/>
          </p:blipFill>
          <p:spPr bwMode="auto">
            <a:xfrm>
              <a:off x="4663440" y="2468880"/>
              <a:ext cx="4297680" cy="34747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4663440" y="3063240"/>
              <a:ext cx="10058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50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12hr</a:t>
              </a:r>
              <a:endParaRPr lang="en-US" sz="24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63440" y="2468880"/>
            <a:ext cx="4297680" cy="3474720"/>
            <a:chOff x="4663440" y="2468880"/>
            <a:chExt cx="4297680" cy="3474720"/>
          </a:xfrm>
        </p:grpSpPr>
        <p:pic>
          <p:nvPicPr>
            <p:cNvPr id="21" name="Picture 7"/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" t="656" r="-1"/>
            <a:stretch/>
          </p:blipFill>
          <p:spPr bwMode="auto">
            <a:xfrm>
              <a:off x="4663440" y="2468880"/>
              <a:ext cx="4297680" cy="347472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4663440" y="3063240"/>
              <a:ext cx="10058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50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24hr</a:t>
              </a:r>
              <a:endParaRPr lang="en-US" sz="24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63440" y="2468880"/>
            <a:ext cx="4297680" cy="3474720"/>
            <a:chOff x="4663440" y="2468880"/>
            <a:chExt cx="4297680" cy="3474720"/>
          </a:xfrm>
        </p:grpSpPr>
        <p:pic>
          <p:nvPicPr>
            <p:cNvPr id="23" name="Picture 8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" t="656" r="-1"/>
            <a:stretch/>
          </p:blipFill>
          <p:spPr bwMode="auto">
            <a:xfrm>
              <a:off x="4663440" y="2468880"/>
              <a:ext cx="4297680" cy="34747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4663440" y="3063240"/>
              <a:ext cx="10058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50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36hr</a:t>
              </a:r>
              <a:endParaRPr lang="en-US" sz="32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63440" y="2468880"/>
            <a:ext cx="4297680" cy="3474720"/>
            <a:chOff x="4663440" y="2468880"/>
            <a:chExt cx="4297680" cy="3474720"/>
          </a:xfrm>
        </p:grpSpPr>
        <p:pic>
          <p:nvPicPr>
            <p:cNvPr id="25" name="Picture 9"/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" t="740" b="-1"/>
            <a:stretch/>
          </p:blipFill>
          <p:spPr bwMode="auto">
            <a:xfrm>
              <a:off x="4663440" y="2468880"/>
              <a:ext cx="4297680" cy="347472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4663440" y="3063240"/>
              <a:ext cx="10058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50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72hr</a:t>
              </a:r>
              <a:endParaRPr lang="en-US" sz="32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63440" y="2468880"/>
            <a:ext cx="4297680" cy="3474720"/>
            <a:chOff x="4663440" y="2468880"/>
            <a:chExt cx="4297680" cy="3474720"/>
          </a:xfrm>
        </p:grpSpPr>
        <p:pic>
          <p:nvPicPr>
            <p:cNvPr id="29" name="Picture 10"/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" t="826" r="-1" b="1"/>
            <a:stretch/>
          </p:blipFill>
          <p:spPr bwMode="auto">
            <a:xfrm>
              <a:off x="4663440" y="2468880"/>
              <a:ext cx="4297680" cy="34747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4663440" y="3063240"/>
              <a:ext cx="10058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50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9</a:t>
              </a:r>
              <a:r>
                <a:rPr lang="en-US" sz="2400" spc="50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6hr</a:t>
              </a:r>
              <a:endParaRPr lang="en-US" sz="32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63440" y="2468880"/>
            <a:ext cx="4297680" cy="3474720"/>
            <a:chOff x="4663440" y="2468880"/>
            <a:chExt cx="4297680" cy="3474720"/>
          </a:xfrm>
        </p:grpSpPr>
        <p:pic>
          <p:nvPicPr>
            <p:cNvPr id="31" name="Picture 11"/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" t="656" r="634"/>
            <a:stretch/>
          </p:blipFill>
          <p:spPr bwMode="auto">
            <a:xfrm>
              <a:off x="4663440" y="2468880"/>
              <a:ext cx="4297680" cy="34747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4663440" y="3063240"/>
              <a:ext cx="12039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50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120hr</a:t>
              </a:r>
              <a:endParaRPr lang="en-US" sz="32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2880" y="2468880"/>
            <a:ext cx="4297680" cy="3474720"/>
            <a:chOff x="182880" y="2468880"/>
            <a:chExt cx="4297680" cy="3474720"/>
          </a:xfrm>
        </p:grpSpPr>
        <p:pic>
          <p:nvPicPr>
            <p:cNvPr id="12" name="Picture 3"/>
            <p:cNvPicPr>
              <a:picLocks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" t="494" r="1"/>
            <a:stretch/>
          </p:blipFill>
          <p:spPr bwMode="auto">
            <a:xfrm>
              <a:off x="182880" y="2468880"/>
              <a:ext cx="4297680" cy="34747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82880" y="3060708"/>
              <a:ext cx="10058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50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34kt</a:t>
              </a:r>
              <a:endParaRPr lang="en-US" sz="24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80" y="2468880"/>
            <a:ext cx="4297680" cy="3474720"/>
            <a:chOff x="182880" y="2468880"/>
            <a:chExt cx="4297680" cy="3474720"/>
          </a:xfrm>
        </p:grpSpPr>
        <p:pic>
          <p:nvPicPr>
            <p:cNvPr id="24" name="Picture 4"/>
            <p:cNvPicPr>
              <a:picLocks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" t="494"/>
            <a:stretch/>
          </p:blipFill>
          <p:spPr bwMode="auto">
            <a:xfrm>
              <a:off x="182880" y="2468880"/>
              <a:ext cx="4297680" cy="34747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185659" y="3063240"/>
              <a:ext cx="10058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50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50kt</a:t>
              </a:r>
              <a:endParaRPr lang="en-US" sz="24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2880" y="2468880"/>
            <a:ext cx="4297680" cy="3474720"/>
            <a:chOff x="182880" y="2468880"/>
            <a:chExt cx="4297680" cy="3474720"/>
          </a:xfrm>
        </p:grpSpPr>
        <p:pic>
          <p:nvPicPr>
            <p:cNvPr id="14" name="Picture 5"/>
            <p:cNvPicPr>
              <a:picLocks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" r="453"/>
            <a:stretch/>
          </p:blipFill>
          <p:spPr bwMode="auto">
            <a:xfrm>
              <a:off x="182880" y="2468880"/>
              <a:ext cx="4297680" cy="34747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182880" y="3063240"/>
              <a:ext cx="10058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50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6</a:t>
              </a:r>
              <a:r>
                <a:rPr lang="en-US" sz="2400" spc="50" dirty="0" smtClean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50800" dir="2700000" algn="ctr" rotWithShape="0">
                      <a:prstClr val="black">
                        <a:alpha val="70000"/>
                      </a:prstClr>
                    </a:outerShdw>
                  </a:effectLst>
                  <a:latin typeface="Arial Black" panose="020B0A04020102020204" pitchFamily="34" charset="0"/>
                  <a:cs typeface="Arial" pitchFamily="34" charset="0"/>
                </a:rPr>
                <a:t>4kt</a:t>
              </a:r>
              <a:endParaRPr lang="en-US" sz="2000" spc="5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50800" dir="2700000" algn="ctr" rotWithShape="0">
                    <a:prstClr val="black">
                      <a:alpha val="70000"/>
                    </a:prst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4572001" y="1097280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  <a:latin typeface="Arial" charset="0"/>
              </a:rPr>
              <a:t>Incremental: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/>
                </a:solidFill>
                <a:latin typeface="Arial" charset="0"/>
              </a:rPr>
              <a:t>34kt, 50kt, 64kt</a:t>
            </a:r>
          </a:p>
          <a:p>
            <a:pPr marL="27432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/>
                </a:solidFill>
                <a:latin typeface="Arial" charset="0"/>
              </a:rPr>
              <a:t>Every 12 hours</a:t>
            </a:r>
          </a:p>
          <a:p>
            <a:pPr marL="27432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srgbClr val="FFC000"/>
                </a:solidFill>
                <a:latin typeface="Arial" charset="0"/>
              </a:rPr>
              <a:t>Gives Onset Information</a:t>
            </a:r>
            <a:endParaRPr lang="en-US" altLang="en-US" sz="2400" b="1" dirty="0">
              <a:ln>
                <a:solidFill>
                  <a:prstClr val="black">
                    <a:alpha val="40000"/>
                  </a:prstClr>
                </a:solidFill>
              </a:ln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Wind Speed Probabilities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274320" y="1097280"/>
            <a:ext cx="42320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  <a:latin typeface="Arial" charset="0"/>
              </a:rPr>
              <a:t>Cumulative:</a:t>
            </a:r>
            <a:r>
              <a:rPr lang="en-US" altLang="en-US" sz="2400" dirty="0" smtClean="0">
                <a:ln>
                  <a:solidFill>
                    <a:prstClr val="black">
                      <a:alpha val="40000"/>
                    </a:prstClr>
                  </a:solidFill>
                </a:ln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/>
                </a:solidFill>
                <a:latin typeface="Arial" charset="0"/>
              </a:rPr>
              <a:t>34kt, 50kt, 64kt </a:t>
            </a:r>
            <a:endParaRPr lang="en-US" altLang="en-US" sz="2400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/>
              </a:solidFill>
              <a:latin typeface="Arial" charset="0"/>
            </a:endParaRPr>
          </a:p>
          <a:p>
            <a:pPr marL="27432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/>
                </a:solidFill>
                <a:latin typeface="Arial" charset="0"/>
              </a:rPr>
              <a:t>Through </a:t>
            </a:r>
            <a:r>
              <a:rPr lang="en-US" altLang="en-US" sz="240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/>
                </a:solidFill>
                <a:latin typeface="Arial" charset="0"/>
              </a:rPr>
              <a:t>120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/>
                </a:solidFill>
                <a:latin typeface="Arial" charset="0"/>
              </a:rPr>
              <a:t>hours</a:t>
            </a:r>
            <a:endParaRPr lang="en-US" altLang="en-US" sz="2400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3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Tropical Hazards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74320" y="1280160"/>
            <a:ext cx="886968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Inland flooding resulting from heavy rains has been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#1 killer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from tropical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systems for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most of the past 2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decades </a:t>
            </a:r>
          </a:p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40080" marR="0" lvl="1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Historic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storm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surge associated with Hurricane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Katrina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in</a:t>
            </a:r>
            <a:r>
              <a:rPr kumimoji="0" lang="en-US" altLang="en-US" sz="2400" b="0" i="0" u="none" strike="noStrike" kern="0" cap="none" spc="0" normalizeH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2005 changed that statistic</a:t>
            </a:r>
            <a:r>
              <a:rPr lang="en-US" altLang="en-US" sz="2400" kern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640080" marR="0" lvl="1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2400" kern="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marR="0" lvl="1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kern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en-US" sz="2400" kern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land flooding is still</a:t>
            </a:r>
            <a:b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by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far the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altLang="en-US" sz="2400" b="0" i="0" u="none" strike="noStrike" kern="0" cap="none" spc="0" normalizeH="0" baseline="3000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nd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most</a:t>
            </a:r>
            <a:b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dangerous hazard </a:t>
            </a:r>
            <a:b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associated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with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any</a:t>
            </a:r>
            <a:b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tropical cyclones</a:t>
            </a:r>
            <a:endParaRPr kumimoji="0" lang="en-US" altLang="en-US" sz="2400" b="0" i="0" u="none" strike="noStrike" kern="0" cap="none" spc="0" normalizeH="0" baseline="0" noProof="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40080" marR="0" lvl="1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9465"/>
          </a:xfrm>
          <a:prstGeom prst="rect">
            <a:avLst/>
          </a:prstGeom>
        </p:spPr>
      </p:pic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807289051"/>
              </p:ext>
            </p:extLst>
          </p:nvPr>
        </p:nvGraphicFramePr>
        <p:xfrm>
          <a:off x="3962400" y="29718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5028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mob-s-nas\home\don.shepherd\Desktop\Tropical Outreach and Preparedness Focal Point\Tornadoes in Hurricanes Graphic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" t="2525" r="2250" b="2922"/>
          <a:stretch/>
        </p:blipFill>
        <p:spPr bwMode="auto">
          <a:xfrm>
            <a:off x="4717913" y="3200400"/>
            <a:ext cx="4297680" cy="356150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74320" y="1280160"/>
            <a:ext cx="886968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Tornadoes produced by tropical cyclones are typically weak EF0 to EF1 &amp; short-lived</a:t>
            </a:r>
          </a:p>
          <a:p>
            <a:pPr marL="640080" lvl="1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Nearly 70% of landfalling hurricanes (1948-2000) spawned at least 1 tornado, 40% spawned 3+ tornadoes…while some hurricanes even produced tornado outbreaks</a:t>
            </a:r>
          </a:p>
          <a:p>
            <a:pPr marL="640080" lvl="1" indent="-274320"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en-US" sz="2400" b="1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Ivan produced</a:t>
            </a:r>
            <a:b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117 tornadoes!!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types of tornadoes 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typically occur in the outer 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bands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Tropical Hazards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10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74320" y="1280160"/>
            <a:ext cx="886968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cone represents the probable track of the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tropical cyclone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historical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forecasts errors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5 years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en-US" sz="24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tropical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cyclone is expected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remain in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~60-70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(or 2/3rds) 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time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/>
          <a:stretch/>
        </p:blipFill>
        <p:spPr bwMode="auto">
          <a:xfrm>
            <a:off x="3579776" y="1959864"/>
            <a:ext cx="5394960" cy="44409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Forecast Cone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8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37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Forecast Cone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9" y="1143000"/>
            <a:ext cx="6675120" cy="557784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/>
          <a:stretch/>
        </p:blipFill>
        <p:spPr>
          <a:xfrm>
            <a:off x="1188720" y="1143000"/>
            <a:ext cx="6675120" cy="557784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11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1618489"/>
            <a:ext cx="9345168" cy="53919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Some ‘Cone’siderations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130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42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-1111"/>
          <a:stretch/>
        </p:blipFill>
        <p:spPr>
          <a:xfrm>
            <a:off x="377" y="594360"/>
            <a:ext cx="9143245" cy="685800"/>
          </a:xfrm>
          <a:prstGeom prst="rect">
            <a:avLst/>
          </a:prstGeom>
        </p:spPr>
      </p:pic>
      <p:pic>
        <p:nvPicPr>
          <p:cNvPr id="4" name="Picture 3" descr="Ivan_5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912" y="1295400"/>
            <a:ext cx="8046720" cy="5486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Hurricane Ivan: Advisory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6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3" y="1148715"/>
            <a:ext cx="9156573" cy="62179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Hurricane Ivan: Surge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34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van_54vsactual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496" y="1298448"/>
            <a:ext cx="8046720" cy="5486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Hurricane Ivan: Track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3007534"/>
            <a:ext cx="5504233" cy="183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94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7" y="1152525"/>
            <a:ext cx="8379333" cy="6949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Hurricane Ivan: Surge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44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20" y="1097280"/>
            <a:ext cx="886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</a:rPr>
              <a:t>There are </a:t>
            </a: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</a:rPr>
              <a:t>7 ocean basins </a:t>
            </a:r>
            <a:r>
              <a:rPr 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</a:rPr>
              <a:t>where tropical cyclones form on a regular </a:t>
            </a: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</a:rPr>
              <a:t>basis</a:t>
            </a:r>
            <a:endParaRPr lang="en-US" sz="2400" dirty="0">
              <a:ln>
                <a:solidFill>
                  <a:schemeClr val="bg1">
                    <a:alpha val="10000"/>
                  </a:schemeClr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Tropical Cyclone: Source Regions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"/>
          <a:stretch/>
        </p:blipFill>
        <p:spPr>
          <a:xfrm>
            <a:off x="158073" y="2138592"/>
            <a:ext cx="8827851" cy="456700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2466083" y="1583127"/>
            <a:ext cx="1825446" cy="802394"/>
          </a:xfrm>
          <a:custGeom>
            <a:avLst/>
            <a:gdLst>
              <a:gd name="connsiteX0" fmla="*/ 0 w 609600"/>
              <a:gd name="connsiteY0" fmla="*/ 0 h 1219200"/>
              <a:gd name="connsiteX1" fmla="*/ 609600 w 609600"/>
              <a:gd name="connsiteY1" fmla="*/ 1219200 h 1219200"/>
              <a:gd name="connsiteX0" fmla="*/ 0 w 609600"/>
              <a:gd name="connsiteY0" fmla="*/ 0 h 1219200"/>
              <a:gd name="connsiteX1" fmla="*/ 271631 w 609600"/>
              <a:gd name="connsiteY1" fmla="*/ 596877 h 1219200"/>
              <a:gd name="connsiteX2" fmla="*/ 609600 w 609600"/>
              <a:gd name="connsiteY2" fmla="*/ 1219200 h 1219200"/>
              <a:gd name="connsiteX0" fmla="*/ 0 w 609600"/>
              <a:gd name="connsiteY0" fmla="*/ 0 h 1219200"/>
              <a:gd name="connsiteX1" fmla="*/ 115988 w 609600"/>
              <a:gd name="connsiteY1" fmla="*/ 830340 h 1219200"/>
              <a:gd name="connsiteX2" fmla="*/ 609600 w 609600"/>
              <a:gd name="connsiteY2" fmla="*/ 1219200 h 1219200"/>
              <a:gd name="connsiteX0" fmla="*/ 90177 w 699777"/>
              <a:gd name="connsiteY0" fmla="*/ 0 h 1219200"/>
              <a:gd name="connsiteX1" fmla="*/ 206165 w 699777"/>
              <a:gd name="connsiteY1" fmla="*/ 830340 h 1219200"/>
              <a:gd name="connsiteX2" fmla="*/ 699777 w 699777"/>
              <a:gd name="connsiteY2" fmla="*/ 1219200 h 1219200"/>
              <a:gd name="connsiteX0" fmla="*/ 90177 w 699777"/>
              <a:gd name="connsiteY0" fmla="*/ 0 h 1219200"/>
              <a:gd name="connsiteX1" fmla="*/ 206165 w 699777"/>
              <a:gd name="connsiteY1" fmla="*/ 830340 h 1219200"/>
              <a:gd name="connsiteX2" fmla="*/ 699777 w 699777"/>
              <a:gd name="connsiteY2" fmla="*/ 1219200 h 1219200"/>
              <a:gd name="connsiteX0" fmla="*/ 0 w 609600"/>
              <a:gd name="connsiteY0" fmla="*/ 0 h 1219200"/>
              <a:gd name="connsiteX1" fmla="*/ 115988 w 609600"/>
              <a:gd name="connsiteY1" fmla="*/ 830340 h 1219200"/>
              <a:gd name="connsiteX2" fmla="*/ 609600 w 609600"/>
              <a:gd name="connsiteY2" fmla="*/ 1219200 h 1219200"/>
              <a:gd name="connsiteX0" fmla="*/ 0 w 609600"/>
              <a:gd name="connsiteY0" fmla="*/ 0 h 1219200"/>
              <a:gd name="connsiteX1" fmla="*/ 115988 w 609600"/>
              <a:gd name="connsiteY1" fmla="*/ 830340 h 1219200"/>
              <a:gd name="connsiteX2" fmla="*/ 609600 w 609600"/>
              <a:gd name="connsiteY2" fmla="*/ 1219200 h 1219200"/>
              <a:gd name="connsiteX0" fmla="*/ 0 w 609600"/>
              <a:gd name="connsiteY0" fmla="*/ 0 h 1219200"/>
              <a:gd name="connsiteX1" fmla="*/ 115988 w 609600"/>
              <a:gd name="connsiteY1" fmla="*/ 830340 h 1219200"/>
              <a:gd name="connsiteX2" fmla="*/ 609600 w 609600"/>
              <a:gd name="connsiteY2" fmla="*/ 1219200 h 1219200"/>
              <a:gd name="connsiteX0" fmla="*/ 52879 w 516565"/>
              <a:gd name="connsiteY0" fmla="*/ 0 h 1238655"/>
              <a:gd name="connsiteX1" fmla="*/ 22953 w 516565"/>
              <a:gd name="connsiteY1" fmla="*/ 849795 h 1238655"/>
              <a:gd name="connsiteX2" fmla="*/ 516565 w 516565"/>
              <a:gd name="connsiteY2" fmla="*/ 1238655 h 1238655"/>
              <a:gd name="connsiteX0" fmla="*/ 91508 w 555194"/>
              <a:gd name="connsiteY0" fmla="*/ 0 h 1238655"/>
              <a:gd name="connsiteX1" fmla="*/ 61582 w 555194"/>
              <a:gd name="connsiteY1" fmla="*/ 849795 h 1238655"/>
              <a:gd name="connsiteX2" fmla="*/ 555194 w 555194"/>
              <a:gd name="connsiteY2" fmla="*/ 1238655 h 1238655"/>
              <a:gd name="connsiteX0" fmla="*/ 182479 w 646165"/>
              <a:gd name="connsiteY0" fmla="*/ 0 h 1238655"/>
              <a:gd name="connsiteX1" fmla="*/ 26094 w 646165"/>
              <a:gd name="connsiteY1" fmla="*/ 976254 h 1238655"/>
              <a:gd name="connsiteX2" fmla="*/ 646165 w 646165"/>
              <a:gd name="connsiteY2" fmla="*/ 1238655 h 1238655"/>
              <a:gd name="connsiteX0" fmla="*/ 156860 w 620546"/>
              <a:gd name="connsiteY0" fmla="*/ 0 h 1238655"/>
              <a:gd name="connsiteX1" fmla="*/ 475 w 620546"/>
              <a:gd name="connsiteY1" fmla="*/ 976254 h 1238655"/>
              <a:gd name="connsiteX2" fmla="*/ 620546 w 620546"/>
              <a:gd name="connsiteY2" fmla="*/ 1238655 h 1238655"/>
              <a:gd name="connsiteX0" fmla="*/ 156571 w 620257"/>
              <a:gd name="connsiteY0" fmla="*/ 0 h 1238655"/>
              <a:gd name="connsiteX1" fmla="*/ 186 w 620257"/>
              <a:gd name="connsiteY1" fmla="*/ 976254 h 1238655"/>
              <a:gd name="connsiteX2" fmla="*/ 620257 w 620257"/>
              <a:gd name="connsiteY2" fmla="*/ 1238655 h 1238655"/>
              <a:gd name="connsiteX0" fmla="*/ 282988 w 746674"/>
              <a:gd name="connsiteY0" fmla="*/ 0 h 1238655"/>
              <a:gd name="connsiteX1" fmla="*/ 143 w 746674"/>
              <a:gd name="connsiteY1" fmla="*/ 927616 h 1238655"/>
              <a:gd name="connsiteX2" fmla="*/ 746674 w 746674"/>
              <a:gd name="connsiteY2" fmla="*/ 1238655 h 1238655"/>
              <a:gd name="connsiteX0" fmla="*/ 288262 w 751948"/>
              <a:gd name="connsiteY0" fmla="*/ 0 h 1238655"/>
              <a:gd name="connsiteX1" fmla="*/ 5417 w 751948"/>
              <a:gd name="connsiteY1" fmla="*/ 927616 h 1238655"/>
              <a:gd name="connsiteX2" fmla="*/ 751948 w 751948"/>
              <a:gd name="connsiteY2" fmla="*/ 1238655 h 1238655"/>
              <a:gd name="connsiteX0" fmla="*/ 288262 w 751948"/>
              <a:gd name="connsiteY0" fmla="*/ 0 h 1238655"/>
              <a:gd name="connsiteX1" fmla="*/ 5417 w 751948"/>
              <a:gd name="connsiteY1" fmla="*/ 927616 h 1238655"/>
              <a:gd name="connsiteX2" fmla="*/ 751948 w 751948"/>
              <a:gd name="connsiteY2" fmla="*/ 1238655 h 1238655"/>
              <a:gd name="connsiteX0" fmla="*/ 339 w 762313"/>
              <a:gd name="connsiteY0" fmla="*/ 0 h 1238655"/>
              <a:gd name="connsiteX1" fmla="*/ 758353 w 762313"/>
              <a:gd name="connsiteY1" fmla="*/ 577420 h 1238655"/>
              <a:gd name="connsiteX2" fmla="*/ 464025 w 762313"/>
              <a:gd name="connsiteY2" fmla="*/ 1238655 h 1238655"/>
              <a:gd name="connsiteX0" fmla="*/ 425515 w 1187316"/>
              <a:gd name="connsiteY0" fmla="*/ 0 h 888459"/>
              <a:gd name="connsiteX1" fmla="*/ 1183529 w 1187316"/>
              <a:gd name="connsiteY1" fmla="*/ 577420 h 888459"/>
              <a:gd name="connsiteX2" fmla="*/ 23440 w 1187316"/>
              <a:gd name="connsiteY2" fmla="*/ 888459 h 888459"/>
              <a:gd name="connsiteX0" fmla="*/ 402075 w 1163876"/>
              <a:gd name="connsiteY0" fmla="*/ 0 h 923891"/>
              <a:gd name="connsiteX1" fmla="*/ 1160089 w 1163876"/>
              <a:gd name="connsiteY1" fmla="*/ 577420 h 923891"/>
              <a:gd name="connsiteX2" fmla="*/ 0 w 1163876"/>
              <a:gd name="connsiteY2" fmla="*/ 888459 h 923891"/>
              <a:gd name="connsiteX0" fmla="*/ 372892 w 1134193"/>
              <a:gd name="connsiteY0" fmla="*/ 0 h 942007"/>
              <a:gd name="connsiteX1" fmla="*/ 1130906 w 1134193"/>
              <a:gd name="connsiteY1" fmla="*/ 577420 h 942007"/>
              <a:gd name="connsiteX2" fmla="*/ 0 w 1134193"/>
              <a:gd name="connsiteY2" fmla="*/ 907914 h 942007"/>
              <a:gd name="connsiteX0" fmla="*/ 372892 w 1131982"/>
              <a:gd name="connsiteY0" fmla="*/ 0 h 942007"/>
              <a:gd name="connsiteX1" fmla="*/ 1130906 w 1131982"/>
              <a:gd name="connsiteY1" fmla="*/ 577420 h 942007"/>
              <a:gd name="connsiteX2" fmla="*/ 0 w 1131982"/>
              <a:gd name="connsiteY2" fmla="*/ 907914 h 942007"/>
              <a:gd name="connsiteX0" fmla="*/ 888458 w 1163204"/>
              <a:gd name="connsiteY0" fmla="*/ 0 h 932161"/>
              <a:gd name="connsiteX1" fmla="*/ 1130906 w 1163204"/>
              <a:gd name="connsiteY1" fmla="*/ 567692 h 932161"/>
              <a:gd name="connsiteX2" fmla="*/ 0 w 1163204"/>
              <a:gd name="connsiteY2" fmla="*/ 898186 h 932161"/>
              <a:gd name="connsiteX0" fmla="*/ 888458 w 1190158"/>
              <a:gd name="connsiteY0" fmla="*/ 0 h 932161"/>
              <a:gd name="connsiteX1" fmla="*/ 1130906 w 1190158"/>
              <a:gd name="connsiteY1" fmla="*/ 567692 h 932161"/>
              <a:gd name="connsiteX2" fmla="*/ 0 w 1190158"/>
              <a:gd name="connsiteY2" fmla="*/ 898186 h 932161"/>
              <a:gd name="connsiteX0" fmla="*/ 888458 w 1214289"/>
              <a:gd name="connsiteY0" fmla="*/ 0 h 954068"/>
              <a:gd name="connsiteX1" fmla="*/ 1160089 w 1214289"/>
              <a:gd name="connsiteY1" fmla="*/ 742790 h 954068"/>
              <a:gd name="connsiteX2" fmla="*/ 0 w 1214289"/>
              <a:gd name="connsiteY2" fmla="*/ 898186 h 954068"/>
              <a:gd name="connsiteX0" fmla="*/ 888458 w 1214289"/>
              <a:gd name="connsiteY0" fmla="*/ 0 h 949820"/>
              <a:gd name="connsiteX1" fmla="*/ 1160089 w 1214289"/>
              <a:gd name="connsiteY1" fmla="*/ 742790 h 949820"/>
              <a:gd name="connsiteX2" fmla="*/ 0 w 1214289"/>
              <a:gd name="connsiteY2" fmla="*/ 898186 h 949820"/>
              <a:gd name="connsiteX0" fmla="*/ 888458 w 1299198"/>
              <a:gd name="connsiteY0" fmla="*/ 0 h 1008105"/>
              <a:gd name="connsiteX1" fmla="*/ 1257365 w 1299198"/>
              <a:gd name="connsiteY1" fmla="*/ 908160 h 1008105"/>
              <a:gd name="connsiteX2" fmla="*/ 0 w 1299198"/>
              <a:gd name="connsiteY2" fmla="*/ 898186 h 1008105"/>
              <a:gd name="connsiteX0" fmla="*/ 888458 w 1091570"/>
              <a:gd name="connsiteY0" fmla="*/ 0 h 1002834"/>
              <a:gd name="connsiteX1" fmla="*/ 994718 w 1091570"/>
              <a:gd name="connsiteY1" fmla="*/ 898432 h 1002834"/>
              <a:gd name="connsiteX2" fmla="*/ 0 w 1091570"/>
              <a:gd name="connsiteY2" fmla="*/ 898186 h 1002834"/>
              <a:gd name="connsiteX0" fmla="*/ 460441 w 1005047"/>
              <a:gd name="connsiteY0" fmla="*/ 0 h 1044278"/>
              <a:gd name="connsiteX1" fmla="*/ 994718 w 1005047"/>
              <a:gd name="connsiteY1" fmla="*/ 937342 h 1044278"/>
              <a:gd name="connsiteX2" fmla="*/ 0 w 1005047"/>
              <a:gd name="connsiteY2" fmla="*/ 937096 h 1044278"/>
              <a:gd name="connsiteX0" fmla="*/ 577172 w 1014627"/>
              <a:gd name="connsiteY0" fmla="*/ 0 h 1023552"/>
              <a:gd name="connsiteX1" fmla="*/ 994718 w 1014627"/>
              <a:gd name="connsiteY1" fmla="*/ 917886 h 1023552"/>
              <a:gd name="connsiteX2" fmla="*/ 0 w 1014627"/>
              <a:gd name="connsiteY2" fmla="*/ 917640 h 1023552"/>
              <a:gd name="connsiteX0" fmla="*/ 645265 w 1086349"/>
              <a:gd name="connsiteY0" fmla="*/ 0 h 949730"/>
              <a:gd name="connsiteX1" fmla="*/ 1062811 w 1086349"/>
              <a:gd name="connsiteY1" fmla="*/ 917886 h 949730"/>
              <a:gd name="connsiteX2" fmla="*/ 0 w 1086349"/>
              <a:gd name="connsiteY2" fmla="*/ 684176 h 949730"/>
              <a:gd name="connsiteX0" fmla="*/ 645265 w 876256"/>
              <a:gd name="connsiteY0" fmla="*/ 0 h 821627"/>
              <a:gd name="connsiteX1" fmla="*/ 819620 w 876256"/>
              <a:gd name="connsiteY1" fmla="*/ 762244 h 821627"/>
              <a:gd name="connsiteX2" fmla="*/ 0 w 876256"/>
              <a:gd name="connsiteY2" fmla="*/ 684176 h 821627"/>
              <a:gd name="connsiteX0" fmla="*/ 645265 w 937581"/>
              <a:gd name="connsiteY0" fmla="*/ 0 h 749399"/>
              <a:gd name="connsiteX1" fmla="*/ 897441 w 937581"/>
              <a:gd name="connsiteY1" fmla="*/ 616329 h 749399"/>
              <a:gd name="connsiteX2" fmla="*/ 0 w 937581"/>
              <a:gd name="connsiteY2" fmla="*/ 684176 h 749399"/>
              <a:gd name="connsiteX0" fmla="*/ 645265 w 899918"/>
              <a:gd name="connsiteY0" fmla="*/ 0 h 754447"/>
              <a:gd name="connsiteX1" fmla="*/ 897441 w 899918"/>
              <a:gd name="connsiteY1" fmla="*/ 616329 h 754447"/>
              <a:gd name="connsiteX2" fmla="*/ 0 w 899918"/>
              <a:gd name="connsiteY2" fmla="*/ 684176 h 754447"/>
              <a:gd name="connsiteX0" fmla="*/ 645265 w 909686"/>
              <a:gd name="connsiteY0" fmla="*/ 0 h 751870"/>
              <a:gd name="connsiteX1" fmla="*/ 897441 w 909686"/>
              <a:gd name="connsiteY1" fmla="*/ 616329 h 751870"/>
              <a:gd name="connsiteX2" fmla="*/ 0 w 909686"/>
              <a:gd name="connsiteY2" fmla="*/ 684176 h 751870"/>
              <a:gd name="connsiteX0" fmla="*/ 645265 w 905585"/>
              <a:gd name="connsiteY0" fmla="*/ 0 h 751870"/>
              <a:gd name="connsiteX1" fmla="*/ 897441 w 905585"/>
              <a:gd name="connsiteY1" fmla="*/ 616329 h 751870"/>
              <a:gd name="connsiteX2" fmla="*/ 0 w 905585"/>
              <a:gd name="connsiteY2" fmla="*/ 684176 h 751870"/>
              <a:gd name="connsiteX0" fmla="*/ 684175 w 971809"/>
              <a:gd name="connsiteY0" fmla="*/ 0 h 787460"/>
              <a:gd name="connsiteX1" fmla="*/ 936351 w 971809"/>
              <a:gd name="connsiteY1" fmla="*/ 616329 h 787460"/>
              <a:gd name="connsiteX2" fmla="*/ 0 w 971809"/>
              <a:gd name="connsiteY2" fmla="*/ 732815 h 787460"/>
              <a:gd name="connsiteX0" fmla="*/ 684175 w 971809"/>
              <a:gd name="connsiteY0" fmla="*/ 0 h 787460"/>
              <a:gd name="connsiteX1" fmla="*/ 936351 w 971809"/>
              <a:gd name="connsiteY1" fmla="*/ 616329 h 787460"/>
              <a:gd name="connsiteX2" fmla="*/ 0 w 971809"/>
              <a:gd name="connsiteY2" fmla="*/ 732815 h 787460"/>
              <a:gd name="connsiteX0" fmla="*/ 684175 w 1003843"/>
              <a:gd name="connsiteY0" fmla="*/ 0 h 785654"/>
              <a:gd name="connsiteX1" fmla="*/ 936351 w 1003843"/>
              <a:gd name="connsiteY1" fmla="*/ 616329 h 785654"/>
              <a:gd name="connsiteX2" fmla="*/ 0 w 1003843"/>
              <a:gd name="connsiteY2" fmla="*/ 732815 h 785654"/>
              <a:gd name="connsiteX0" fmla="*/ 684175 w 983611"/>
              <a:gd name="connsiteY0" fmla="*/ 0 h 802661"/>
              <a:gd name="connsiteX1" fmla="*/ 936351 w 983611"/>
              <a:gd name="connsiteY1" fmla="*/ 616329 h 802661"/>
              <a:gd name="connsiteX2" fmla="*/ 0 w 983611"/>
              <a:gd name="connsiteY2" fmla="*/ 732815 h 802661"/>
              <a:gd name="connsiteX0" fmla="*/ 684175 w 983611"/>
              <a:gd name="connsiteY0" fmla="*/ 0 h 751861"/>
              <a:gd name="connsiteX1" fmla="*/ 936351 w 983611"/>
              <a:gd name="connsiteY1" fmla="*/ 616329 h 751861"/>
              <a:gd name="connsiteX2" fmla="*/ 0 w 983611"/>
              <a:gd name="connsiteY2" fmla="*/ 732815 h 751861"/>
              <a:gd name="connsiteX0" fmla="*/ 684175 w 983611"/>
              <a:gd name="connsiteY0" fmla="*/ 0 h 743752"/>
              <a:gd name="connsiteX1" fmla="*/ 936351 w 983611"/>
              <a:gd name="connsiteY1" fmla="*/ 616329 h 743752"/>
              <a:gd name="connsiteX2" fmla="*/ 0 w 983611"/>
              <a:gd name="connsiteY2" fmla="*/ 732815 h 743752"/>
              <a:gd name="connsiteX0" fmla="*/ 684175 w 1012066"/>
              <a:gd name="connsiteY0" fmla="*/ 0 h 747049"/>
              <a:gd name="connsiteX1" fmla="*/ 936351 w 1012066"/>
              <a:gd name="connsiteY1" fmla="*/ 616329 h 747049"/>
              <a:gd name="connsiteX2" fmla="*/ 0 w 1012066"/>
              <a:gd name="connsiteY2" fmla="*/ 732815 h 747049"/>
              <a:gd name="connsiteX0" fmla="*/ 684175 w 1012066"/>
              <a:gd name="connsiteY0" fmla="*/ 0 h 754962"/>
              <a:gd name="connsiteX1" fmla="*/ 936351 w 1012066"/>
              <a:gd name="connsiteY1" fmla="*/ 616329 h 754962"/>
              <a:gd name="connsiteX2" fmla="*/ 0 w 1012066"/>
              <a:gd name="connsiteY2" fmla="*/ 732815 h 754962"/>
              <a:gd name="connsiteX0" fmla="*/ 0 w 648219"/>
              <a:gd name="connsiteY0" fmla="*/ 533277 h 1169976"/>
              <a:gd name="connsiteX1" fmla="*/ 252176 w 648219"/>
              <a:gd name="connsiteY1" fmla="*/ 1149606 h 1169976"/>
              <a:gd name="connsiteX2" fmla="*/ 581917 w 648219"/>
              <a:gd name="connsiteY2" fmla="*/ 0 h 1169976"/>
              <a:gd name="connsiteX0" fmla="*/ 0 w 1132439"/>
              <a:gd name="connsiteY0" fmla="*/ 533277 h 913110"/>
              <a:gd name="connsiteX1" fmla="*/ 1106286 w 1132439"/>
              <a:gd name="connsiteY1" fmla="*/ 888349 h 913110"/>
              <a:gd name="connsiteX2" fmla="*/ 581917 w 1132439"/>
              <a:gd name="connsiteY2" fmla="*/ 0 h 913110"/>
              <a:gd name="connsiteX0" fmla="*/ 0 w 1390087"/>
              <a:gd name="connsiteY0" fmla="*/ 533277 h 888349"/>
              <a:gd name="connsiteX1" fmla="*/ 1106286 w 1390087"/>
              <a:gd name="connsiteY1" fmla="*/ 888349 h 888349"/>
              <a:gd name="connsiteX2" fmla="*/ 581917 w 1390087"/>
              <a:gd name="connsiteY2" fmla="*/ 0 h 888349"/>
              <a:gd name="connsiteX0" fmla="*/ 0 w 1390087"/>
              <a:gd name="connsiteY0" fmla="*/ 533277 h 971836"/>
              <a:gd name="connsiteX1" fmla="*/ 1106286 w 1390087"/>
              <a:gd name="connsiteY1" fmla="*/ 888349 h 971836"/>
              <a:gd name="connsiteX2" fmla="*/ 581917 w 1390087"/>
              <a:gd name="connsiteY2" fmla="*/ 0 h 971836"/>
              <a:gd name="connsiteX0" fmla="*/ 0 w 1390087"/>
              <a:gd name="connsiteY0" fmla="*/ 533277 h 955968"/>
              <a:gd name="connsiteX1" fmla="*/ 1106286 w 1390087"/>
              <a:gd name="connsiteY1" fmla="*/ 888349 h 955968"/>
              <a:gd name="connsiteX2" fmla="*/ 581917 w 1390087"/>
              <a:gd name="connsiteY2" fmla="*/ 0 h 955968"/>
              <a:gd name="connsiteX0" fmla="*/ 0 w 1494226"/>
              <a:gd name="connsiteY0" fmla="*/ 704099 h 931605"/>
              <a:gd name="connsiteX1" fmla="*/ 1457978 w 1494226"/>
              <a:gd name="connsiteY1" fmla="*/ 888349 h 931605"/>
              <a:gd name="connsiteX2" fmla="*/ 933609 w 1494226"/>
              <a:gd name="connsiteY2" fmla="*/ 0 h 931605"/>
              <a:gd name="connsiteX0" fmla="*/ 0 w 1494226"/>
              <a:gd name="connsiteY0" fmla="*/ 704099 h 921899"/>
              <a:gd name="connsiteX1" fmla="*/ 1457978 w 1494226"/>
              <a:gd name="connsiteY1" fmla="*/ 888349 h 921899"/>
              <a:gd name="connsiteX2" fmla="*/ 933609 w 1494226"/>
              <a:gd name="connsiteY2" fmla="*/ 0 h 921899"/>
              <a:gd name="connsiteX0" fmla="*/ 0 w 1733562"/>
              <a:gd name="connsiteY0" fmla="*/ 704099 h 821135"/>
              <a:gd name="connsiteX1" fmla="*/ 1709187 w 1733562"/>
              <a:gd name="connsiteY1" fmla="*/ 767768 h 821135"/>
              <a:gd name="connsiteX2" fmla="*/ 933609 w 1733562"/>
              <a:gd name="connsiteY2" fmla="*/ 0 h 821135"/>
              <a:gd name="connsiteX0" fmla="*/ 0 w 1721843"/>
              <a:gd name="connsiteY0" fmla="*/ 704099 h 861322"/>
              <a:gd name="connsiteX1" fmla="*/ 1709187 w 1721843"/>
              <a:gd name="connsiteY1" fmla="*/ 767768 h 861322"/>
              <a:gd name="connsiteX2" fmla="*/ 933609 w 1721843"/>
              <a:gd name="connsiteY2" fmla="*/ 0 h 861322"/>
              <a:gd name="connsiteX0" fmla="*/ 0 w 1721843"/>
              <a:gd name="connsiteY0" fmla="*/ 704099 h 839737"/>
              <a:gd name="connsiteX1" fmla="*/ 1709187 w 1721843"/>
              <a:gd name="connsiteY1" fmla="*/ 767768 h 839737"/>
              <a:gd name="connsiteX2" fmla="*/ 933609 w 1721843"/>
              <a:gd name="connsiteY2" fmla="*/ 0 h 839737"/>
              <a:gd name="connsiteX0" fmla="*/ 0 w 1804467"/>
              <a:gd name="connsiteY0" fmla="*/ 643809 h 738154"/>
              <a:gd name="connsiteX1" fmla="*/ 1709187 w 1804467"/>
              <a:gd name="connsiteY1" fmla="*/ 707478 h 738154"/>
              <a:gd name="connsiteX2" fmla="*/ 1405881 w 1804467"/>
              <a:gd name="connsiteY2" fmla="*/ 0 h 738154"/>
              <a:gd name="connsiteX0" fmla="*/ 0 w 1794795"/>
              <a:gd name="connsiteY0" fmla="*/ 643809 h 738154"/>
              <a:gd name="connsiteX1" fmla="*/ 1709187 w 1794795"/>
              <a:gd name="connsiteY1" fmla="*/ 707478 h 738154"/>
              <a:gd name="connsiteX2" fmla="*/ 1405881 w 1794795"/>
              <a:gd name="connsiteY2" fmla="*/ 0 h 738154"/>
              <a:gd name="connsiteX0" fmla="*/ 0 w 1825446"/>
              <a:gd name="connsiteY0" fmla="*/ 704099 h 802394"/>
              <a:gd name="connsiteX1" fmla="*/ 1709187 w 1825446"/>
              <a:gd name="connsiteY1" fmla="*/ 767768 h 802394"/>
              <a:gd name="connsiteX2" fmla="*/ 1516413 w 1825446"/>
              <a:gd name="connsiteY2" fmla="*/ 0 h 8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5446" h="802394">
                <a:moveTo>
                  <a:pt x="0" y="704099"/>
                </a:moveTo>
                <a:cubicBezTo>
                  <a:pt x="405641" y="663179"/>
                  <a:pt x="1456452" y="885118"/>
                  <a:pt x="1709187" y="767768"/>
                </a:cubicBezTo>
                <a:cubicBezTo>
                  <a:pt x="1961922" y="650418"/>
                  <a:pt x="1758761" y="212855"/>
                  <a:pt x="1516413" y="0"/>
                </a:cubicBezTo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 type="stealth" w="lg" len="lg"/>
          </a:ln>
          <a:effectLst>
            <a:glow rad="254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2238375"/>
            <a:ext cx="3986455" cy="18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42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5" t="22360" r="37501" b="7678"/>
          <a:stretch/>
        </p:blipFill>
        <p:spPr bwMode="auto">
          <a:xfrm>
            <a:off x="265684" y="838200"/>
            <a:ext cx="8601075" cy="591151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Hurricane Ivan: P-Surge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8" y="1609725"/>
            <a:ext cx="8929902" cy="2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51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4320" y="1097280"/>
            <a:ext cx="886968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MULTIPLE WAYS of getting the warning!</a:t>
            </a: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Weather Radio</a:t>
            </a: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endParaRPr lang="en-US" sz="8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rgbClr val="F5C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Television</a:t>
            </a: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endParaRPr lang="en-US" sz="8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rgbClr val="F5C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Websites </a:t>
            </a:r>
            <a:b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</a:b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     </a:t>
            </a:r>
            <a:r>
              <a:rPr lang="en-US" sz="2400" i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9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weather.gov/mob</a:t>
            </a: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endParaRPr lang="en-US" sz="800" i="1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Cellphone Alerts</a:t>
            </a: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endParaRPr lang="en-US" sz="8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srgbClr val="F5C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Social Media</a:t>
            </a:r>
            <a:endParaRPr 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rgbClr val="F5C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Ways To Get The Warning!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4" t="6476" b="3251"/>
          <a:stretch/>
        </p:blipFill>
        <p:spPr bwMode="auto">
          <a:xfrm>
            <a:off x="6248401" y="990600"/>
            <a:ext cx="2791840" cy="2209800"/>
          </a:xfrm>
          <a:prstGeom prst="rect">
            <a:avLst/>
          </a:prstGeom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95" b="9918"/>
          <a:stretch/>
        </p:blipFill>
        <p:spPr>
          <a:xfrm>
            <a:off x="5077840" y="3354547"/>
            <a:ext cx="3962400" cy="342744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83" y="3662437"/>
            <a:ext cx="1005840" cy="1005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22" y="3662436"/>
            <a:ext cx="1005840" cy="1005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212" y1="93902" x2="95911" y2="69512"/>
                        <a14:foregroundMark x1="71375" y1="28862" x2="91822" y2="69512"/>
                        <a14:foregroundMark x1="9665" y1="23577" x2="58364" y2="7317"/>
                        <a14:foregroundMark x1="7807" y1="31707" x2="8550" y2="23577"/>
                        <a14:foregroundMark x1="63569" y1="10976" x2="76208" y2="31707"/>
                        <a14:foregroundMark x1="76580" y1="33333" x2="97026" y2="67073"/>
                        <a14:foregroundMark x1="63569" y1="7317" x2="96654" y2="63821"/>
                        <a14:foregroundMark x1="13755" y1="47154" x2="7435" y2="32114"/>
                        <a14:foregroundMark x1="47212" y1="94715" x2="94424" y2="72358"/>
                        <a14:foregroundMark x1="87732" y1="76016" x2="46468" y2="95528"/>
                        <a14:backgroundMark x1="94796" y1="53659" x2="98885" y2="66260"/>
                        <a14:backgroundMark x1="50558" y1="95528" x2="57249" y2="91870"/>
                        <a14:backgroundMark x1="65799" y1="87398" x2="69888" y2="85366"/>
                        <a14:backgroundMark x1="47212" y1="96341" x2="95911" y2="73171"/>
                        <a14:backgroundMark x1="45353" y1="95935" x2="49814" y2="96341"/>
                        <a14:backgroundMark x1="63569" y1="6098" x2="97398" y2="64634"/>
                        <a14:backgroundMark x1="46097" y1="9756" x2="61338" y2="5691"/>
                        <a14:backgroundMark x1="97026" y1="69106" x2="97026" y2="64228"/>
                        <a14:backgroundMark x1="90706" y1="76423" x2="96654" y2="71138"/>
                        <a14:backgroundMark x1="7435" y1="24390" x2="10037" y2="19919"/>
                        <a14:backgroundMark x1="7063" y1="25203" x2="6691" y2="33740"/>
                        <a14:backgroundMark x1="6691" y1="32927" x2="9665" y2="42683"/>
                        <a14:backgroundMark x1="7063" y1="31301" x2="7807" y2="37398"/>
                        <a14:backgroundMark x1="8178" y1="35772" x2="11152" y2="44715"/>
                        <a14:backgroundMark x1="9294" y1="21951" x2="46468" y2="975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7" t="6234" r="3450" b="4094"/>
          <a:stretch>
            <a:fillRect/>
          </a:stretch>
        </p:blipFill>
        <p:spPr bwMode="auto">
          <a:xfrm>
            <a:off x="3747460" y="1517799"/>
            <a:ext cx="2679699" cy="235529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" b="30472"/>
          <a:stretch/>
        </p:blipFill>
        <p:spPr>
          <a:xfrm>
            <a:off x="99129" y="4706568"/>
            <a:ext cx="4615543" cy="207542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537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4319" y="1280160"/>
            <a:ext cx="8869680" cy="1877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eaLnBrk="0" hangingPunct="0">
              <a:buClr>
                <a:prstClr val="white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Newer </a:t>
            </a:r>
            <a:r>
              <a:rPr 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phones will alert you </a:t>
            </a: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of warnings </a:t>
            </a:r>
            <a:r>
              <a:rPr 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 your </a:t>
            </a: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area with a unique ring tone &amp; vibration. </a:t>
            </a: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Carriers alert by GPS location or county</a:t>
            </a:r>
          </a:p>
          <a:p>
            <a:pPr marL="640080" lvl="1" indent="-274320" eaLnBrk="0" hangingPunct="0">
              <a:buClr>
                <a:prstClr val="white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You are </a:t>
            </a:r>
            <a:r>
              <a:rPr lang="en-US" sz="2400" u="sng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NOT</a:t>
            </a: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charged </a:t>
            </a:r>
            <a:r>
              <a:rPr 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for </a:t>
            </a: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text-like alerts </a:t>
            </a:r>
            <a:r>
              <a:rPr lang="en-US" sz="2400" i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/>
            </a:r>
            <a:br>
              <a:rPr lang="en-US" sz="2400" i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n-US" sz="2000" i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(automatically enrolled to receive) </a:t>
            </a:r>
            <a:endParaRPr lang="en-US" sz="20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" t="22219" r="1381" b="1988"/>
          <a:stretch/>
        </p:blipFill>
        <p:spPr>
          <a:xfrm>
            <a:off x="3500336" y="3200400"/>
            <a:ext cx="5567464" cy="3581399"/>
          </a:xfrm>
          <a:prstGeom prst="rect">
            <a:avLst/>
          </a:prstGeom>
          <a:ln w="28575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0"/>
          <a:stretch/>
        </p:blipFill>
        <p:spPr>
          <a:xfrm>
            <a:off x="6557975" y="1828800"/>
            <a:ext cx="2500300" cy="10668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99" b="96803" l="33400" r="687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07" t="1844" r="31354" b="3241"/>
          <a:stretch/>
        </p:blipFill>
        <p:spPr>
          <a:xfrm>
            <a:off x="457200" y="3200400"/>
            <a:ext cx="2319274" cy="350705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Ways To Get The Warning!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32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8274"/>
          <a:stretch/>
        </p:blipFill>
        <p:spPr bwMode="auto">
          <a:xfrm>
            <a:off x="914400" y="1185863"/>
            <a:ext cx="7315200" cy="55959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srgbClr val="000066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933450" y="3914216"/>
            <a:ext cx="1005840" cy="219456"/>
          </a:xfrm>
          <a:prstGeom prst="roundRect">
            <a:avLst/>
          </a:prstGeom>
          <a:noFill/>
          <a:ln w="508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2800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2458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 b="29317"/>
          <a:stretch>
            <a:fillRect/>
          </a:stretch>
        </p:blipFill>
        <p:spPr bwMode="auto">
          <a:xfrm>
            <a:off x="695325" y="-152400"/>
            <a:ext cx="7802563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675" y="3467838"/>
            <a:ext cx="160848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glow rad="101600">
                    <a:srgbClr val="3E60DE">
                      <a:alpha val="60000"/>
                    </a:srgbClr>
                  </a:glow>
                  <a:outerShdw blurRad="38100" dist="38100" dir="2700000" algn="tl">
                    <a:prstClr val="black">
                      <a:alpha val="90000"/>
                    </a:prstClr>
                  </a:outerShdw>
                </a:effectLst>
                <a:latin typeface="Arial"/>
              </a:rPr>
              <a:t>Tropical Page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glow rad="101600">
                  <a:srgbClr val="3E60DE">
                    <a:alpha val="60000"/>
                  </a:srgbClr>
                </a:glow>
                <a:outerShdw blurRad="38100" dist="38100" dir="2700000" algn="tl">
                  <a:prstClr val="black">
                    <a:alpha val="90000"/>
                  </a:prst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439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5863"/>
            <a:ext cx="7315200" cy="559593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srgbClr val="000066">
                <a:alpha val="40000"/>
              </a:srgbClr>
            </a:outerShdw>
          </a:effectLst>
        </p:spPr>
      </p:pic>
      <p:pic>
        <p:nvPicPr>
          <p:cNvPr id="24582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 b="29317"/>
          <a:stretch>
            <a:fillRect/>
          </a:stretch>
        </p:blipFill>
        <p:spPr bwMode="auto">
          <a:xfrm>
            <a:off x="695325" y="-152400"/>
            <a:ext cx="7802563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3786426"/>
            <a:ext cx="160848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glow rad="101600">
                    <a:srgbClr val="3E60DE">
                      <a:alpha val="60000"/>
                    </a:srgbClr>
                  </a:glow>
                  <a:outerShdw blurRad="38100" dist="38100" dir="2700000" algn="tl">
                    <a:prstClr val="black">
                      <a:alpha val="90000"/>
                    </a:prstClr>
                  </a:outerShdw>
                </a:effectLst>
                <a:latin typeface="Arial"/>
              </a:rPr>
              <a:t>Impact Graphics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glow rad="101600">
                  <a:srgbClr val="3E60DE">
                    <a:alpha val="60000"/>
                  </a:srgbClr>
                </a:glow>
                <a:outerShdw blurRad="38100" dist="38100" dir="2700000" algn="tl">
                  <a:prstClr val="black">
                    <a:alpha val="90000"/>
                  </a:prstClr>
                </a:outerShdw>
              </a:effectLst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371975" y="4684065"/>
            <a:ext cx="1828800" cy="1371600"/>
          </a:xfrm>
          <a:prstGeom prst="roundRect">
            <a:avLst/>
          </a:prstGeom>
          <a:noFill/>
          <a:ln w="508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2800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917410" y="3634643"/>
            <a:ext cx="1323591" cy="1005976"/>
          </a:xfrm>
          <a:custGeom>
            <a:avLst/>
            <a:gdLst>
              <a:gd name="connsiteX0" fmla="*/ 390525 w 867189"/>
              <a:gd name="connsiteY0" fmla="*/ 313242 h 1570542"/>
              <a:gd name="connsiteX1" fmla="*/ 857250 w 867189"/>
              <a:gd name="connsiteY1" fmla="*/ 84642 h 1570542"/>
              <a:gd name="connsiteX2" fmla="*/ 0 w 867189"/>
              <a:gd name="connsiteY2" fmla="*/ 1570542 h 1570542"/>
              <a:gd name="connsiteX0" fmla="*/ 1400175 w 1933498"/>
              <a:gd name="connsiteY0" fmla="*/ 399882 h 2838282"/>
              <a:gd name="connsiteX1" fmla="*/ 1866900 w 1933498"/>
              <a:gd name="connsiteY1" fmla="*/ 171282 h 2838282"/>
              <a:gd name="connsiteX2" fmla="*/ 0 w 1933498"/>
              <a:gd name="connsiteY2" fmla="*/ 2838282 h 2838282"/>
              <a:gd name="connsiteX0" fmla="*/ 1400175 w 1924976"/>
              <a:gd name="connsiteY0" fmla="*/ 168833 h 2607233"/>
              <a:gd name="connsiteX1" fmla="*/ 1857375 w 1924976"/>
              <a:gd name="connsiteY1" fmla="*/ 302183 h 2607233"/>
              <a:gd name="connsiteX2" fmla="*/ 0 w 1924976"/>
              <a:gd name="connsiteY2" fmla="*/ 2607233 h 2607233"/>
              <a:gd name="connsiteX0" fmla="*/ 1400175 w 1918921"/>
              <a:gd name="connsiteY0" fmla="*/ 211517 h 2649917"/>
              <a:gd name="connsiteX1" fmla="*/ 1857375 w 1918921"/>
              <a:gd name="connsiteY1" fmla="*/ 344867 h 2649917"/>
              <a:gd name="connsiteX2" fmla="*/ 0 w 1918921"/>
              <a:gd name="connsiteY2" fmla="*/ 2649917 h 2649917"/>
              <a:gd name="connsiteX0" fmla="*/ 1400175 w 1918921"/>
              <a:gd name="connsiteY0" fmla="*/ 211517 h 2649917"/>
              <a:gd name="connsiteX1" fmla="*/ 1857375 w 1918921"/>
              <a:gd name="connsiteY1" fmla="*/ 344867 h 2649917"/>
              <a:gd name="connsiteX2" fmla="*/ 0 w 1918921"/>
              <a:gd name="connsiteY2" fmla="*/ 2649917 h 2649917"/>
              <a:gd name="connsiteX0" fmla="*/ 1400175 w 1889034"/>
              <a:gd name="connsiteY0" fmla="*/ 224069 h 2662469"/>
              <a:gd name="connsiteX1" fmla="*/ 1857375 w 1889034"/>
              <a:gd name="connsiteY1" fmla="*/ 357419 h 2662469"/>
              <a:gd name="connsiteX2" fmla="*/ 0 w 1889034"/>
              <a:gd name="connsiteY2" fmla="*/ 2662469 h 2662469"/>
              <a:gd name="connsiteX0" fmla="*/ 1400175 w 2446396"/>
              <a:gd name="connsiteY0" fmla="*/ 437430 h 2875830"/>
              <a:gd name="connsiteX1" fmla="*/ 2431307 w 2446396"/>
              <a:gd name="connsiteY1" fmla="*/ 210857 h 2875830"/>
              <a:gd name="connsiteX2" fmla="*/ 0 w 2446396"/>
              <a:gd name="connsiteY2" fmla="*/ 2875830 h 2875830"/>
              <a:gd name="connsiteX0" fmla="*/ 0 w 1209915"/>
              <a:gd name="connsiteY0" fmla="*/ 283020 h 863437"/>
              <a:gd name="connsiteX1" fmla="*/ 1031132 w 1209915"/>
              <a:gd name="connsiteY1" fmla="*/ 56447 h 863437"/>
              <a:gd name="connsiteX2" fmla="*/ 798276 w 1209915"/>
              <a:gd name="connsiteY2" fmla="*/ 863437 h 863437"/>
              <a:gd name="connsiteX0" fmla="*/ 0 w 1087665"/>
              <a:gd name="connsiteY0" fmla="*/ 283020 h 863437"/>
              <a:gd name="connsiteX1" fmla="*/ 1031132 w 1087665"/>
              <a:gd name="connsiteY1" fmla="*/ 56447 h 863437"/>
              <a:gd name="connsiteX2" fmla="*/ 798276 w 1087665"/>
              <a:gd name="connsiteY2" fmla="*/ 863437 h 863437"/>
              <a:gd name="connsiteX0" fmla="*/ 0 w 1359110"/>
              <a:gd name="connsiteY0" fmla="*/ 392757 h 827259"/>
              <a:gd name="connsiteX1" fmla="*/ 1284052 w 1359110"/>
              <a:gd name="connsiteY1" fmla="*/ 20269 h 827259"/>
              <a:gd name="connsiteX2" fmla="*/ 1051196 w 1359110"/>
              <a:gd name="connsiteY2" fmla="*/ 827259 h 827259"/>
              <a:gd name="connsiteX0" fmla="*/ 0 w 1359110"/>
              <a:gd name="connsiteY0" fmla="*/ 402716 h 837218"/>
              <a:gd name="connsiteX1" fmla="*/ 1284052 w 1359110"/>
              <a:gd name="connsiteY1" fmla="*/ 30228 h 837218"/>
              <a:gd name="connsiteX2" fmla="*/ 1051196 w 1359110"/>
              <a:gd name="connsiteY2" fmla="*/ 837218 h 837218"/>
              <a:gd name="connsiteX0" fmla="*/ 0 w 1257740"/>
              <a:gd name="connsiteY0" fmla="*/ 515801 h 950303"/>
              <a:gd name="connsiteX1" fmla="*/ 1138137 w 1257740"/>
              <a:gd name="connsiteY1" fmla="*/ 16854 h 950303"/>
              <a:gd name="connsiteX2" fmla="*/ 1051196 w 1257740"/>
              <a:gd name="connsiteY2" fmla="*/ 950303 h 950303"/>
              <a:gd name="connsiteX0" fmla="*/ 0 w 1257740"/>
              <a:gd name="connsiteY0" fmla="*/ 595638 h 1030140"/>
              <a:gd name="connsiteX1" fmla="*/ 1138137 w 1257740"/>
              <a:gd name="connsiteY1" fmla="*/ 96691 h 1030140"/>
              <a:gd name="connsiteX2" fmla="*/ 1051196 w 1257740"/>
              <a:gd name="connsiteY2" fmla="*/ 1030140 h 1030140"/>
              <a:gd name="connsiteX0" fmla="*/ 0 w 1208003"/>
              <a:gd name="connsiteY0" fmla="*/ 595638 h 1030140"/>
              <a:gd name="connsiteX1" fmla="*/ 1138137 w 1208003"/>
              <a:gd name="connsiteY1" fmla="*/ 96691 h 1030140"/>
              <a:gd name="connsiteX2" fmla="*/ 1051196 w 1208003"/>
              <a:gd name="connsiteY2" fmla="*/ 1030140 h 1030140"/>
              <a:gd name="connsiteX0" fmla="*/ 0 w 1208003"/>
              <a:gd name="connsiteY0" fmla="*/ 572566 h 1007068"/>
              <a:gd name="connsiteX1" fmla="*/ 1138137 w 1208003"/>
              <a:gd name="connsiteY1" fmla="*/ 73619 h 1007068"/>
              <a:gd name="connsiteX2" fmla="*/ 1051196 w 1208003"/>
              <a:gd name="connsiteY2" fmla="*/ 1007068 h 1007068"/>
              <a:gd name="connsiteX0" fmla="*/ 0 w 1270638"/>
              <a:gd name="connsiteY0" fmla="*/ 535754 h 941073"/>
              <a:gd name="connsiteX1" fmla="*/ 1196503 w 1270638"/>
              <a:gd name="connsiteY1" fmla="*/ 7624 h 941073"/>
              <a:gd name="connsiteX2" fmla="*/ 1109562 w 1270638"/>
              <a:gd name="connsiteY2" fmla="*/ 941073 h 941073"/>
              <a:gd name="connsiteX0" fmla="*/ 0 w 1257849"/>
              <a:gd name="connsiteY0" fmla="*/ 552480 h 957799"/>
              <a:gd name="connsiteX1" fmla="*/ 1196503 w 1257849"/>
              <a:gd name="connsiteY1" fmla="*/ 24350 h 957799"/>
              <a:gd name="connsiteX2" fmla="*/ 1109562 w 1257849"/>
              <a:gd name="connsiteY2" fmla="*/ 957799 h 957799"/>
              <a:gd name="connsiteX0" fmla="*/ 0 w 1279300"/>
              <a:gd name="connsiteY0" fmla="*/ 537402 h 991359"/>
              <a:gd name="connsiteX1" fmla="*/ 1196503 w 1279300"/>
              <a:gd name="connsiteY1" fmla="*/ 9272 h 991359"/>
              <a:gd name="connsiteX2" fmla="*/ 1138745 w 1279300"/>
              <a:gd name="connsiteY2" fmla="*/ 991359 h 991359"/>
              <a:gd name="connsiteX0" fmla="*/ 0 w 1297978"/>
              <a:gd name="connsiteY0" fmla="*/ 537402 h 991359"/>
              <a:gd name="connsiteX1" fmla="*/ 1196503 w 1297978"/>
              <a:gd name="connsiteY1" fmla="*/ 9272 h 991359"/>
              <a:gd name="connsiteX2" fmla="*/ 1138745 w 1297978"/>
              <a:gd name="connsiteY2" fmla="*/ 991359 h 991359"/>
              <a:gd name="connsiteX0" fmla="*/ 0 w 1323591"/>
              <a:gd name="connsiteY0" fmla="*/ 552019 h 1005976"/>
              <a:gd name="connsiteX1" fmla="*/ 1196503 w 1323591"/>
              <a:gd name="connsiteY1" fmla="*/ 23889 h 1005976"/>
              <a:gd name="connsiteX2" fmla="*/ 1138745 w 1323591"/>
              <a:gd name="connsiteY2" fmla="*/ 1005976 h 100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3591" h="1005976">
                <a:moveTo>
                  <a:pt x="0" y="552019"/>
                </a:moveTo>
                <a:cubicBezTo>
                  <a:pt x="325690" y="354628"/>
                  <a:pt x="948346" y="-110136"/>
                  <a:pt x="1196503" y="23889"/>
                </a:cubicBezTo>
                <a:cubicBezTo>
                  <a:pt x="1444660" y="157914"/>
                  <a:pt x="1276435" y="811018"/>
                  <a:pt x="1138745" y="1005976"/>
                </a:cubicBezTo>
              </a:path>
            </a:pathLst>
          </a:custGeom>
          <a:noFill/>
          <a:ln w="44450" cap="rnd" cmpd="sng" algn="ctr">
            <a:solidFill>
              <a:srgbClr val="FFCB25"/>
            </a:solidFill>
            <a:prstDash val="solid"/>
            <a:round/>
            <a:headEnd type="none" w="med" len="med"/>
            <a:tailEnd type="stealth" w="lg" len="lg"/>
          </a:ln>
          <a:effectLst>
            <a:glow rad="25400">
              <a:schemeClr val="bg1">
                <a:alpha val="3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200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14400" y="1188720"/>
            <a:ext cx="7315200" cy="5596128"/>
            <a:chOff x="914400" y="1188720"/>
            <a:chExt cx="7315200" cy="5596128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" t="1365" r="28674" b="2216"/>
            <a:stretch/>
          </p:blipFill>
          <p:spPr>
            <a:xfrm>
              <a:off x="914400" y="1188720"/>
              <a:ext cx="7315200" cy="5596128"/>
            </a:xfrm>
            <a:prstGeom prst="rect">
              <a:avLst/>
            </a:prstGeom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srgbClr val="000066">
                  <a:alpha val="40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6553200" y="1981200"/>
              <a:ext cx="1676400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12" t="14493" r="21340" b="77819"/>
            <a:stretch/>
          </p:blipFill>
          <p:spPr>
            <a:xfrm>
              <a:off x="5791200" y="2034209"/>
              <a:ext cx="1769165" cy="404191"/>
            </a:xfrm>
            <a:prstGeom prst="rect">
              <a:avLst/>
            </a:prstGeom>
          </p:spPr>
        </p:pic>
      </p:grpSp>
      <p:pic>
        <p:nvPicPr>
          <p:cNvPr id="24582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 b="29317"/>
          <a:stretch>
            <a:fillRect/>
          </a:stretch>
        </p:blipFill>
        <p:spPr bwMode="auto">
          <a:xfrm>
            <a:off x="695325" y="-152400"/>
            <a:ext cx="7802563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583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" t="30758" r="1557" b="3162"/>
          <a:stretch/>
        </p:blipFill>
        <p:spPr>
          <a:xfrm>
            <a:off x="914400" y="1185863"/>
            <a:ext cx="7315200" cy="559612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srgbClr val="000066">
                <a:alpha val="40000"/>
              </a:srgbClr>
            </a:outerShdw>
          </a:effectLst>
        </p:spPr>
      </p:pic>
      <p:pic>
        <p:nvPicPr>
          <p:cNvPr id="2458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 b="29317"/>
          <a:stretch>
            <a:fillRect/>
          </a:stretch>
        </p:blipFill>
        <p:spPr bwMode="auto">
          <a:xfrm>
            <a:off x="695325" y="-152400"/>
            <a:ext cx="7802563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4419600"/>
            <a:ext cx="1463040" cy="4572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2800" b="1" spc="1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glow rad="101600">
                    <a:srgbClr val="3E60DE">
                      <a:alpha val="60000"/>
                    </a:srgbClr>
                  </a:glow>
                  <a:outerShdw blurRad="38100" dist="38100" dir="2700000" algn="tl">
                    <a:prstClr val="black">
                      <a:alpha val="90000"/>
                    </a:prstClr>
                  </a:outerShdw>
                </a:effectLst>
                <a:latin typeface="Arial"/>
              </a:rPr>
              <a:t>**TIPS**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7600" y="5997714"/>
            <a:ext cx="4480560" cy="7315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2300" b="1" spc="100" dirty="0" smtClean="0">
                <a:ln w="6350"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prstClr val="black">
                      <a:alpha val="90000"/>
                    </a:prstClr>
                  </a:outerShdw>
                </a:effectLst>
                <a:latin typeface="Arial"/>
              </a:rPr>
              <a:t>Scroll to the bottom of the Tropical Page for these links!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2819396" y="3461776"/>
            <a:ext cx="904676" cy="919245"/>
          </a:xfrm>
          <a:custGeom>
            <a:avLst/>
            <a:gdLst>
              <a:gd name="connsiteX0" fmla="*/ 390525 w 867189"/>
              <a:gd name="connsiteY0" fmla="*/ 313242 h 1570542"/>
              <a:gd name="connsiteX1" fmla="*/ 857250 w 867189"/>
              <a:gd name="connsiteY1" fmla="*/ 84642 h 1570542"/>
              <a:gd name="connsiteX2" fmla="*/ 0 w 867189"/>
              <a:gd name="connsiteY2" fmla="*/ 1570542 h 1570542"/>
              <a:gd name="connsiteX0" fmla="*/ 1400175 w 1933498"/>
              <a:gd name="connsiteY0" fmla="*/ 399882 h 2838282"/>
              <a:gd name="connsiteX1" fmla="*/ 1866900 w 1933498"/>
              <a:gd name="connsiteY1" fmla="*/ 171282 h 2838282"/>
              <a:gd name="connsiteX2" fmla="*/ 0 w 1933498"/>
              <a:gd name="connsiteY2" fmla="*/ 2838282 h 2838282"/>
              <a:gd name="connsiteX0" fmla="*/ 1400175 w 1924976"/>
              <a:gd name="connsiteY0" fmla="*/ 168833 h 2607233"/>
              <a:gd name="connsiteX1" fmla="*/ 1857375 w 1924976"/>
              <a:gd name="connsiteY1" fmla="*/ 302183 h 2607233"/>
              <a:gd name="connsiteX2" fmla="*/ 0 w 1924976"/>
              <a:gd name="connsiteY2" fmla="*/ 2607233 h 2607233"/>
              <a:gd name="connsiteX0" fmla="*/ 1400175 w 1918921"/>
              <a:gd name="connsiteY0" fmla="*/ 211517 h 2649917"/>
              <a:gd name="connsiteX1" fmla="*/ 1857375 w 1918921"/>
              <a:gd name="connsiteY1" fmla="*/ 344867 h 2649917"/>
              <a:gd name="connsiteX2" fmla="*/ 0 w 1918921"/>
              <a:gd name="connsiteY2" fmla="*/ 2649917 h 2649917"/>
              <a:gd name="connsiteX0" fmla="*/ 1400175 w 1918921"/>
              <a:gd name="connsiteY0" fmla="*/ 211517 h 2649917"/>
              <a:gd name="connsiteX1" fmla="*/ 1857375 w 1918921"/>
              <a:gd name="connsiteY1" fmla="*/ 344867 h 2649917"/>
              <a:gd name="connsiteX2" fmla="*/ 0 w 1918921"/>
              <a:gd name="connsiteY2" fmla="*/ 2649917 h 2649917"/>
              <a:gd name="connsiteX0" fmla="*/ 1400175 w 1889034"/>
              <a:gd name="connsiteY0" fmla="*/ 224069 h 2662469"/>
              <a:gd name="connsiteX1" fmla="*/ 1857375 w 1889034"/>
              <a:gd name="connsiteY1" fmla="*/ 357419 h 2662469"/>
              <a:gd name="connsiteX2" fmla="*/ 0 w 1889034"/>
              <a:gd name="connsiteY2" fmla="*/ 2662469 h 2662469"/>
              <a:gd name="connsiteX0" fmla="*/ 1400175 w 2446396"/>
              <a:gd name="connsiteY0" fmla="*/ 437430 h 2875830"/>
              <a:gd name="connsiteX1" fmla="*/ 2431307 w 2446396"/>
              <a:gd name="connsiteY1" fmla="*/ 210857 h 2875830"/>
              <a:gd name="connsiteX2" fmla="*/ 0 w 2446396"/>
              <a:gd name="connsiteY2" fmla="*/ 2875830 h 2875830"/>
              <a:gd name="connsiteX0" fmla="*/ 0 w 1209915"/>
              <a:gd name="connsiteY0" fmla="*/ 283020 h 863437"/>
              <a:gd name="connsiteX1" fmla="*/ 1031132 w 1209915"/>
              <a:gd name="connsiteY1" fmla="*/ 56447 h 863437"/>
              <a:gd name="connsiteX2" fmla="*/ 798276 w 1209915"/>
              <a:gd name="connsiteY2" fmla="*/ 863437 h 863437"/>
              <a:gd name="connsiteX0" fmla="*/ 0 w 1087665"/>
              <a:gd name="connsiteY0" fmla="*/ 283020 h 863437"/>
              <a:gd name="connsiteX1" fmla="*/ 1031132 w 1087665"/>
              <a:gd name="connsiteY1" fmla="*/ 56447 h 863437"/>
              <a:gd name="connsiteX2" fmla="*/ 798276 w 1087665"/>
              <a:gd name="connsiteY2" fmla="*/ 863437 h 863437"/>
              <a:gd name="connsiteX0" fmla="*/ 0 w 1359110"/>
              <a:gd name="connsiteY0" fmla="*/ 392757 h 827259"/>
              <a:gd name="connsiteX1" fmla="*/ 1284052 w 1359110"/>
              <a:gd name="connsiteY1" fmla="*/ 20269 h 827259"/>
              <a:gd name="connsiteX2" fmla="*/ 1051196 w 1359110"/>
              <a:gd name="connsiteY2" fmla="*/ 827259 h 827259"/>
              <a:gd name="connsiteX0" fmla="*/ 0 w 1359110"/>
              <a:gd name="connsiteY0" fmla="*/ 402716 h 837218"/>
              <a:gd name="connsiteX1" fmla="*/ 1284052 w 1359110"/>
              <a:gd name="connsiteY1" fmla="*/ 30228 h 837218"/>
              <a:gd name="connsiteX2" fmla="*/ 1051196 w 1359110"/>
              <a:gd name="connsiteY2" fmla="*/ 837218 h 837218"/>
              <a:gd name="connsiteX0" fmla="*/ 0 w 1257740"/>
              <a:gd name="connsiteY0" fmla="*/ 515801 h 950303"/>
              <a:gd name="connsiteX1" fmla="*/ 1138137 w 1257740"/>
              <a:gd name="connsiteY1" fmla="*/ 16854 h 950303"/>
              <a:gd name="connsiteX2" fmla="*/ 1051196 w 1257740"/>
              <a:gd name="connsiteY2" fmla="*/ 950303 h 950303"/>
              <a:gd name="connsiteX0" fmla="*/ 0 w 1257740"/>
              <a:gd name="connsiteY0" fmla="*/ 595638 h 1030140"/>
              <a:gd name="connsiteX1" fmla="*/ 1138137 w 1257740"/>
              <a:gd name="connsiteY1" fmla="*/ 96691 h 1030140"/>
              <a:gd name="connsiteX2" fmla="*/ 1051196 w 1257740"/>
              <a:gd name="connsiteY2" fmla="*/ 1030140 h 1030140"/>
              <a:gd name="connsiteX0" fmla="*/ 0 w 1208003"/>
              <a:gd name="connsiteY0" fmla="*/ 595638 h 1030140"/>
              <a:gd name="connsiteX1" fmla="*/ 1138137 w 1208003"/>
              <a:gd name="connsiteY1" fmla="*/ 96691 h 1030140"/>
              <a:gd name="connsiteX2" fmla="*/ 1051196 w 1208003"/>
              <a:gd name="connsiteY2" fmla="*/ 1030140 h 1030140"/>
              <a:gd name="connsiteX0" fmla="*/ 0 w 1208003"/>
              <a:gd name="connsiteY0" fmla="*/ 572566 h 1007068"/>
              <a:gd name="connsiteX1" fmla="*/ 1138137 w 1208003"/>
              <a:gd name="connsiteY1" fmla="*/ 73619 h 1007068"/>
              <a:gd name="connsiteX2" fmla="*/ 1051196 w 1208003"/>
              <a:gd name="connsiteY2" fmla="*/ 1007068 h 1007068"/>
              <a:gd name="connsiteX0" fmla="*/ 0 w 1270638"/>
              <a:gd name="connsiteY0" fmla="*/ 535754 h 941073"/>
              <a:gd name="connsiteX1" fmla="*/ 1196503 w 1270638"/>
              <a:gd name="connsiteY1" fmla="*/ 7624 h 941073"/>
              <a:gd name="connsiteX2" fmla="*/ 1109562 w 1270638"/>
              <a:gd name="connsiteY2" fmla="*/ 941073 h 941073"/>
              <a:gd name="connsiteX0" fmla="*/ 0 w 1257849"/>
              <a:gd name="connsiteY0" fmla="*/ 552480 h 957799"/>
              <a:gd name="connsiteX1" fmla="*/ 1196503 w 1257849"/>
              <a:gd name="connsiteY1" fmla="*/ 24350 h 957799"/>
              <a:gd name="connsiteX2" fmla="*/ 1109562 w 1257849"/>
              <a:gd name="connsiteY2" fmla="*/ 957799 h 957799"/>
              <a:gd name="connsiteX0" fmla="*/ 0 w 1279300"/>
              <a:gd name="connsiteY0" fmla="*/ 537402 h 991359"/>
              <a:gd name="connsiteX1" fmla="*/ 1196503 w 1279300"/>
              <a:gd name="connsiteY1" fmla="*/ 9272 h 991359"/>
              <a:gd name="connsiteX2" fmla="*/ 1138745 w 1279300"/>
              <a:gd name="connsiteY2" fmla="*/ 991359 h 991359"/>
              <a:gd name="connsiteX0" fmla="*/ 0 w 1297978"/>
              <a:gd name="connsiteY0" fmla="*/ 537402 h 991359"/>
              <a:gd name="connsiteX1" fmla="*/ 1196503 w 1297978"/>
              <a:gd name="connsiteY1" fmla="*/ 9272 h 991359"/>
              <a:gd name="connsiteX2" fmla="*/ 1138745 w 1297978"/>
              <a:gd name="connsiteY2" fmla="*/ 991359 h 991359"/>
              <a:gd name="connsiteX0" fmla="*/ 0 w 1323591"/>
              <a:gd name="connsiteY0" fmla="*/ 552019 h 1005976"/>
              <a:gd name="connsiteX1" fmla="*/ 1196503 w 1323591"/>
              <a:gd name="connsiteY1" fmla="*/ 23889 h 1005976"/>
              <a:gd name="connsiteX2" fmla="*/ 1138745 w 1323591"/>
              <a:gd name="connsiteY2" fmla="*/ 1005976 h 1005976"/>
              <a:gd name="connsiteX0" fmla="*/ 0 w 1621583"/>
              <a:gd name="connsiteY0" fmla="*/ 149575 h 1099643"/>
              <a:gd name="connsiteX1" fmla="*/ 1498061 w 1621583"/>
              <a:gd name="connsiteY1" fmla="*/ 117556 h 1099643"/>
              <a:gd name="connsiteX2" fmla="*/ 1440303 w 1621583"/>
              <a:gd name="connsiteY2" fmla="*/ 1099643 h 1099643"/>
              <a:gd name="connsiteX0" fmla="*/ 465843 w 1913785"/>
              <a:gd name="connsiteY0" fmla="*/ 210274 h 1160342"/>
              <a:gd name="connsiteX1" fmla="*/ 37827 w 1913785"/>
              <a:gd name="connsiteY1" fmla="*/ 80979 h 1160342"/>
              <a:gd name="connsiteX2" fmla="*/ 1906146 w 1913785"/>
              <a:gd name="connsiteY2" fmla="*/ 1160342 h 1160342"/>
              <a:gd name="connsiteX0" fmla="*/ 621960 w 712478"/>
              <a:gd name="connsiteY0" fmla="*/ 194477 h 930537"/>
              <a:gd name="connsiteX1" fmla="*/ 193944 w 712478"/>
              <a:gd name="connsiteY1" fmla="*/ 65182 h 930537"/>
              <a:gd name="connsiteX2" fmla="*/ 0 w 712478"/>
              <a:gd name="connsiteY2" fmla="*/ 930537 h 930537"/>
              <a:gd name="connsiteX0" fmla="*/ 621960 w 998905"/>
              <a:gd name="connsiteY0" fmla="*/ 58659 h 794719"/>
              <a:gd name="connsiteX1" fmla="*/ 962429 w 998905"/>
              <a:gd name="connsiteY1" fmla="*/ 337926 h 794719"/>
              <a:gd name="connsiteX2" fmla="*/ 0 w 998905"/>
              <a:gd name="connsiteY2" fmla="*/ 794719 h 794719"/>
              <a:gd name="connsiteX0" fmla="*/ 553866 w 986958"/>
              <a:gd name="connsiteY0" fmla="*/ 52727 h 856881"/>
              <a:gd name="connsiteX1" fmla="*/ 962429 w 986958"/>
              <a:gd name="connsiteY1" fmla="*/ 400088 h 856881"/>
              <a:gd name="connsiteX2" fmla="*/ 0 w 986958"/>
              <a:gd name="connsiteY2" fmla="*/ 856881 h 856881"/>
              <a:gd name="connsiteX0" fmla="*/ 553866 w 978036"/>
              <a:gd name="connsiteY0" fmla="*/ 0 h 804154"/>
              <a:gd name="connsiteX1" fmla="*/ 962429 w 978036"/>
              <a:gd name="connsiteY1" fmla="*/ 347361 h 804154"/>
              <a:gd name="connsiteX2" fmla="*/ 0 w 978036"/>
              <a:gd name="connsiteY2" fmla="*/ 804154 h 804154"/>
              <a:gd name="connsiteX0" fmla="*/ 534410 w 976495"/>
              <a:gd name="connsiteY0" fmla="*/ 0 h 823609"/>
              <a:gd name="connsiteX1" fmla="*/ 962429 w 976495"/>
              <a:gd name="connsiteY1" fmla="*/ 366816 h 823609"/>
              <a:gd name="connsiteX2" fmla="*/ 0 w 976495"/>
              <a:gd name="connsiteY2" fmla="*/ 823609 h 823609"/>
              <a:gd name="connsiteX0" fmla="*/ 534410 w 568599"/>
              <a:gd name="connsiteY0" fmla="*/ 412038 h 1235647"/>
              <a:gd name="connsiteX1" fmla="*/ 155033 w 568599"/>
              <a:gd name="connsiteY1" fmla="*/ 20097 h 1235647"/>
              <a:gd name="connsiteX2" fmla="*/ 0 w 568599"/>
              <a:gd name="connsiteY2" fmla="*/ 1235647 h 1235647"/>
              <a:gd name="connsiteX0" fmla="*/ 407950 w 440984"/>
              <a:gd name="connsiteY0" fmla="*/ 397765 h 803084"/>
              <a:gd name="connsiteX1" fmla="*/ 28573 w 440984"/>
              <a:gd name="connsiteY1" fmla="*/ 5824 h 803084"/>
              <a:gd name="connsiteX2" fmla="*/ 0 w 440984"/>
              <a:gd name="connsiteY2" fmla="*/ 803084 h 803084"/>
              <a:gd name="connsiteX0" fmla="*/ 654107 w 678622"/>
              <a:gd name="connsiteY0" fmla="*/ 304846 h 807441"/>
              <a:gd name="connsiteX1" fmla="*/ 31539 w 678622"/>
              <a:gd name="connsiteY1" fmla="*/ 10181 h 807441"/>
              <a:gd name="connsiteX2" fmla="*/ 2966 w 678622"/>
              <a:gd name="connsiteY2" fmla="*/ 807441 h 807441"/>
              <a:gd name="connsiteX0" fmla="*/ 654107 w 654107"/>
              <a:gd name="connsiteY0" fmla="*/ 325430 h 828025"/>
              <a:gd name="connsiteX1" fmla="*/ 31539 w 654107"/>
              <a:gd name="connsiteY1" fmla="*/ 30765 h 828025"/>
              <a:gd name="connsiteX2" fmla="*/ 2966 w 654107"/>
              <a:gd name="connsiteY2" fmla="*/ 828025 h 828025"/>
              <a:gd name="connsiteX0" fmla="*/ 743058 w 743058"/>
              <a:gd name="connsiteY0" fmla="*/ 394529 h 897124"/>
              <a:gd name="connsiteX1" fmla="*/ 23213 w 743058"/>
              <a:gd name="connsiteY1" fmla="*/ 22043 h 897124"/>
              <a:gd name="connsiteX2" fmla="*/ 91917 w 743058"/>
              <a:gd name="connsiteY2" fmla="*/ 897124 h 897124"/>
              <a:gd name="connsiteX0" fmla="*/ 806783 w 806783"/>
              <a:gd name="connsiteY0" fmla="*/ 397483 h 948716"/>
              <a:gd name="connsiteX1" fmla="*/ 86938 w 806783"/>
              <a:gd name="connsiteY1" fmla="*/ 24997 h 948716"/>
              <a:gd name="connsiteX2" fmla="*/ 0 w 806783"/>
              <a:gd name="connsiteY2" fmla="*/ 948716 h 948716"/>
              <a:gd name="connsiteX0" fmla="*/ 806783 w 806783"/>
              <a:gd name="connsiteY0" fmla="*/ 397483 h 948716"/>
              <a:gd name="connsiteX1" fmla="*/ 86938 w 806783"/>
              <a:gd name="connsiteY1" fmla="*/ 24997 h 948716"/>
              <a:gd name="connsiteX2" fmla="*/ 0 w 806783"/>
              <a:gd name="connsiteY2" fmla="*/ 948716 h 948716"/>
              <a:gd name="connsiteX0" fmla="*/ 806783 w 806783"/>
              <a:gd name="connsiteY0" fmla="*/ 397483 h 948716"/>
              <a:gd name="connsiteX1" fmla="*/ 86938 w 806783"/>
              <a:gd name="connsiteY1" fmla="*/ 24997 h 948716"/>
              <a:gd name="connsiteX2" fmla="*/ 0 w 806783"/>
              <a:gd name="connsiteY2" fmla="*/ 948716 h 948716"/>
              <a:gd name="connsiteX0" fmla="*/ 806783 w 806783"/>
              <a:gd name="connsiteY0" fmla="*/ 488168 h 1039401"/>
              <a:gd name="connsiteX1" fmla="*/ 262036 w 806783"/>
              <a:gd name="connsiteY1" fmla="*/ 18405 h 1039401"/>
              <a:gd name="connsiteX2" fmla="*/ 0 w 806783"/>
              <a:gd name="connsiteY2" fmla="*/ 1039401 h 1039401"/>
              <a:gd name="connsiteX0" fmla="*/ 699779 w 699779"/>
              <a:gd name="connsiteY0" fmla="*/ 428291 h 1047617"/>
              <a:gd name="connsiteX1" fmla="*/ 262036 w 699779"/>
              <a:gd name="connsiteY1" fmla="*/ 26621 h 1047617"/>
              <a:gd name="connsiteX2" fmla="*/ 0 w 699779"/>
              <a:gd name="connsiteY2" fmla="*/ 1047617 h 1047617"/>
              <a:gd name="connsiteX0" fmla="*/ 699779 w 699779"/>
              <a:gd name="connsiteY0" fmla="*/ 418378 h 1037704"/>
              <a:gd name="connsiteX1" fmla="*/ 262036 w 699779"/>
              <a:gd name="connsiteY1" fmla="*/ 16708 h 1037704"/>
              <a:gd name="connsiteX2" fmla="*/ 0 w 699779"/>
              <a:gd name="connsiteY2" fmla="*/ 1037704 h 1037704"/>
              <a:gd name="connsiteX0" fmla="*/ 748417 w 748417"/>
              <a:gd name="connsiteY0" fmla="*/ 436363 h 1036233"/>
              <a:gd name="connsiteX1" fmla="*/ 262036 w 748417"/>
              <a:gd name="connsiteY1" fmla="*/ 15237 h 1036233"/>
              <a:gd name="connsiteX2" fmla="*/ 0 w 748417"/>
              <a:gd name="connsiteY2" fmla="*/ 1036233 h 1036233"/>
              <a:gd name="connsiteX0" fmla="*/ 748417 w 748417"/>
              <a:gd name="connsiteY0" fmla="*/ 433531 h 1033401"/>
              <a:gd name="connsiteX1" fmla="*/ 262036 w 748417"/>
              <a:gd name="connsiteY1" fmla="*/ 12405 h 1033401"/>
              <a:gd name="connsiteX2" fmla="*/ 0 w 748417"/>
              <a:gd name="connsiteY2" fmla="*/ 1033401 h 1033401"/>
              <a:gd name="connsiteX0" fmla="*/ 748417 w 748417"/>
              <a:gd name="connsiteY0" fmla="*/ 447912 h 1047782"/>
              <a:gd name="connsiteX1" fmla="*/ 262036 w 748417"/>
              <a:gd name="connsiteY1" fmla="*/ 26786 h 1047782"/>
              <a:gd name="connsiteX2" fmla="*/ 0 w 748417"/>
              <a:gd name="connsiteY2" fmla="*/ 1047782 h 1047782"/>
              <a:gd name="connsiteX0" fmla="*/ 748417 w 748417"/>
              <a:gd name="connsiteY0" fmla="*/ 435671 h 1035541"/>
              <a:gd name="connsiteX1" fmla="*/ 262036 w 748417"/>
              <a:gd name="connsiteY1" fmla="*/ 14545 h 1035541"/>
              <a:gd name="connsiteX2" fmla="*/ 0 w 748417"/>
              <a:gd name="connsiteY2" fmla="*/ 1035541 h 1035541"/>
              <a:gd name="connsiteX0" fmla="*/ 690051 w 690051"/>
              <a:gd name="connsiteY0" fmla="*/ 425586 h 762809"/>
              <a:gd name="connsiteX1" fmla="*/ 203670 w 690051"/>
              <a:gd name="connsiteY1" fmla="*/ 4460 h 762809"/>
              <a:gd name="connsiteX2" fmla="*/ 0 w 690051"/>
              <a:gd name="connsiteY2" fmla="*/ 762809 h 762809"/>
              <a:gd name="connsiteX0" fmla="*/ 690051 w 690051"/>
              <a:gd name="connsiteY0" fmla="*/ 425586 h 762809"/>
              <a:gd name="connsiteX1" fmla="*/ 203670 w 690051"/>
              <a:gd name="connsiteY1" fmla="*/ 4460 h 762809"/>
              <a:gd name="connsiteX2" fmla="*/ 0 w 690051"/>
              <a:gd name="connsiteY2" fmla="*/ 762809 h 762809"/>
              <a:gd name="connsiteX0" fmla="*/ 767872 w 767872"/>
              <a:gd name="connsiteY0" fmla="*/ 425822 h 772772"/>
              <a:gd name="connsiteX1" fmla="*/ 281491 w 767872"/>
              <a:gd name="connsiteY1" fmla="*/ 4696 h 772772"/>
              <a:gd name="connsiteX2" fmla="*/ 0 w 767872"/>
              <a:gd name="connsiteY2" fmla="*/ 772772 h 772772"/>
              <a:gd name="connsiteX0" fmla="*/ 767872 w 767872"/>
              <a:gd name="connsiteY0" fmla="*/ 425822 h 772772"/>
              <a:gd name="connsiteX1" fmla="*/ 281491 w 767872"/>
              <a:gd name="connsiteY1" fmla="*/ 4696 h 772772"/>
              <a:gd name="connsiteX2" fmla="*/ 0 w 767872"/>
              <a:gd name="connsiteY2" fmla="*/ 772772 h 772772"/>
              <a:gd name="connsiteX0" fmla="*/ 709506 w 709506"/>
              <a:gd name="connsiteY0" fmla="*/ 351172 h 775943"/>
              <a:gd name="connsiteX1" fmla="*/ 281491 w 709506"/>
              <a:gd name="connsiteY1" fmla="*/ 7867 h 775943"/>
              <a:gd name="connsiteX2" fmla="*/ 0 w 709506"/>
              <a:gd name="connsiteY2" fmla="*/ 775943 h 775943"/>
              <a:gd name="connsiteX0" fmla="*/ 709506 w 709506"/>
              <a:gd name="connsiteY0" fmla="*/ 543448 h 968219"/>
              <a:gd name="connsiteX1" fmla="*/ 242581 w 709506"/>
              <a:gd name="connsiteY1" fmla="*/ 5590 h 968219"/>
              <a:gd name="connsiteX2" fmla="*/ 0 w 709506"/>
              <a:gd name="connsiteY2" fmla="*/ 968219 h 968219"/>
              <a:gd name="connsiteX0" fmla="*/ 709506 w 709506"/>
              <a:gd name="connsiteY0" fmla="*/ 554109 h 978880"/>
              <a:gd name="connsiteX1" fmla="*/ 242581 w 709506"/>
              <a:gd name="connsiteY1" fmla="*/ 16251 h 978880"/>
              <a:gd name="connsiteX2" fmla="*/ 0 w 709506"/>
              <a:gd name="connsiteY2" fmla="*/ 978880 h 978880"/>
              <a:gd name="connsiteX0" fmla="*/ 826238 w 826238"/>
              <a:gd name="connsiteY0" fmla="*/ 897876 h 962723"/>
              <a:gd name="connsiteX1" fmla="*/ 242581 w 826238"/>
              <a:gd name="connsiteY1" fmla="*/ 94 h 962723"/>
              <a:gd name="connsiteX2" fmla="*/ 0 w 826238"/>
              <a:gd name="connsiteY2" fmla="*/ 962723 h 962723"/>
              <a:gd name="connsiteX0" fmla="*/ 826238 w 826568"/>
              <a:gd name="connsiteY0" fmla="*/ 897920 h 962767"/>
              <a:gd name="connsiteX1" fmla="*/ 242581 w 826568"/>
              <a:gd name="connsiteY1" fmla="*/ 138 h 962767"/>
              <a:gd name="connsiteX2" fmla="*/ 0 w 826568"/>
              <a:gd name="connsiteY2" fmla="*/ 962767 h 962767"/>
              <a:gd name="connsiteX0" fmla="*/ 826238 w 826842"/>
              <a:gd name="connsiteY0" fmla="*/ 917372 h 982219"/>
              <a:gd name="connsiteX1" fmla="*/ 456590 w 826842"/>
              <a:gd name="connsiteY1" fmla="*/ 134 h 982219"/>
              <a:gd name="connsiteX2" fmla="*/ 0 w 826842"/>
              <a:gd name="connsiteY2" fmla="*/ 982219 h 982219"/>
              <a:gd name="connsiteX0" fmla="*/ 826238 w 828367"/>
              <a:gd name="connsiteY0" fmla="*/ 920841 h 985688"/>
              <a:gd name="connsiteX1" fmla="*/ 456590 w 828367"/>
              <a:gd name="connsiteY1" fmla="*/ 3603 h 985688"/>
              <a:gd name="connsiteX2" fmla="*/ 0 w 828367"/>
              <a:gd name="connsiteY2" fmla="*/ 985688 h 985688"/>
              <a:gd name="connsiteX0" fmla="*/ 816511 w 817112"/>
              <a:gd name="connsiteY0" fmla="*/ 923791 h 923791"/>
              <a:gd name="connsiteX1" fmla="*/ 446863 w 817112"/>
              <a:gd name="connsiteY1" fmla="*/ 6553 h 923791"/>
              <a:gd name="connsiteX2" fmla="*/ 0 w 817112"/>
              <a:gd name="connsiteY2" fmla="*/ 580076 h 923791"/>
              <a:gd name="connsiteX0" fmla="*/ 816511 w 817409"/>
              <a:gd name="connsiteY0" fmla="*/ 943926 h 943926"/>
              <a:gd name="connsiteX1" fmla="*/ 446863 w 817409"/>
              <a:gd name="connsiteY1" fmla="*/ 26688 h 943926"/>
              <a:gd name="connsiteX2" fmla="*/ 0 w 817409"/>
              <a:gd name="connsiteY2" fmla="*/ 600211 h 943926"/>
              <a:gd name="connsiteX0" fmla="*/ 816511 w 817409"/>
              <a:gd name="connsiteY0" fmla="*/ 943926 h 943926"/>
              <a:gd name="connsiteX1" fmla="*/ 446863 w 817409"/>
              <a:gd name="connsiteY1" fmla="*/ 26688 h 943926"/>
              <a:gd name="connsiteX2" fmla="*/ 0 w 817409"/>
              <a:gd name="connsiteY2" fmla="*/ 600211 h 943926"/>
              <a:gd name="connsiteX0" fmla="*/ 816511 w 817187"/>
              <a:gd name="connsiteY0" fmla="*/ 919245 h 919245"/>
              <a:gd name="connsiteX1" fmla="*/ 446863 w 817187"/>
              <a:gd name="connsiteY1" fmla="*/ 2007 h 919245"/>
              <a:gd name="connsiteX2" fmla="*/ 0 w 817187"/>
              <a:gd name="connsiteY2" fmla="*/ 575530 h 919245"/>
              <a:gd name="connsiteX0" fmla="*/ 816511 w 817187"/>
              <a:gd name="connsiteY0" fmla="*/ 919245 h 919245"/>
              <a:gd name="connsiteX1" fmla="*/ 446863 w 817187"/>
              <a:gd name="connsiteY1" fmla="*/ 2007 h 919245"/>
              <a:gd name="connsiteX2" fmla="*/ 0 w 817187"/>
              <a:gd name="connsiteY2" fmla="*/ 575530 h 91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7187" h="919245">
                <a:moveTo>
                  <a:pt x="816511" y="919245"/>
                </a:moveTo>
                <a:cubicBezTo>
                  <a:pt x="830917" y="284109"/>
                  <a:pt x="612131" y="-28256"/>
                  <a:pt x="446863" y="2007"/>
                </a:cubicBezTo>
                <a:cubicBezTo>
                  <a:pt x="281595" y="32270"/>
                  <a:pt x="147418" y="390299"/>
                  <a:pt x="0" y="575530"/>
                </a:cubicBezTo>
              </a:path>
            </a:pathLst>
          </a:custGeom>
          <a:noFill/>
          <a:ln w="44450" cap="rnd" cmpd="sng" algn="ctr">
            <a:solidFill>
              <a:srgbClr val="FFCB25"/>
            </a:solidFill>
            <a:prstDash val="solid"/>
            <a:round/>
            <a:headEnd type="none" w="med" len="med"/>
            <a:tailEnd type="stealth" w="lg" len="lg"/>
          </a:ln>
          <a:effectLst>
            <a:glow rad="25400">
              <a:schemeClr val="bg1">
                <a:alpha val="3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066800" y="4009044"/>
            <a:ext cx="1737360" cy="1188720"/>
          </a:xfrm>
          <a:prstGeom prst="roundRect">
            <a:avLst/>
          </a:prstGeom>
          <a:noFill/>
          <a:ln w="508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2800" dirty="0">
              <a:solidFill>
                <a:srgbClr val="FFFF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26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 b="29316"/>
          <a:stretch/>
        </p:blipFill>
        <p:spPr>
          <a:xfrm>
            <a:off x="689224" y="-166962"/>
            <a:ext cx="7802236" cy="1538562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r="2390" b="27306"/>
          <a:stretch/>
        </p:blipFill>
        <p:spPr>
          <a:xfrm>
            <a:off x="1828800" y="1261871"/>
            <a:ext cx="7315200" cy="559612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4007" y="3538728"/>
            <a:ext cx="1920240" cy="12801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glow rad="101600">
                    <a:srgbClr val="3E60DE">
                      <a:alpha val="60000"/>
                    </a:srgbClr>
                  </a:glow>
                  <a:outerShdw blurRad="38100" dist="38100" dir="2700000" algn="tl">
                    <a:prstClr val="black">
                      <a:alpha val="90000"/>
                    </a:prstClr>
                  </a:outerShdw>
                </a:effectLst>
                <a:latin typeface="Arial"/>
              </a:rPr>
              <a:t>Social Media Dashboard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glow rad="101600">
                  <a:srgbClr val="3E60DE">
                    <a:alpha val="60000"/>
                  </a:srgbClr>
                </a:glow>
                <a:outerShdw blurRad="38100" dist="38100" dir="2700000" algn="tl">
                  <a:prstClr val="black">
                    <a:alpha val="90000"/>
                  </a:prstClr>
                </a:outerShdw>
              </a:effectLst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876579" y="2775866"/>
            <a:ext cx="1051560" cy="228600"/>
          </a:xfrm>
          <a:prstGeom prst="roundRect">
            <a:avLst/>
          </a:prstGeom>
          <a:noFill/>
          <a:ln w="5080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2800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136960" y="2382143"/>
            <a:ext cx="652361" cy="1705878"/>
          </a:xfrm>
          <a:custGeom>
            <a:avLst/>
            <a:gdLst>
              <a:gd name="connsiteX0" fmla="*/ 390525 w 867189"/>
              <a:gd name="connsiteY0" fmla="*/ 313242 h 1570542"/>
              <a:gd name="connsiteX1" fmla="*/ 857250 w 867189"/>
              <a:gd name="connsiteY1" fmla="*/ 84642 h 1570542"/>
              <a:gd name="connsiteX2" fmla="*/ 0 w 867189"/>
              <a:gd name="connsiteY2" fmla="*/ 1570542 h 1570542"/>
              <a:gd name="connsiteX0" fmla="*/ 1400175 w 1933498"/>
              <a:gd name="connsiteY0" fmla="*/ 399882 h 2838282"/>
              <a:gd name="connsiteX1" fmla="*/ 1866900 w 1933498"/>
              <a:gd name="connsiteY1" fmla="*/ 171282 h 2838282"/>
              <a:gd name="connsiteX2" fmla="*/ 0 w 1933498"/>
              <a:gd name="connsiteY2" fmla="*/ 2838282 h 2838282"/>
              <a:gd name="connsiteX0" fmla="*/ 1400175 w 1924976"/>
              <a:gd name="connsiteY0" fmla="*/ 168833 h 2607233"/>
              <a:gd name="connsiteX1" fmla="*/ 1857375 w 1924976"/>
              <a:gd name="connsiteY1" fmla="*/ 302183 h 2607233"/>
              <a:gd name="connsiteX2" fmla="*/ 0 w 1924976"/>
              <a:gd name="connsiteY2" fmla="*/ 2607233 h 2607233"/>
              <a:gd name="connsiteX0" fmla="*/ 1400175 w 1918921"/>
              <a:gd name="connsiteY0" fmla="*/ 211517 h 2649917"/>
              <a:gd name="connsiteX1" fmla="*/ 1857375 w 1918921"/>
              <a:gd name="connsiteY1" fmla="*/ 344867 h 2649917"/>
              <a:gd name="connsiteX2" fmla="*/ 0 w 1918921"/>
              <a:gd name="connsiteY2" fmla="*/ 2649917 h 2649917"/>
              <a:gd name="connsiteX0" fmla="*/ 1400175 w 1918921"/>
              <a:gd name="connsiteY0" fmla="*/ 211517 h 2649917"/>
              <a:gd name="connsiteX1" fmla="*/ 1857375 w 1918921"/>
              <a:gd name="connsiteY1" fmla="*/ 344867 h 2649917"/>
              <a:gd name="connsiteX2" fmla="*/ 0 w 1918921"/>
              <a:gd name="connsiteY2" fmla="*/ 2649917 h 2649917"/>
              <a:gd name="connsiteX0" fmla="*/ 1400175 w 1889034"/>
              <a:gd name="connsiteY0" fmla="*/ 224069 h 2662469"/>
              <a:gd name="connsiteX1" fmla="*/ 1857375 w 1889034"/>
              <a:gd name="connsiteY1" fmla="*/ 357419 h 2662469"/>
              <a:gd name="connsiteX2" fmla="*/ 0 w 1889034"/>
              <a:gd name="connsiteY2" fmla="*/ 2662469 h 2662469"/>
              <a:gd name="connsiteX0" fmla="*/ 1400175 w 2446396"/>
              <a:gd name="connsiteY0" fmla="*/ 437430 h 2875830"/>
              <a:gd name="connsiteX1" fmla="*/ 2431307 w 2446396"/>
              <a:gd name="connsiteY1" fmla="*/ 210857 h 2875830"/>
              <a:gd name="connsiteX2" fmla="*/ 0 w 2446396"/>
              <a:gd name="connsiteY2" fmla="*/ 2875830 h 2875830"/>
              <a:gd name="connsiteX0" fmla="*/ 0 w 1209915"/>
              <a:gd name="connsiteY0" fmla="*/ 283020 h 863437"/>
              <a:gd name="connsiteX1" fmla="*/ 1031132 w 1209915"/>
              <a:gd name="connsiteY1" fmla="*/ 56447 h 863437"/>
              <a:gd name="connsiteX2" fmla="*/ 798276 w 1209915"/>
              <a:gd name="connsiteY2" fmla="*/ 863437 h 863437"/>
              <a:gd name="connsiteX0" fmla="*/ 0 w 1087665"/>
              <a:gd name="connsiteY0" fmla="*/ 283020 h 863437"/>
              <a:gd name="connsiteX1" fmla="*/ 1031132 w 1087665"/>
              <a:gd name="connsiteY1" fmla="*/ 56447 h 863437"/>
              <a:gd name="connsiteX2" fmla="*/ 798276 w 1087665"/>
              <a:gd name="connsiteY2" fmla="*/ 863437 h 863437"/>
              <a:gd name="connsiteX0" fmla="*/ 0 w 1359110"/>
              <a:gd name="connsiteY0" fmla="*/ 392757 h 827259"/>
              <a:gd name="connsiteX1" fmla="*/ 1284052 w 1359110"/>
              <a:gd name="connsiteY1" fmla="*/ 20269 h 827259"/>
              <a:gd name="connsiteX2" fmla="*/ 1051196 w 1359110"/>
              <a:gd name="connsiteY2" fmla="*/ 827259 h 827259"/>
              <a:gd name="connsiteX0" fmla="*/ 0 w 1359110"/>
              <a:gd name="connsiteY0" fmla="*/ 402716 h 837218"/>
              <a:gd name="connsiteX1" fmla="*/ 1284052 w 1359110"/>
              <a:gd name="connsiteY1" fmla="*/ 30228 h 837218"/>
              <a:gd name="connsiteX2" fmla="*/ 1051196 w 1359110"/>
              <a:gd name="connsiteY2" fmla="*/ 837218 h 837218"/>
              <a:gd name="connsiteX0" fmla="*/ 0 w 1257740"/>
              <a:gd name="connsiteY0" fmla="*/ 515801 h 950303"/>
              <a:gd name="connsiteX1" fmla="*/ 1138137 w 1257740"/>
              <a:gd name="connsiteY1" fmla="*/ 16854 h 950303"/>
              <a:gd name="connsiteX2" fmla="*/ 1051196 w 1257740"/>
              <a:gd name="connsiteY2" fmla="*/ 950303 h 950303"/>
              <a:gd name="connsiteX0" fmla="*/ 0 w 1257740"/>
              <a:gd name="connsiteY0" fmla="*/ 595638 h 1030140"/>
              <a:gd name="connsiteX1" fmla="*/ 1138137 w 1257740"/>
              <a:gd name="connsiteY1" fmla="*/ 96691 h 1030140"/>
              <a:gd name="connsiteX2" fmla="*/ 1051196 w 1257740"/>
              <a:gd name="connsiteY2" fmla="*/ 1030140 h 1030140"/>
              <a:gd name="connsiteX0" fmla="*/ 0 w 1208003"/>
              <a:gd name="connsiteY0" fmla="*/ 595638 h 1030140"/>
              <a:gd name="connsiteX1" fmla="*/ 1138137 w 1208003"/>
              <a:gd name="connsiteY1" fmla="*/ 96691 h 1030140"/>
              <a:gd name="connsiteX2" fmla="*/ 1051196 w 1208003"/>
              <a:gd name="connsiteY2" fmla="*/ 1030140 h 1030140"/>
              <a:gd name="connsiteX0" fmla="*/ 0 w 1208003"/>
              <a:gd name="connsiteY0" fmla="*/ 572566 h 1007068"/>
              <a:gd name="connsiteX1" fmla="*/ 1138137 w 1208003"/>
              <a:gd name="connsiteY1" fmla="*/ 73619 h 1007068"/>
              <a:gd name="connsiteX2" fmla="*/ 1051196 w 1208003"/>
              <a:gd name="connsiteY2" fmla="*/ 1007068 h 1007068"/>
              <a:gd name="connsiteX0" fmla="*/ 0 w 1270638"/>
              <a:gd name="connsiteY0" fmla="*/ 535754 h 941073"/>
              <a:gd name="connsiteX1" fmla="*/ 1196503 w 1270638"/>
              <a:gd name="connsiteY1" fmla="*/ 7624 h 941073"/>
              <a:gd name="connsiteX2" fmla="*/ 1109562 w 1270638"/>
              <a:gd name="connsiteY2" fmla="*/ 941073 h 941073"/>
              <a:gd name="connsiteX0" fmla="*/ 0 w 1257849"/>
              <a:gd name="connsiteY0" fmla="*/ 552480 h 957799"/>
              <a:gd name="connsiteX1" fmla="*/ 1196503 w 1257849"/>
              <a:gd name="connsiteY1" fmla="*/ 24350 h 957799"/>
              <a:gd name="connsiteX2" fmla="*/ 1109562 w 1257849"/>
              <a:gd name="connsiteY2" fmla="*/ 957799 h 957799"/>
              <a:gd name="connsiteX0" fmla="*/ 0 w 1279300"/>
              <a:gd name="connsiteY0" fmla="*/ 537402 h 991359"/>
              <a:gd name="connsiteX1" fmla="*/ 1196503 w 1279300"/>
              <a:gd name="connsiteY1" fmla="*/ 9272 h 991359"/>
              <a:gd name="connsiteX2" fmla="*/ 1138745 w 1279300"/>
              <a:gd name="connsiteY2" fmla="*/ 991359 h 991359"/>
              <a:gd name="connsiteX0" fmla="*/ 0 w 1297978"/>
              <a:gd name="connsiteY0" fmla="*/ 537402 h 991359"/>
              <a:gd name="connsiteX1" fmla="*/ 1196503 w 1297978"/>
              <a:gd name="connsiteY1" fmla="*/ 9272 h 991359"/>
              <a:gd name="connsiteX2" fmla="*/ 1138745 w 1297978"/>
              <a:gd name="connsiteY2" fmla="*/ 991359 h 991359"/>
              <a:gd name="connsiteX0" fmla="*/ 0 w 1323591"/>
              <a:gd name="connsiteY0" fmla="*/ 552019 h 1005976"/>
              <a:gd name="connsiteX1" fmla="*/ 1196503 w 1323591"/>
              <a:gd name="connsiteY1" fmla="*/ 23889 h 1005976"/>
              <a:gd name="connsiteX2" fmla="*/ 1138745 w 1323591"/>
              <a:gd name="connsiteY2" fmla="*/ 1005976 h 1005976"/>
              <a:gd name="connsiteX0" fmla="*/ 0 w 1159285"/>
              <a:gd name="connsiteY0" fmla="*/ 1519371 h 1973328"/>
              <a:gd name="connsiteX1" fmla="*/ 437745 w 1159285"/>
              <a:gd name="connsiteY1" fmla="*/ 8748 h 1973328"/>
              <a:gd name="connsiteX2" fmla="*/ 1138745 w 1159285"/>
              <a:gd name="connsiteY2" fmla="*/ 1973328 h 1973328"/>
              <a:gd name="connsiteX0" fmla="*/ 0 w 702251"/>
              <a:gd name="connsiteY0" fmla="*/ 1555205 h 1555205"/>
              <a:gd name="connsiteX1" fmla="*/ 437745 w 702251"/>
              <a:gd name="connsiteY1" fmla="*/ 44582 h 1555205"/>
              <a:gd name="connsiteX2" fmla="*/ 662090 w 702251"/>
              <a:gd name="connsiteY2" fmla="*/ 472192 h 1555205"/>
              <a:gd name="connsiteX0" fmla="*/ 0 w 681379"/>
              <a:gd name="connsiteY0" fmla="*/ 1582196 h 1582196"/>
              <a:gd name="connsiteX1" fmla="*/ 48639 w 681379"/>
              <a:gd name="connsiteY1" fmla="*/ 42390 h 1582196"/>
              <a:gd name="connsiteX2" fmla="*/ 662090 w 681379"/>
              <a:gd name="connsiteY2" fmla="*/ 499183 h 1582196"/>
              <a:gd name="connsiteX0" fmla="*/ 0 w 662090"/>
              <a:gd name="connsiteY0" fmla="*/ 1592473 h 1592473"/>
              <a:gd name="connsiteX1" fmla="*/ 48639 w 662090"/>
              <a:gd name="connsiteY1" fmla="*/ 52667 h 1592473"/>
              <a:gd name="connsiteX2" fmla="*/ 662090 w 662090"/>
              <a:gd name="connsiteY2" fmla="*/ 509460 h 1592473"/>
              <a:gd name="connsiteX0" fmla="*/ 0 w 623179"/>
              <a:gd name="connsiteY0" fmla="*/ 1595887 h 1595887"/>
              <a:gd name="connsiteX1" fmla="*/ 48639 w 623179"/>
              <a:gd name="connsiteY1" fmla="*/ 56081 h 1595887"/>
              <a:gd name="connsiteX2" fmla="*/ 623179 w 623179"/>
              <a:gd name="connsiteY2" fmla="*/ 493418 h 1595887"/>
              <a:gd name="connsiteX0" fmla="*/ 0 w 623179"/>
              <a:gd name="connsiteY0" fmla="*/ 1582742 h 1582742"/>
              <a:gd name="connsiteX1" fmla="*/ 48639 w 623179"/>
              <a:gd name="connsiteY1" fmla="*/ 42936 h 1582742"/>
              <a:gd name="connsiteX2" fmla="*/ 623179 w 623179"/>
              <a:gd name="connsiteY2" fmla="*/ 480273 h 1582742"/>
              <a:gd name="connsiteX0" fmla="*/ 0 w 623179"/>
              <a:gd name="connsiteY0" fmla="*/ 1592009 h 1592009"/>
              <a:gd name="connsiteX1" fmla="*/ 48639 w 623179"/>
              <a:gd name="connsiteY1" fmla="*/ 52203 h 1592009"/>
              <a:gd name="connsiteX2" fmla="*/ 623179 w 623179"/>
              <a:gd name="connsiteY2" fmla="*/ 489540 h 1592009"/>
              <a:gd name="connsiteX0" fmla="*/ 0 w 623179"/>
              <a:gd name="connsiteY0" fmla="*/ 1595739 h 1595739"/>
              <a:gd name="connsiteX1" fmla="*/ 48639 w 623179"/>
              <a:gd name="connsiteY1" fmla="*/ 55933 h 1595739"/>
              <a:gd name="connsiteX2" fmla="*/ 623179 w 623179"/>
              <a:gd name="connsiteY2" fmla="*/ 493270 h 1595739"/>
              <a:gd name="connsiteX0" fmla="*/ 0 w 623179"/>
              <a:gd name="connsiteY0" fmla="*/ 1595739 h 1595739"/>
              <a:gd name="connsiteX1" fmla="*/ 48639 w 623179"/>
              <a:gd name="connsiteY1" fmla="*/ 55933 h 1595739"/>
              <a:gd name="connsiteX2" fmla="*/ 623179 w 623179"/>
              <a:gd name="connsiteY2" fmla="*/ 493270 h 1595739"/>
              <a:gd name="connsiteX0" fmla="*/ 0 w 691272"/>
              <a:gd name="connsiteY0" fmla="*/ 1716234 h 1716234"/>
              <a:gd name="connsiteX1" fmla="*/ 116732 w 691272"/>
              <a:gd name="connsiteY1" fmla="*/ 59696 h 1716234"/>
              <a:gd name="connsiteX2" fmla="*/ 691272 w 691272"/>
              <a:gd name="connsiteY2" fmla="*/ 497033 h 1716234"/>
              <a:gd name="connsiteX0" fmla="*/ 0 w 652361"/>
              <a:gd name="connsiteY0" fmla="*/ 1705878 h 1705878"/>
              <a:gd name="connsiteX1" fmla="*/ 77821 w 652361"/>
              <a:gd name="connsiteY1" fmla="*/ 59068 h 1705878"/>
              <a:gd name="connsiteX2" fmla="*/ 652361 w 652361"/>
              <a:gd name="connsiteY2" fmla="*/ 496405 h 17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2361" h="1705878">
                <a:moveTo>
                  <a:pt x="0" y="1705878"/>
                </a:moveTo>
                <a:cubicBezTo>
                  <a:pt x="403511" y="1693312"/>
                  <a:pt x="-30906" y="260647"/>
                  <a:pt x="77821" y="59068"/>
                </a:cubicBezTo>
                <a:cubicBezTo>
                  <a:pt x="186548" y="-142511"/>
                  <a:pt x="410672" y="213897"/>
                  <a:pt x="652361" y="496405"/>
                </a:cubicBezTo>
              </a:path>
            </a:pathLst>
          </a:custGeom>
          <a:noFill/>
          <a:ln w="44450" cap="rnd" cmpd="sng" algn="ctr">
            <a:solidFill>
              <a:srgbClr val="FFCB25"/>
            </a:solidFill>
            <a:prstDash val="solid"/>
            <a:round/>
            <a:headEnd type="none" w="med" len="med"/>
            <a:tailEnd type="stealth" w="lg" len="lg"/>
          </a:ln>
          <a:effectLst>
            <a:glow rad="25400">
              <a:schemeClr val="bg1">
                <a:alpha val="3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03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1906621" y="2780936"/>
            <a:ext cx="1021404" cy="237534"/>
          </a:xfrm>
          <a:prstGeom prst="roundRect">
            <a:avLst/>
          </a:prstGeom>
          <a:noFill/>
          <a:ln w="57150" cap="flat" cmpd="sng" algn="ctr">
            <a:solidFill>
              <a:srgbClr val="FF5757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800" dirty="0" smtClean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>
          <a:xfrm>
            <a:off x="1828800" y="1261872"/>
            <a:ext cx="7315200" cy="559612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 b="29316"/>
          <a:stretch/>
        </p:blipFill>
        <p:spPr>
          <a:xfrm>
            <a:off x="689224" y="-166962"/>
            <a:ext cx="7802236" cy="1538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7" y="3538728"/>
            <a:ext cx="1920240" cy="12801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glow rad="101600">
                    <a:srgbClr val="3E60DE">
                      <a:alpha val="60000"/>
                    </a:srgbClr>
                  </a:glow>
                  <a:outerShdw blurRad="38100" dist="38100" dir="2700000" algn="tl">
                    <a:prstClr val="black">
                      <a:alpha val="90000"/>
                    </a:prstClr>
                  </a:outerShdw>
                </a:effectLst>
                <a:latin typeface="Arial"/>
              </a:rPr>
              <a:t>Social Media Dashboard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glow rad="101600">
                  <a:srgbClr val="3E60DE">
                    <a:alpha val="60000"/>
                  </a:srgbClr>
                </a:glow>
                <a:outerShdw blurRad="38100" dist="38100" dir="2700000" algn="tl">
                  <a:prstClr val="black">
                    <a:alpha val="90000"/>
                  </a:prst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648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19" y="1097280"/>
            <a:ext cx="886968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8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Phone:</a:t>
            </a:r>
          </a:p>
          <a:p>
            <a:pPr marL="0" lvl="1">
              <a:buClr>
                <a:prstClr val="white"/>
              </a:buClr>
              <a:defRPr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1-800-284-9059 </a:t>
            </a:r>
            <a:endParaRPr 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274320" indent="-274320">
              <a:buClr>
                <a:prstClr val="white"/>
              </a:buClr>
              <a:buFont typeface="Arial" pitchFamily="34" charset="0"/>
              <a:buChar char="•"/>
              <a:defRPr/>
            </a:pPr>
            <a:endParaRPr lang="en-US" sz="2400" b="1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buClr>
                <a:prstClr val="white"/>
              </a:buClr>
              <a:defRPr/>
            </a:pPr>
            <a:r>
              <a:rPr lang="en-US" sz="28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Web:</a:t>
            </a:r>
            <a:endParaRPr lang="en-US" sz="2800" b="1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rgbClr val="F5C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0" lvl="1">
              <a:buClr>
                <a:prstClr val="white"/>
              </a:buClr>
              <a:defRPr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weather.gov/mob</a:t>
            </a:r>
          </a:p>
          <a:p>
            <a:pPr marL="274320" lvl="1" indent="-274320">
              <a:buClr>
                <a:prstClr val="white"/>
              </a:buClr>
              <a:buFont typeface="Arial" pitchFamily="34" charset="0"/>
              <a:buChar char="•"/>
              <a:defRPr/>
            </a:pPr>
            <a:endParaRPr 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buClr>
                <a:prstClr val="white"/>
              </a:buClr>
              <a:defRPr/>
            </a:pPr>
            <a:r>
              <a:rPr lang="en-US" sz="28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Facebook:</a:t>
            </a:r>
            <a:endParaRPr lang="en-US" sz="2800" b="1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rgbClr val="F5C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0" lvl="1">
              <a:buClr>
                <a:prstClr val="white"/>
              </a:buClr>
              <a:defRPr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facebook.com/NWSMobile</a:t>
            </a:r>
          </a:p>
          <a:p>
            <a:pPr marL="274320" lvl="1" indent="-274320">
              <a:buClr>
                <a:prstClr val="white"/>
              </a:buClr>
              <a:buFont typeface="Arial" pitchFamily="34" charset="0"/>
              <a:buChar char="•"/>
              <a:defRPr/>
            </a:pPr>
            <a:endParaRPr 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buClr>
                <a:prstClr val="white"/>
              </a:buClr>
              <a:defRPr/>
            </a:pPr>
            <a:r>
              <a:rPr lang="en-US" sz="28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Twitter: </a:t>
            </a:r>
            <a:r>
              <a:rPr lang="en-US" sz="24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                                        </a:t>
            </a:r>
            <a:r>
              <a:rPr lang="en-US" sz="2200" i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Hashtags we monitor:</a:t>
            </a:r>
            <a:endParaRPr lang="en-US" sz="2200" i="1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0" lvl="1">
              <a:buClr>
                <a:prstClr val="white"/>
              </a:buClr>
              <a:defRPr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twitter.com/NWSMobile         </a:t>
            </a:r>
            <a:r>
              <a:rPr 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#</a:t>
            </a:r>
            <a:r>
              <a:rPr lang="en-US" sz="2200" dirty="0" err="1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mobwx</a:t>
            </a:r>
            <a:r>
              <a:rPr 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#</a:t>
            </a:r>
            <a:r>
              <a:rPr lang="en-US" sz="2200" dirty="0" err="1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alwx</a:t>
            </a:r>
            <a:r>
              <a:rPr 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#</a:t>
            </a:r>
            <a:r>
              <a:rPr lang="en-US" sz="2200" dirty="0" err="1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mswx</a:t>
            </a:r>
            <a:r>
              <a:rPr 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2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#</a:t>
            </a:r>
            <a:r>
              <a:rPr lang="en-US" sz="2200" dirty="0" err="1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flwx</a:t>
            </a:r>
            <a:endParaRPr lang="en-US" sz="22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274320" lvl="1" indent="-274320">
              <a:buClr>
                <a:prstClr val="white"/>
              </a:buClr>
              <a:buFont typeface="Arial" pitchFamily="34" charset="0"/>
              <a:buChar char="•"/>
              <a:defRPr/>
            </a:pPr>
            <a:endParaRPr lang="en-US" sz="240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buClr>
                <a:prstClr val="white"/>
              </a:buClr>
              <a:defRPr/>
            </a:pPr>
            <a:r>
              <a:rPr lang="en-US" sz="2800" b="1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rgbClr val="F5C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YouTube:</a:t>
            </a:r>
            <a:endParaRPr lang="en-US" sz="2800" b="1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rgbClr val="F5C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0" lvl="1">
              <a:buClr>
                <a:prstClr val="white"/>
              </a:buClr>
              <a:defRPr/>
            </a:pPr>
            <a:r>
              <a:rPr 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YouTube.com/NWSMobile</a:t>
            </a:r>
            <a:endParaRPr 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Left Brace 4"/>
          <p:cNvSpPr/>
          <p:nvPr/>
        </p:nvSpPr>
        <p:spPr bwMode="auto">
          <a:xfrm>
            <a:off x="4847944" y="4701504"/>
            <a:ext cx="476655" cy="787940"/>
          </a:xfrm>
          <a:prstGeom prst="leftBrace">
            <a:avLst/>
          </a:prstGeom>
          <a:noFill/>
          <a:ln w="381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80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70000"/>
                  </a:prst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10800000">
            <a:off x="8583300" y="4707984"/>
            <a:ext cx="476655" cy="787940"/>
          </a:xfrm>
          <a:prstGeom prst="leftBrace">
            <a:avLst/>
          </a:prstGeom>
          <a:noFill/>
          <a:ln w="38100" cap="rnd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80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70000"/>
                  </a:prst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Contact NWS Mobile/Pensacola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71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0" t="610" r="1087" b="1648"/>
          <a:stretch/>
        </p:blipFill>
        <p:spPr>
          <a:xfrm>
            <a:off x="1219200" y="1371600"/>
            <a:ext cx="6724876" cy="40386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77" y="5566827"/>
            <a:ext cx="91432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95000"/>
                </a:schemeClr>
              </a:buClr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Atlantic Hurricane Season</a:t>
            </a:r>
            <a:r>
              <a:rPr lang="en-US" altLang="en-US" sz="2400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</a:t>
            </a:r>
            <a:r>
              <a:rPr lang="en-US" altLang="en-US" sz="2400" baseline="300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November 30</a:t>
            </a:r>
            <a:r>
              <a:rPr lang="en-US" altLang="en-US" sz="2400" baseline="300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</a:p>
          <a:p>
            <a:pPr algn="ctr"/>
            <a:endParaRPr lang="en-US" altLang="en-US" sz="20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chemeClr val="tx1">
                  <a:lumMod val="95000"/>
                </a:schemeClr>
              </a:buClr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Peak of Season Date</a:t>
            </a: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10</a:t>
            </a:r>
            <a:r>
              <a:rPr lang="en-US" altLang="en-US" sz="2400" baseline="300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General Climatology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59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ob-s-nas\home\don.shepherd\Desktop\Tropical Cartoons\BE READ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4102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891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Don’t Let This Happen To You!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7181850" y="156931"/>
            <a:ext cx="1889034" cy="2662469"/>
          </a:xfrm>
          <a:custGeom>
            <a:avLst/>
            <a:gdLst>
              <a:gd name="connsiteX0" fmla="*/ 390525 w 867189"/>
              <a:gd name="connsiteY0" fmla="*/ 313242 h 1570542"/>
              <a:gd name="connsiteX1" fmla="*/ 857250 w 867189"/>
              <a:gd name="connsiteY1" fmla="*/ 84642 h 1570542"/>
              <a:gd name="connsiteX2" fmla="*/ 0 w 867189"/>
              <a:gd name="connsiteY2" fmla="*/ 1570542 h 1570542"/>
              <a:gd name="connsiteX0" fmla="*/ 1400175 w 1933498"/>
              <a:gd name="connsiteY0" fmla="*/ 399882 h 2838282"/>
              <a:gd name="connsiteX1" fmla="*/ 1866900 w 1933498"/>
              <a:gd name="connsiteY1" fmla="*/ 171282 h 2838282"/>
              <a:gd name="connsiteX2" fmla="*/ 0 w 1933498"/>
              <a:gd name="connsiteY2" fmla="*/ 2838282 h 2838282"/>
              <a:gd name="connsiteX0" fmla="*/ 1400175 w 1924976"/>
              <a:gd name="connsiteY0" fmla="*/ 168833 h 2607233"/>
              <a:gd name="connsiteX1" fmla="*/ 1857375 w 1924976"/>
              <a:gd name="connsiteY1" fmla="*/ 302183 h 2607233"/>
              <a:gd name="connsiteX2" fmla="*/ 0 w 1924976"/>
              <a:gd name="connsiteY2" fmla="*/ 2607233 h 2607233"/>
              <a:gd name="connsiteX0" fmla="*/ 1400175 w 1918921"/>
              <a:gd name="connsiteY0" fmla="*/ 211517 h 2649917"/>
              <a:gd name="connsiteX1" fmla="*/ 1857375 w 1918921"/>
              <a:gd name="connsiteY1" fmla="*/ 344867 h 2649917"/>
              <a:gd name="connsiteX2" fmla="*/ 0 w 1918921"/>
              <a:gd name="connsiteY2" fmla="*/ 2649917 h 2649917"/>
              <a:gd name="connsiteX0" fmla="*/ 1400175 w 1918921"/>
              <a:gd name="connsiteY0" fmla="*/ 211517 h 2649917"/>
              <a:gd name="connsiteX1" fmla="*/ 1857375 w 1918921"/>
              <a:gd name="connsiteY1" fmla="*/ 344867 h 2649917"/>
              <a:gd name="connsiteX2" fmla="*/ 0 w 1918921"/>
              <a:gd name="connsiteY2" fmla="*/ 2649917 h 2649917"/>
              <a:gd name="connsiteX0" fmla="*/ 1400175 w 1889034"/>
              <a:gd name="connsiteY0" fmla="*/ 224069 h 2662469"/>
              <a:gd name="connsiteX1" fmla="*/ 1857375 w 1889034"/>
              <a:gd name="connsiteY1" fmla="*/ 357419 h 2662469"/>
              <a:gd name="connsiteX2" fmla="*/ 0 w 1889034"/>
              <a:gd name="connsiteY2" fmla="*/ 2662469 h 266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9034" h="2662469">
                <a:moveTo>
                  <a:pt x="1400175" y="224069"/>
                </a:moveTo>
                <a:cubicBezTo>
                  <a:pt x="1599406" y="-99781"/>
                  <a:pt x="2005012" y="-87081"/>
                  <a:pt x="1857375" y="357419"/>
                </a:cubicBezTo>
                <a:cubicBezTo>
                  <a:pt x="1709738" y="801919"/>
                  <a:pt x="653256" y="2224319"/>
                  <a:pt x="0" y="2662469"/>
                </a:cubicBezTo>
              </a:path>
            </a:pathLst>
          </a:custGeom>
          <a:noFill/>
          <a:ln w="44450" cap="rnd" cmpd="sng" algn="ctr">
            <a:solidFill>
              <a:srgbClr val="FFCB25"/>
            </a:solidFill>
            <a:prstDash val="solid"/>
            <a:round/>
            <a:headEnd type="none" w="med" len="med"/>
            <a:tailEnd type="stealth" w="lg" len="lg"/>
          </a:ln>
          <a:effectLst>
            <a:glow rad="25400">
              <a:schemeClr val="bg1">
                <a:alpha val="3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037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39488"/>
            <a:ext cx="3566160" cy="17373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1139488"/>
            <a:ext cx="3566160" cy="17373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59728"/>
            <a:ext cx="3566160" cy="17373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06" y="3059728"/>
            <a:ext cx="3566160" cy="17373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79968"/>
            <a:ext cx="3566160" cy="17373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06" y="4979968"/>
            <a:ext cx="3566160" cy="173736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66" y="2209800"/>
            <a:ext cx="6247884" cy="47422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-1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Climatological Areas of Origin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52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4320" y="1280160"/>
            <a:ext cx="8869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kern="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Average: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400" kern="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named </a:t>
            </a:r>
            <a:r>
              <a:rPr lang="en-US" altLang="en-US" sz="2400" kern="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storms each season in the Atlantic basin</a:t>
            </a:r>
            <a:endParaRPr lang="en-US" altLang="en-US" sz="800" kern="0" dirty="0" smtClean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400" kern="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of those named storms become hurricanes</a:t>
            </a:r>
            <a:endParaRPr lang="en-US" altLang="en-US" sz="800" kern="0" dirty="0" smtClean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400" kern="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altLang="en-US" sz="2400" kern="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which will become major hurricanes (Cat 3+)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300" dirty="0" smtClean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</a:t>
            </a:r>
            <a:r>
              <a:rPr lang="en-US" altLang="en-US" sz="240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Season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</a:t>
            </a:r>
            <a:b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altLang="en-US" sz="240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released…yet.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altLang="en-US" sz="2300" dirty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altLang="en-US" sz="240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universities and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</a:t>
            </a:r>
            <a:b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 </a:t>
            </a:r>
            <a:r>
              <a:rPr lang="en-US" altLang="en-US" sz="240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 their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own </a:t>
            </a:r>
            <a:b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season outlooks </a:t>
            </a:r>
          </a:p>
          <a:p>
            <a:pPr marL="640080" lvl="1" indent="-27432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 </a:t>
            </a:r>
            <a:r>
              <a:rPr lang="en-US" altLang="en-US" sz="2400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University </a:t>
            </a: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climatologists: </a:t>
            </a:r>
            <a:br>
              <a:rPr lang="en-US" altLang="en-US" sz="2400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i="1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en-US" altLang="en-US" sz="2400" i="1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named </a:t>
            </a:r>
            <a:r>
              <a:rPr lang="en-US" altLang="en-US" sz="2400" i="1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storms</a:t>
            </a:r>
            <a:r>
              <a:rPr lang="en-US" altLang="en-US" sz="2400" i="1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 </a:t>
            </a:r>
            <a:r>
              <a:rPr lang="en-US" altLang="en-US" sz="2400" i="1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hurricanes</a:t>
            </a:r>
            <a:br>
              <a:rPr lang="en-US" altLang="en-US" sz="2400" i="1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i="1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1 </a:t>
            </a:r>
            <a:r>
              <a:rPr lang="en-US" altLang="en-US" sz="2400" i="1" dirty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</a:t>
            </a:r>
            <a:r>
              <a:rPr lang="en-US" altLang="en-US" sz="2400" i="1" dirty="0" smtClean="0">
                <a:ln>
                  <a:solidFill>
                    <a:prstClr val="black">
                      <a:alpha val="1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</a:t>
            </a:r>
            <a:endParaRPr lang="en-US" altLang="en-US" sz="2400" i="1" kern="0" dirty="0" smtClean="0">
              <a:ln>
                <a:solidFill>
                  <a:prstClr val="black">
                    <a:alpha val="10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2015 Hurricane Season Outlooks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5" name="Picture 2" descr="U:\Don Shepherd\TropicalFromMorgan\HurricaneStormNames2015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26" y="3267753"/>
            <a:ext cx="4047410" cy="35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20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mob-s-nas\home\don.shepherd\Desktop\Tropical Outreach and Preparedness Focal Point\HurricaneSeasonOutlook2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t="1368" r="1270" b="3380"/>
          <a:stretch/>
        </p:blipFill>
        <p:spPr bwMode="auto">
          <a:xfrm>
            <a:off x="152400" y="3448050"/>
            <a:ext cx="4747476" cy="28194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" y="1280160"/>
            <a:ext cx="8869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On Average: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400" kern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named storms each season in the Atlantic basin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800" kern="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6 of those named</a:t>
            </a:r>
            <a:r>
              <a:rPr kumimoji="0" lang="en-US" altLang="en-US" sz="2400" b="0" i="0" u="none" strike="noStrike" kern="0" cap="none" spc="0" normalizeH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storms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become hurricanes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altLang="en-US" sz="800" b="0" i="0" u="none" strike="noStrike" kern="0" cap="none" spc="0" normalizeH="0" baseline="0" noProof="0" dirty="0" smtClean="0">
              <a:ln>
                <a:solidFill>
                  <a:schemeClr val="bg1">
                    <a:alpha val="10000"/>
                  </a:schemeClr>
                </a:solidFill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3 of which will become major hurricanes (Cat 3+)</a:t>
            </a:r>
          </a:p>
        </p:txBody>
      </p:sp>
      <p:pic>
        <p:nvPicPr>
          <p:cNvPr id="4098" name="Picture 2" descr="U:\Don Shepherd\TropicalFromMorgan\HurricaneStormNames2015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76" y="3062626"/>
            <a:ext cx="4047410" cy="35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2015 Hurricane Season Outlooks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0" y="4886325"/>
            <a:ext cx="2627159" cy="859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86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74320" y="1280160"/>
            <a:ext cx="886968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Below average DOES NOT mean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major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will </a:t>
            </a:r>
            <a:b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occur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important to be prepared and not become complacent</a:t>
            </a:r>
          </a:p>
          <a:p>
            <a:pPr marL="274320" indent="-27432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hangingPunct="1"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ONLY TAKES ONE</a:t>
            </a:r>
            <a:r>
              <a:rPr lang="en-US" altLang="en-US" sz="2400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landfall in your area to make </a:t>
            </a:r>
            <a:r>
              <a:rPr lang="en-US" altLang="en-US" sz="24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an </a:t>
            </a:r>
            <a:r>
              <a:rPr lang="en-US" altLang="en-US" sz="2400" dirty="0" smtClean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season for you!!  </a:t>
            </a:r>
            <a:endParaRPr lang="en-US" altLang="en-US" sz="2400" dirty="0">
              <a:ln>
                <a:solidFill>
                  <a:schemeClr val="bg1">
                    <a:alpha val="10000"/>
                  </a:schemeClr>
                </a:solidFill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76800" y="4005352"/>
            <a:ext cx="3219014" cy="2743200"/>
            <a:chOff x="5702809" y="4035496"/>
            <a:chExt cx="3219014" cy="2743200"/>
          </a:xfrm>
        </p:grpSpPr>
        <p:pic>
          <p:nvPicPr>
            <p:cNvPr id="1026" name="Picture 2" descr="\\mob-s-nas\home\don.shepherd\Desktop\Tropical Outreach and Preparedness Focal Point\Hurricane Danny 1997 SatPic.JPG"/>
            <p:cNvPicPr>
              <a:picLocks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4014" r="9612" b="8467"/>
            <a:stretch/>
          </p:blipFill>
          <p:spPr bwMode="auto">
            <a:xfrm>
              <a:off x="5721423" y="4035496"/>
              <a:ext cx="3200400" cy="2743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srgbClr val="000066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8" t="21869" r="882"/>
            <a:stretch/>
          </p:blipFill>
          <p:spPr>
            <a:xfrm>
              <a:off x="5702809" y="4035496"/>
              <a:ext cx="3200399" cy="5334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90600" y="4005352"/>
            <a:ext cx="3200400" cy="2743200"/>
            <a:chOff x="1225623" y="4035496"/>
            <a:chExt cx="3200400" cy="2743200"/>
          </a:xfrm>
        </p:grpSpPr>
        <p:pic>
          <p:nvPicPr>
            <p:cNvPr id="1027" name="Picture 3" descr="\\mob-s-nas\home\don.shepherd\Desktop\Tropical Outreach and Preparedness Focal Point\Hurricane Andrew 1992 SatPic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623" y="4035496"/>
              <a:ext cx="3200400" cy="2743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srgbClr val="000066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8" t="21869" r="57543"/>
            <a:stretch/>
          </p:blipFill>
          <p:spPr>
            <a:xfrm>
              <a:off x="1225623" y="4035496"/>
              <a:ext cx="3200400" cy="5334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-1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800" dirty="0" smtClean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2015 Hurricane Season Outlooks</a:t>
            </a:r>
            <a:endParaRPr lang="en-US" sz="3800" dirty="0">
              <a:ln>
                <a:solidFill>
                  <a:srgbClr val="002060"/>
                </a:solidFill>
              </a:ln>
              <a:solidFill>
                <a:srgbClr val="FFCB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57200"/>
            <a:ext cx="9143245" cy="8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96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aveform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7933</TotalTime>
  <Words>1205</Words>
  <Application>Microsoft Office PowerPoint</Application>
  <PresentationFormat>On-screen Show (4:3)</PresentationFormat>
  <Paragraphs>293</Paragraphs>
  <Slides>50</Slides>
  <Notes>14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Tropical Season: What You Need To Know</dc:title>
  <dc:creator>morgan.barry</dc:creator>
  <dc:description>Emerald Coast AMS Chapter Meeting April 30, 2014</dc:description>
  <cp:lastModifiedBy>Peter Robinson</cp:lastModifiedBy>
  <cp:revision>332</cp:revision>
  <dcterms:created xsi:type="dcterms:W3CDTF">2011-06-02T22:02:33Z</dcterms:created>
  <dcterms:modified xsi:type="dcterms:W3CDTF">2015-07-07T17:55:19Z</dcterms:modified>
</cp:coreProperties>
</file>