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56" r:id="rId2"/>
    <p:sldMasterId id="2147483689" r:id="rId3"/>
  </p:sldMasterIdLst>
  <p:notesMasterIdLst>
    <p:notesMasterId r:id="rId24"/>
  </p:notesMasterIdLst>
  <p:sldIdLst>
    <p:sldId id="261" r:id="rId4"/>
    <p:sldId id="263" r:id="rId5"/>
    <p:sldId id="286" r:id="rId6"/>
    <p:sldId id="287" r:id="rId7"/>
    <p:sldId id="288" r:id="rId8"/>
    <p:sldId id="290" r:id="rId9"/>
    <p:sldId id="291" r:id="rId10"/>
    <p:sldId id="294" r:id="rId11"/>
    <p:sldId id="292" r:id="rId12"/>
    <p:sldId id="296" r:id="rId13"/>
    <p:sldId id="297" r:id="rId14"/>
    <p:sldId id="298" r:id="rId15"/>
    <p:sldId id="299" r:id="rId16"/>
    <p:sldId id="300" r:id="rId17"/>
    <p:sldId id="303" r:id="rId18"/>
    <p:sldId id="304" r:id="rId19"/>
    <p:sldId id="305" r:id="rId20"/>
    <p:sldId id="306" r:id="rId21"/>
    <p:sldId id="301" r:id="rId22"/>
    <p:sldId id="30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3E"/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8"/>
    <p:restoredTop sz="93256" autoAdjust="0"/>
  </p:normalViewPr>
  <p:slideViewPr>
    <p:cSldViewPr>
      <p:cViewPr varScale="1">
        <p:scale>
          <a:sx n="107" d="100"/>
          <a:sy n="107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E44EA-9FFA-4E6C-A27D-43C8F5FBC7FD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43220-5C87-4F78-A850-ED6FCD972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43220-5C87-4F78-A850-ED6FCD972D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9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0096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371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013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800"/>
            <a:ext cx="5486400" cy="36607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6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04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30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76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81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7159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07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6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47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51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9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9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2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8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7159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3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1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5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236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787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720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wf.edu/offices/compliance-and-ethics/payment-card-industry-data-security-standards-pci-dss/what-is-pci-compliance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0"/>
            <a:ext cx="9144000" cy="2438400"/>
          </a:xfrm>
        </p:spPr>
        <p:txBody>
          <a:bodyPr>
            <a:noAutofit/>
          </a:bodyPr>
          <a:lstStyle/>
          <a:p>
            <a:r>
              <a:rPr lang="en-US" sz="4800" dirty="0"/>
              <a:t>Cash Collection</a:t>
            </a:r>
            <a:br>
              <a:rPr lang="en-US" sz="4800" dirty="0"/>
            </a:br>
            <a:r>
              <a:rPr lang="en-US" sz="4800" dirty="0"/>
              <a:t>Training </a:t>
            </a:r>
            <a:r>
              <a:rPr lang="en-US" sz="4800"/>
              <a:t>and Review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867400"/>
            <a:ext cx="9144000" cy="492443"/>
          </a:xfrm>
          <a:prstGeom prst="rect">
            <a:avLst/>
          </a:prstGeom>
          <a:solidFill>
            <a:srgbClr val="00853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  <a:latin typeface="Georgia"/>
                <a:cs typeface="Georgia"/>
              </a:rPr>
              <a:t>Controller’s Office</a:t>
            </a:r>
          </a:p>
        </p:txBody>
      </p:sp>
    </p:spTree>
    <p:extLst>
      <p:ext uri="{BB962C8B-B14F-4D97-AF65-F5344CB8AC3E}">
        <p14:creationId xmlns:p14="http://schemas.microsoft.com/office/powerpoint/2010/main" val="351815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u="sng" dirty="0">
                <a:solidFill>
                  <a:srgbClr val="0069AA"/>
                </a:solidFill>
              </a:rPr>
              <a:t>Collecting the Cash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person collections must be recorded on a cashiering system or pre-numbered duplicate receipts</a:t>
            </a:r>
          </a:p>
          <a:p>
            <a:r>
              <a:rPr lang="en-US" dirty="0"/>
              <a:t>Different employees should not work out of the same cash drawer; receipts must be balanced at the end of each shift</a:t>
            </a:r>
          </a:p>
          <a:p>
            <a:r>
              <a:rPr lang="en-US" dirty="0"/>
              <a:t>Checks should be made payable to UWF or the University of West Florida</a:t>
            </a:r>
          </a:p>
          <a:p>
            <a:r>
              <a:rPr lang="en-US" dirty="0"/>
              <a:t>Immediately restrictively endorse checks</a:t>
            </a:r>
          </a:p>
          <a:p>
            <a:r>
              <a:rPr lang="en-US" dirty="0"/>
              <a:t>Voided transactions must be approved by a supervisor</a:t>
            </a:r>
          </a:p>
        </p:txBody>
      </p:sp>
    </p:spTree>
    <p:extLst>
      <p:ext uri="{BB962C8B-B14F-4D97-AF65-F5344CB8AC3E}">
        <p14:creationId xmlns:p14="http://schemas.microsoft.com/office/powerpoint/2010/main" val="78850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u="sng" dirty="0">
                <a:solidFill>
                  <a:srgbClr val="0069AA"/>
                </a:solidFill>
              </a:rPr>
              <a:t>Collecting the Cash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5105400"/>
          </a:xfrm>
        </p:spPr>
        <p:txBody>
          <a:bodyPr>
            <a:normAutofit/>
          </a:bodyPr>
          <a:lstStyle/>
          <a:p>
            <a:r>
              <a:rPr lang="en-US" sz="3000" dirty="0"/>
              <a:t>Cash receipts must be balanced daily</a:t>
            </a:r>
          </a:p>
          <a:p>
            <a:r>
              <a:rPr lang="en-US" sz="3000" dirty="0"/>
              <a:t>Compare the total cash, checks, credit card receipts, etc. to the cash register total or pre-numbered receipts</a:t>
            </a:r>
          </a:p>
          <a:p>
            <a:r>
              <a:rPr lang="en-US" sz="3000" dirty="0"/>
              <a:t>Reconciler investigates and resolves discrepancies then initials or signs and dates balancing document.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6762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u="sng" dirty="0">
                <a:solidFill>
                  <a:srgbClr val="0069AA"/>
                </a:solidFill>
              </a:rPr>
              <a:t>Collecting the Cash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For any payments being mailed – payment should be directed to the Cashier’s Office</a:t>
            </a:r>
          </a:p>
          <a:p>
            <a:r>
              <a:rPr lang="en-US" sz="3000" dirty="0"/>
              <a:t>If a payment is received in the mail by a department, the check(s) must be entered on a Cash Transmittal and taken to the Cashiers Office </a:t>
            </a:r>
            <a:r>
              <a:rPr lang="en-US" sz="3000" b="1" u="sng" dirty="0"/>
              <a:t>daily</a:t>
            </a:r>
          </a:p>
          <a:p>
            <a:r>
              <a:rPr lang="en-US" sz="3000" dirty="0"/>
              <a:t>Cash Transmittals </a:t>
            </a:r>
            <a:r>
              <a:rPr lang="en-US" sz="3000" u="sng" dirty="0"/>
              <a:t>cannot</a:t>
            </a:r>
            <a:r>
              <a:rPr lang="en-US" sz="3000" dirty="0"/>
              <a:t> be sent through campus mail</a:t>
            </a:r>
          </a:p>
          <a:p>
            <a:r>
              <a:rPr lang="en-US" sz="3000" dirty="0"/>
              <a:t>Payments must not be held pending determination of proper accounting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85931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u="sng" dirty="0">
                <a:solidFill>
                  <a:srgbClr val="0069AA"/>
                </a:solidFill>
              </a:rPr>
              <a:t>Securing the Cash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Cash should be secure at all times</a:t>
            </a:r>
          </a:p>
          <a:p>
            <a:r>
              <a:rPr lang="en-US" dirty="0"/>
              <a:t>Different employees should not work simultaneously out of the same cash drawer</a:t>
            </a:r>
          </a:p>
          <a:p>
            <a:r>
              <a:rPr lang="en-US" dirty="0"/>
              <a:t>Cash drawers must be locked when a cashier is away from their station</a:t>
            </a:r>
          </a:p>
          <a:p>
            <a:r>
              <a:rPr lang="en-US" dirty="0"/>
              <a:t>Cash drawers must be secured in a safe or other locked area</a:t>
            </a:r>
          </a:p>
          <a:p>
            <a:r>
              <a:rPr lang="en-US" dirty="0"/>
              <a:t>Safe combinations should be changed regularly or whenever an employee who knows the combination leaves the department</a:t>
            </a:r>
          </a:p>
        </p:txBody>
      </p:sp>
    </p:spTree>
    <p:extLst>
      <p:ext uri="{BB962C8B-B14F-4D97-AF65-F5344CB8AC3E}">
        <p14:creationId xmlns:p14="http://schemas.microsoft.com/office/powerpoint/2010/main" val="3254834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u="sng" dirty="0">
                <a:solidFill>
                  <a:srgbClr val="0069AA"/>
                </a:solidFill>
              </a:rPr>
              <a:t>Transporting the Cash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Secure the deposit in a locked bank bag</a:t>
            </a:r>
          </a:p>
          <a:p>
            <a:r>
              <a:rPr lang="en-US" sz="3000" dirty="0"/>
              <a:t>Don’t be conspicuous</a:t>
            </a:r>
          </a:p>
          <a:p>
            <a:r>
              <a:rPr lang="en-US" sz="3000" dirty="0"/>
              <a:t>Don’t be predictable – vary your route and time of day</a:t>
            </a:r>
          </a:p>
          <a:p>
            <a:r>
              <a:rPr lang="en-US" sz="3000" dirty="0"/>
              <a:t>If necessary, contact the UWF Police Department at 2415 for an escort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66773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u="sng" dirty="0">
                <a:solidFill>
                  <a:srgbClr val="0069AA"/>
                </a:solidFill>
              </a:rPr>
              <a:t>Reconciling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Do not overlook this step!</a:t>
            </a:r>
          </a:p>
          <a:p>
            <a:r>
              <a:rPr lang="en-US" sz="3000" dirty="0"/>
              <a:t>Must be performed by someone with no cash handling responsibilities</a:t>
            </a:r>
          </a:p>
          <a:p>
            <a:r>
              <a:rPr lang="en-US" sz="3000" dirty="0"/>
              <a:t>Reconcile the deposits to the cash transmittal after the deposit has been made</a:t>
            </a:r>
          </a:p>
          <a:p>
            <a:r>
              <a:rPr lang="en-US" sz="3000" dirty="0"/>
              <a:t>Reconcile receipts to the departmental reports on a monthly basis to verify the recording and accuracy of all transactions</a:t>
            </a:r>
          </a:p>
          <a:p>
            <a:r>
              <a:rPr lang="en-US" sz="3000" dirty="0"/>
              <a:t>Maintain proof of these reconciliations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58113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u="sng" dirty="0">
                <a:solidFill>
                  <a:srgbClr val="0069AA"/>
                </a:solidFill>
              </a:rPr>
              <a:t>Management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Establish an effective internal control system</a:t>
            </a:r>
          </a:p>
          <a:p>
            <a:r>
              <a:rPr lang="en-US" sz="3000" dirty="0"/>
              <a:t>Delegate responsibility for cash handling and maintain proper segregation of duties</a:t>
            </a:r>
          </a:p>
          <a:p>
            <a:r>
              <a:rPr lang="en-US" sz="3000" dirty="0"/>
              <a:t>Require that all staff handling cash be properly trained and follow all procedures of the University’s Cash Collection Policy</a:t>
            </a:r>
          </a:p>
        </p:txBody>
      </p:sp>
    </p:spTree>
    <p:extLst>
      <p:ext uri="{BB962C8B-B14F-4D97-AF65-F5344CB8AC3E}">
        <p14:creationId xmlns:p14="http://schemas.microsoft.com/office/powerpoint/2010/main" val="3090603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u="sng" dirty="0">
                <a:solidFill>
                  <a:srgbClr val="0069AA"/>
                </a:solidFill>
              </a:rPr>
              <a:t>Management</a:t>
            </a:r>
            <a:r>
              <a:rPr lang="en-US" sz="3400" b="1" dirty="0">
                <a:solidFill>
                  <a:srgbClr val="0069AA"/>
                </a:solidFill>
              </a:rPr>
              <a:t> </a:t>
            </a:r>
            <a:r>
              <a:rPr lang="en-US" sz="3400" b="1" u="sng" dirty="0">
                <a:solidFill>
                  <a:srgbClr val="0069AA"/>
                </a:solidFill>
              </a:rPr>
              <a:t>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No matter who is collecting, depositing and reconciling…</a:t>
            </a:r>
          </a:p>
          <a:p>
            <a:pPr marL="400050" lvl="1" indent="0">
              <a:buNone/>
            </a:pPr>
            <a:r>
              <a:rPr lang="en-US" sz="2600" b="1" i="1" dirty="0"/>
              <a:t>Management is ultimately accountable.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It is management’s responsibility to regularly review the cash collection and reconciliation process to assure timeliness, accuracy, and resolution of all outstanding issues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04532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467600" cy="715962"/>
          </a:xfrm>
        </p:spPr>
        <p:txBody>
          <a:bodyPr>
            <a:noAutofit/>
          </a:bodyPr>
          <a:lstStyle/>
          <a:p>
            <a:r>
              <a:rPr lang="en-US" sz="3200" b="1" u="sng" dirty="0">
                <a:solidFill>
                  <a:srgbClr val="0069AA"/>
                </a:solidFill>
              </a:rPr>
              <a:t>Staff Certification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New staff must comply with these requirements prior to starting cash handling duties</a:t>
            </a:r>
          </a:p>
          <a:p>
            <a:r>
              <a:rPr lang="en-US" dirty="0"/>
              <a:t>Current staff are required to review this training annually</a:t>
            </a:r>
          </a:p>
          <a:p>
            <a:r>
              <a:rPr lang="en-US" dirty="0"/>
              <a:t>Review current University Cash Collection Policy</a:t>
            </a:r>
          </a:p>
          <a:p>
            <a:r>
              <a:rPr lang="en-US" dirty="0"/>
              <a:t>Review department’s cash handling procedures</a:t>
            </a:r>
          </a:p>
          <a:p>
            <a:r>
              <a:rPr lang="en-US" dirty="0"/>
              <a:t>Understand your role in your department’s cash handling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261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467600" cy="9445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69AA"/>
                </a:solidFill>
              </a:rPr>
              <a:t>Staff Certification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Sign and return the Cash Collection Policy Acknowledgement Statement to: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Controller’s Office, Bldg. 20E</a:t>
            </a:r>
          </a:p>
          <a:p>
            <a:pPr marL="0" indent="0">
              <a:buNone/>
            </a:pPr>
            <a:r>
              <a:rPr lang="en-US" dirty="0"/>
              <a:t>	Attn: Jan Bass</a:t>
            </a:r>
          </a:p>
          <a:p>
            <a:pPr marL="0" indent="0">
              <a:buNone/>
            </a:pPr>
            <a:r>
              <a:rPr lang="en-US" dirty="0"/>
              <a:t>	uwf.edu/controllers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4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u="sng" dirty="0">
                <a:solidFill>
                  <a:srgbClr val="0069AA"/>
                </a:solidFill>
              </a:rPr>
              <a:t>What is Our Purpose?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To adhere to the University Cash Collection Policy</a:t>
            </a:r>
          </a:p>
          <a:p>
            <a:r>
              <a:rPr lang="en-US" sz="3000" dirty="0"/>
              <a:t>To ensure consistency of cash collection procedures</a:t>
            </a:r>
          </a:p>
          <a:p>
            <a:r>
              <a:rPr lang="en-US" sz="3000" dirty="0"/>
              <a:t>To minimize the risk for individuals, departments, and the University</a:t>
            </a:r>
          </a:p>
          <a:p>
            <a:r>
              <a:rPr lang="en-US" sz="3000" dirty="0"/>
              <a:t>To better control cash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93095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69AA"/>
                </a:solidFill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Jan Bass</a:t>
            </a:r>
          </a:p>
          <a:p>
            <a:pPr marL="0" indent="0" algn="ctr">
              <a:buNone/>
            </a:pPr>
            <a:r>
              <a:rPr lang="en-US" dirty="0"/>
              <a:t>Assistant Controller</a:t>
            </a:r>
          </a:p>
          <a:p>
            <a:pPr marL="0" indent="0" algn="ctr">
              <a:buNone/>
            </a:pPr>
            <a:r>
              <a:rPr lang="en-US" dirty="0"/>
              <a:t>850-474-3031</a:t>
            </a:r>
          </a:p>
          <a:p>
            <a:pPr marL="0" indent="0" algn="ctr">
              <a:buNone/>
            </a:pPr>
            <a:r>
              <a:rPr lang="en-US" dirty="0"/>
              <a:t>jbass@uwf.edu</a:t>
            </a:r>
          </a:p>
        </p:txBody>
      </p:sp>
      <p:pic>
        <p:nvPicPr>
          <p:cNvPr id="5" name="Picture 2" descr="C:\Users\lhoward\AppData\Local\Microsoft\Windows\Temporary Internet Files\Content.IE5\DNQ3ZDW7\MC9004419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524000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8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u="sng" dirty="0">
                <a:solidFill>
                  <a:srgbClr val="0069AA"/>
                </a:solidFill>
              </a:rPr>
              <a:t>What is Cash?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Cash includes:</a:t>
            </a:r>
          </a:p>
          <a:p>
            <a:r>
              <a:rPr lang="en-US" sz="3000" dirty="0"/>
              <a:t>Currency and coin</a:t>
            </a:r>
          </a:p>
          <a:p>
            <a:r>
              <a:rPr lang="en-US" sz="3000" dirty="0"/>
              <a:t>Checks</a:t>
            </a:r>
          </a:p>
          <a:p>
            <a:r>
              <a:rPr lang="en-US" sz="3000" dirty="0"/>
              <a:t>Credit/debit card transactions</a:t>
            </a:r>
          </a:p>
          <a:p>
            <a:r>
              <a:rPr lang="en-US" sz="3000" dirty="0"/>
              <a:t>Electronic funds – ACH, wires</a:t>
            </a:r>
          </a:p>
          <a:p>
            <a:r>
              <a:rPr lang="en-US" sz="3000" dirty="0"/>
              <a:t>Money orders</a:t>
            </a:r>
          </a:p>
          <a:p>
            <a:r>
              <a:rPr lang="en-US" sz="3000" dirty="0"/>
              <a:t>Travelers checks</a:t>
            </a:r>
          </a:p>
          <a:p>
            <a:r>
              <a:rPr lang="en-US" sz="3000" dirty="0"/>
              <a:t>Funds deposited to Nautilus cards</a:t>
            </a:r>
          </a:p>
        </p:txBody>
      </p:sp>
    </p:spTree>
    <p:extLst>
      <p:ext uri="{BB962C8B-B14F-4D97-AF65-F5344CB8AC3E}">
        <p14:creationId xmlns:p14="http://schemas.microsoft.com/office/powerpoint/2010/main" val="145939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u="sng" dirty="0">
                <a:solidFill>
                  <a:srgbClr val="0069AA"/>
                </a:solidFill>
              </a:rPr>
              <a:t>Credit Card Payments</a:t>
            </a:r>
          </a:p>
        </p:txBody>
      </p:sp>
      <p:sp>
        <p:nvSpPr>
          <p:cNvPr id="4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Requires Payment Card Industry Data Security Standards (PCIDSS) compliance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Information available on </a:t>
            </a:r>
            <a:r>
              <a:rPr lang="en-US" sz="3000" dirty="0">
                <a:hlinkClick r:id="rId2"/>
              </a:rPr>
              <a:t>Office of Compliance and Ethics website</a:t>
            </a:r>
            <a:endParaRPr lang="en-US" sz="2800" dirty="0"/>
          </a:p>
          <a:p>
            <a:pPr marL="0" indent="0">
              <a:buNone/>
            </a:pPr>
            <a:r>
              <a:rPr lang="en-US" sz="30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95461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u="sng" dirty="0">
                <a:solidFill>
                  <a:srgbClr val="0069AA"/>
                </a:solidFill>
              </a:rPr>
              <a:t>Cash Handling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The principles of good cash handling:</a:t>
            </a:r>
          </a:p>
          <a:p>
            <a:r>
              <a:rPr lang="en-US" sz="3000" dirty="0"/>
              <a:t>Segregation of Duties</a:t>
            </a:r>
          </a:p>
          <a:p>
            <a:r>
              <a:rPr lang="en-US" sz="3000" dirty="0"/>
              <a:t>Security</a:t>
            </a:r>
          </a:p>
          <a:p>
            <a:r>
              <a:rPr lang="en-US" sz="3000" dirty="0"/>
              <a:t>Recordkeeping</a:t>
            </a:r>
          </a:p>
          <a:p>
            <a:r>
              <a:rPr lang="en-US" sz="3000" dirty="0"/>
              <a:t>Reconciliation</a:t>
            </a:r>
          </a:p>
          <a:p>
            <a:r>
              <a:rPr lang="en-US" sz="3000" dirty="0"/>
              <a:t>Management Oversight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55992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715962"/>
          </a:xfrm>
        </p:spPr>
        <p:txBody>
          <a:bodyPr>
            <a:noAutofit/>
          </a:bodyPr>
          <a:lstStyle/>
          <a:p>
            <a:r>
              <a:rPr lang="en-US" sz="3300" b="1" u="sng" dirty="0">
                <a:solidFill>
                  <a:srgbClr val="0069AA"/>
                </a:solidFill>
              </a:rPr>
              <a:t>Before Cash Collection Begins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334000"/>
          </a:xfrm>
        </p:spPr>
        <p:txBody>
          <a:bodyPr>
            <a:noAutofit/>
          </a:bodyPr>
          <a:lstStyle/>
          <a:p>
            <a:pPr>
              <a:buSzPct val="110000"/>
            </a:pPr>
            <a:r>
              <a:rPr lang="en-US" sz="3000" dirty="0"/>
              <a:t>Must be authorized as a cash collection point</a:t>
            </a:r>
          </a:p>
          <a:p>
            <a:pPr>
              <a:buSzPct val="110000"/>
            </a:pPr>
            <a:r>
              <a:rPr lang="en-US" sz="3000" dirty="0"/>
              <a:t>Must demonstrate the ability to establish control procedures and comply with cash handling guidelines</a:t>
            </a:r>
          </a:p>
          <a:p>
            <a:pPr>
              <a:buSzPct val="110000"/>
            </a:pPr>
            <a:r>
              <a:rPr lang="en-US" sz="3000" dirty="0"/>
              <a:t>Is a change fund needed?</a:t>
            </a:r>
          </a:p>
          <a:p>
            <a:pPr>
              <a:buSzPct val="110000"/>
            </a:pPr>
            <a:r>
              <a:rPr lang="en-US" sz="3000" dirty="0"/>
              <a:t>How will the cash be received? </a:t>
            </a:r>
          </a:p>
          <a:p>
            <a:pPr>
              <a:buSzPct val="110000"/>
            </a:pPr>
            <a:r>
              <a:rPr lang="en-US" sz="3000" dirty="0"/>
              <a:t>Who will collect the cash?</a:t>
            </a:r>
          </a:p>
          <a:p>
            <a:pPr>
              <a:buSzPct val="110000"/>
            </a:pPr>
            <a:r>
              <a:rPr lang="en-US" sz="3000" dirty="0"/>
              <a:t>Who will prepare the transmittals?</a:t>
            </a:r>
          </a:p>
          <a:p>
            <a:pPr>
              <a:buSzPct val="110000"/>
            </a:pPr>
            <a:r>
              <a:rPr lang="en-US" sz="3000" dirty="0"/>
              <a:t>Who is responsible for reconciliation?</a:t>
            </a:r>
          </a:p>
          <a:p>
            <a:pPr>
              <a:buSzPct val="110000"/>
            </a:pPr>
            <a:r>
              <a:rPr lang="en-US" sz="3000" dirty="0"/>
              <a:t>Who is responsible for management oversight?</a:t>
            </a:r>
          </a:p>
        </p:txBody>
      </p:sp>
    </p:spTree>
    <p:extLst>
      <p:ext uri="{BB962C8B-B14F-4D97-AF65-F5344CB8AC3E}">
        <p14:creationId xmlns:p14="http://schemas.microsoft.com/office/powerpoint/2010/main" val="1714539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u="sng" dirty="0">
                <a:solidFill>
                  <a:srgbClr val="0069AA"/>
                </a:solidFill>
              </a:rPr>
              <a:t>Making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If you are making change, you must have an authorized change/petty cash fund</a:t>
            </a:r>
          </a:p>
          <a:p>
            <a:r>
              <a:rPr lang="en-US" sz="3000" dirty="0"/>
              <a:t>Keep the cash secure with limited access</a:t>
            </a:r>
          </a:p>
          <a:p>
            <a:r>
              <a:rPr lang="en-US" sz="3000" dirty="0"/>
              <a:t>Balance each day of use or at a minimum once a week</a:t>
            </a:r>
          </a:p>
          <a:p>
            <a:r>
              <a:rPr lang="en-US" sz="3000" dirty="0"/>
              <a:t>Keep records of all expenses</a:t>
            </a:r>
          </a:p>
          <a:p>
            <a:r>
              <a:rPr lang="en-US" sz="3000" i="1" dirty="0"/>
              <a:t>Never use the change fund for cashing checks, making loans, or travel advances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35678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u="sng" dirty="0">
                <a:solidFill>
                  <a:srgbClr val="0069AA"/>
                </a:solidFill>
              </a:rPr>
              <a:t>Segregation of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391400" cy="521176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000" dirty="0"/>
              <a:t>This is the </a:t>
            </a:r>
            <a:r>
              <a:rPr lang="en-US" sz="3000" u="sng" dirty="0"/>
              <a:t>most important control </a:t>
            </a:r>
            <a:r>
              <a:rPr lang="en-US" sz="3000" dirty="0"/>
              <a:t>in the cash collection process, and often, the most difficult to manage. A different person should be involved at each stage of the process. Segregation of duties minimizes risk.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Five stages that should be performed by different individuals to ensure adequate internal controls: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Recording of charges/billing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Collecting cash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Depositing cash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Reconciling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Management oversight</a:t>
            </a:r>
          </a:p>
        </p:txBody>
      </p:sp>
    </p:spTree>
    <p:extLst>
      <p:ext uri="{BB962C8B-B14F-4D97-AF65-F5344CB8AC3E}">
        <p14:creationId xmlns:p14="http://schemas.microsoft.com/office/powerpoint/2010/main" val="3198850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u="sng" dirty="0">
                <a:solidFill>
                  <a:srgbClr val="0069AA"/>
                </a:solidFill>
              </a:rPr>
              <a:t>Segregation of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If segregation is not possible:</a:t>
            </a:r>
          </a:p>
          <a:p>
            <a:r>
              <a:rPr lang="en-US" sz="3000" dirty="0"/>
              <a:t>Provide alternative or compensating controls</a:t>
            </a:r>
          </a:p>
          <a:p>
            <a:r>
              <a:rPr lang="en-US" sz="3000" dirty="0"/>
              <a:t>Design additional procedures to reduce risk</a:t>
            </a:r>
          </a:p>
          <a:p>
            <a:r>
              <a:rPr lang="en-US" sz="3000" dirty="0"/>
              <a:t>Design system security rules to restrict access</a:t>
            </a:r>
          </a:p>
          <a:p>
            <a:endParaRPr lang="en-US" sz="3000" dirty="0"/>
          </a:p>
          <a:p>
            <a:pPr marL="0" indent="0">
              <a:buNone/>
            </a:pPr>
            <a:r>
              <a:rPr lang="en-US" sz="3000" dirty="0"/>
              <a:t>Example of a compensating control:</a:t>
            </a:r>
          </a:p>
          <a:p>
            <a:pPr marL="400050" lvl="1" indent="0">
              <a:buNone/>
            </a:pPr>
            <a:r>
              <a:rPr lang="en-US" sz="2600" dirty="0"/>
              <a:t>If the receiver of the funds also completes the deposit – require supervisory review and approval of the Cash Transmittal Form.</a:t>
            </a:r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133299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866</Words>
  <Application>Microsoft Office PowerPoint</Application>
  <PresentationFormat>On-screen Show (4:3)</PresentationFormat>
  <Paragraphs>123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Georgia</vt:lpstr>
      <vt:lpstr>1_Custom Design</vt:lpstr>
      <vt:lpstr>Custom Design</vt:lpstr>
      <vt:lpstr>2_Custom Design</vt:lpstr>
      <vt:lpstr>Cash Collection Training and Review</vt:lpstr>
      <vt:lpstr>What is Our Purpose?</vt:lpstr>
      <vt:lpstr>What is Cash?</vt:lpstr>
      <vt:lpstr>Credit Card Payments</vt:lpstr>
      <vt:lpstr>Cash Handling Controls</vt:lpstr>
      <vt:lpstr>Before Cash Collection Begins</vt:lpstr>
      <vt:lpstr>Making Change</vt:lpstr>
      <vt:lpstr>Segregation of Duties</vt:lpstr>
      <vt:lpstr>Segregation of Duties</vt:lpstr>
      <vt:lpstr>Collecting the Cash</vt:lpstr>
      <vt:lpstr>Collecting the Cash</vt:lpstr>
      <vt:lpstr>Collecting the Cash</vt:lpstr>
      <vt:lpstr>Securing the Cash</vt:lpstr>
      <vt:lpstr>Transporting the Cash</vt:lpstr>
      <vt:lpstr>Reconciling</vt:lpstr>
      <vt:lpstr>Management Responsibility</vt:lpstr>
      <vt:lpstr>Management Responsibility</vt:lpstr>
      <vt:lpstr>Staff Certification Responsibility</vt:lpstr>
      <vt:lpstr>Staff Certification Responsibility</vt:lpstr>
      <vt:lpstr>Questions?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Boyd</dc:creator>
  <cp:lastModifiedBy>Rachel Lathan</cp:lastModifiedBy>
  <cp:revision>53</cp:revision>
  <dcterms:created xsi:type="dcterms:W3CDTF">2012-04-09T18:23:59Z</dcterms:created>
  <dcterms:modified xsi:type="dcterms:W3CDTF">2022-08-15T16:01:16Z</dcterms:modified>
</cp:coreProperties>
</file>