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6" r:id="rId3"/>
  </p:sldMasterIdLst>
  <p:sldIdLst>
    <p:sldId id="256" r:id="rId4"/>
    <p:sldId id="259" r:id="rId5"/>
    <p:sldId id="262" r:id="rId6"/>
    <p:sldId id="263" r:id="rId7"/>
    <p:sldId id="274" r:id="rId8"/>
    <p:sldId id="264" r:id="rId9"/>
    <p:sldId id="273" r:id="rId10"/>
    <p:sldId id="267" r:id="rId11"/>
    <p:sldId id="265" r:id="rId12"/>
    <p:sldId id="270" r:id="rId13"/>
    <p:sldId id="271" r:id="rId14"/>
    <p:sldId id="266" r:id="rId15"/>
    <p:sldId id="268" r:id="rId16"/>
    <p:sldId id="269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3B02A"/>
    <a:srgbClr val="007A33"/>
    <a:srgbClr val="8DC8E8"/>
    <a:srgbClr val="009CDE"/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7" autoAdjust="0"/>
    <p:restoredTop sz="50000" autoAdjust="0"/>
  </p:normalViewPr>
  <p:slideViewPr>
    <p:cSldViewPr snapToGrid="0" snapToObjects="1">
      <p:cViewPr varScale="1">
        <p:scale>
          <a:sx n="131" d="100"/>
          <a:sy n="131" d="100"/>
        </p:scale>
        <p:origin x="142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4231322"/>
            <a:ext cx="7717055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6" y="5113204"/>
            <a:ext cx="6858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0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0475" y="457200"/>
            <a:ext cx="462915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4184"/>
            <a:ext cx="2949575" cy="3664803"/>
          </a:xfr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55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275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9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8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3"/>
            <a:ext cx="8168840" cy="376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2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8" y="4355681"/>
            <a:ext cx="7717055" cy="706437"/>
          </a:xfrm>
        </p:spPr>
        <p:txBody>
          <a:bodyPr/>
          <a:lstStyle/>
          <a:p>
            <a:r>
              <a:rPr lang="en-US" sz="4800" dirty="0" smtClean="0"/>
              <a:t>Verb Forms and Tenses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176" y="5320977"/>
            <a:ext cx="6701060" cy="411697"/>
          </a:xfrm>
        </p:spPr>
        <p:txBody>
          <a:bodyPr/>
          <a:lstStyle/>
          <a:p>
            <a:r>
              <a:rPr lang="en-US" sz="1800" i="0" dirty="0" smtClean="0"/>
              <a:t>Adapted from </a:t>
            </a:r>
            <a:r>
              <a:rPr lang="en-US" sz="1800" dirty="0" smtClean="0"/>
              <a:t>Real Good Grammar, Too </a:t>
            </a:r>
            <a:r>
              <a:rPr lang="en-US" sz="1800" i="0" dirty="0" smtClean="0"/>
              <a:t>by Mamie Webb Hixon</a:t>
            </a:r>
            <a:endParaRPr 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95004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879750" y="4793241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past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722" y="1229276"/>
            <a:ext cx="6331187" cy="2311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</a:t>
            </a:r>
            <a:r>
              <a:rPr lang="en-US" b="1" dirty="0" smtClean="0"/>
              <a:t>or </a:t>
            </a:r>
            <a:r>
              <a:rPr lang="en-US" b="1" dirty="0" smtClean="0"/>
              <a:t>an earlier action that is mentioned after a later action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Marvin </a:t>
            </a:r>
            <a:r>
              <a:rPr lang="en-US" sz="2800" u="sng" dirty="0" smtClean="0"/>
              <a:t>bought</a:t>
            </a:r>
            <a:r>
              <a:rPr lang="en-US" sz="2800" dirty="0" smtClean="0"/>
              <a:t> the car that he </a:t>
            </a:r>
            <a:r>
              <a:rPr lang="en-US" sz="2800" u="sng" dirty="0" smtClean="0"/>
              <a:t>had</a:t>
            </a:r>
            <a:r>
              <a:rPr lang="en-US" sz="2800" dirty="0" smtClean="0"/>
              <a:t> </a:t>
            </a:r>
            <a:r>
              <a:rPr lang="en-US" sz="2800" u="sng" dirty="0" smtClean="0"/>
              <a:t>seen</a:t>
            </a:r>
            <a:r>
              <a:rPr lang="en-US" sz="2800" dirty="0" smtClean="0"/>
              <a:t> advertised </a:t>
            </a:r>
            <a:r>
              <a:rPr lang="en-US" sz="2800" dirty="0" smtClean="0"/>
              <a:t>online.</a:t>
            </a:r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31792" y="4222655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5219" y="4222655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04534" y="4793241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99248" y="4222655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5151" y="4793241"/>
            <a:ext cx="76663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48986" y="3774643"/>
            <a:ext cx="17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now/the present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3420" y="3776430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6364" y="5422914"/>
            <a:ext cx="161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5131" y="5422914"/>
            <a:ext cx="142923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42" y="3778217"/>
            <a:ext cx="164455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1845" y="4381250"/>
            <a:ext cx="85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bought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8090" y="4793241"/>
            <a:ext cx="103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ad seen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7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104534" y="4528109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435" y="1515465"/>
            <a:ext cx="6439760" cy="184310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f</a:t>
            </a:r>
            <a:r>
              <a:rPr lang="en-US" b="1" dirty="0" smtClean="0"/>
              <a:t>or </a:t>
            </a:r>
            <a:r>
              <a:rPr lang="en-US" b="1" dirty="0" smtClean="0"/>
              <a:t>an action that will </a:t>
            </a:r>
            <a:r>
              <a:rPr lang="en-US" b="1" dirty="0" smtClean="0"/>
              <a:t>be completed:</a:t>
            </a:r>
            <a:endParaRPr lang="en-US" b="1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800" dirty="0" smtClean="0"/>
              <a:t>I </a:t>
            </a:r>
            <a:r>
              <a:rPr lang="en-US" sz="2800" u="sng" dirty="0" smtClean="0"/>
              <a:t>wi</a:t>
            </a:r>
            <a:r>
              <a:rPr lang="en-US" sz="2800" u="sng" dirty="0" smtClean="0"/>
              <a:t>ll</a:t>
            </a:r>
            <a:r>
              <a:rPr lang="en-US" sz="2800" dirty="0" smtClean="0"/>
              <a:t> </a:t>
            </a:r>
            <a:r>
              <a:rPr lang="en-US" sz="2800" u="sng" dirty="0" smtClean="0"/>
              <a:t>graduate</a:t>
            </a:r>
            <a:r>
              <a:rPr lang="en-US" sz="2800" dirty="0" smtClean="0"/>
              <a:t> </a:t>
            </a:r>
            <a:r>
              <a:rPr lang="en-US" sz="2800" dirty="0" smtClean="0"/>
              <a:t>from college.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31792" y="395752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79750" y="4528109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5219" y="395752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99248" y="395752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5151" y="4528109"/>
            <a:ext cx="76663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48986" y="3509511"/>
            <a:ext cx="17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now/the present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3420" y="3511298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6364" y="5155997"/>
            <a:ext cx="16163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42" y="3513085"/>
            <a:ext cx="1644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5131" y="5155997"/>
            <a:ext cx="142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05336" y="4146556"/>
            <a:ext cx="1398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ill graduate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47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023840" y="470367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future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345" y="1032490"/>
            <a:ext cx="7809941" cy="240637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200" b="1" dirty="0"/>
              <a:t>f</a:t>
            </a:r>
            <a:r>
              <a:rPr lang="en-US" sz="2200" b="1" dirty="0" smtClean="0"/>
              <a:t>or </a:t>
            </a:r>
            <a:r>
              <a:rPr lang="en-US" sz="2200" b="1" dirty="0" smtClean="0"/>
              <a:t>an action that will have been completed at a specific future </a:t>
            </a:r>
            <a:r>
              <a:rPr lang="en-US" sz="2200" b="1" dirty="0" smtClean="0"/>
              <a:t>time in relation to another specific time: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200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200" dirty="0" smtClean="0"/>
              <a:t>By 2020, I </a:t>
            </a:r>
            <a:r>
              <a:rPr lang="en-US" sz="2200" u="sng" dirty="0" smtClean="0"/>
              <a:t>wi</a:t>
            </a:r>
            <a:r>
              <a:rPr lang="en-US" sz="2200" u="sng" dirty="0" smtClean="0"/>
              <a:t>ll </a:t>
            </a:r>
            <a:r>
              <a:rPr lang="en-US" sz="2200" u="sng" dirty="0" smtClean="0"/>
              <a:t>have graduated </a:t>
            </a:r>
            <a:r>
              <a:rPr lang="en-US" sz="2200" dirty="0" smtClean="0"/>
              <a:t>from college</a:t>
            </a:r>
            <a:r>
              <a:rPr lang="en-US" sz="2200" dirty="0" smtClean="0"/>
              <a:t>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2600" dirty="0"/>
          </a:p>
          <a:p>
            <a:pPr marL="457200" lvl="1" indent="0">
              <a:lnSpc>
                <a:spcPct val="120000"/>
              </a:lnSpc>
              <a:buNone/>
            </a:pPr>
            <a:endParaRPr lang="en-US" sz="2600" dirty="0" smtClean="0"/>
          </a:p>
          <a:p>
            <a:pPr marL="457200" lvl="1" indent="0">
              <a:lnSpc>
                <a:spcPct val="120000"/>
              </a:lnSpc>
              <a:buNone/>
            </a:pPr>
            <a:endParaRPr lang="en-US" sz="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51098" y="4133087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99056" y="470367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44525" y="4133087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8554" y="4133087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4457" y="4703673"/>
            <a:ext cx="76663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68292" y="3685075"/>
            <a:ext cx="17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now/the present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5670" y="5331560"/>
            <a:ext cx="16163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248" y="3688649"/>
            <a:ext cx="1644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4437" y="5331560"/>
            <a:ext cx="142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5288" y="4300615"/>
            <a:ext cx="20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ill have graduated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92181" y="4737399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2020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2726" y="3686862"/>
            <a:ext cx="183165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future</a:t>
            </a:r>
            <a:endParaRPr lang="en-US" dirty="0">
              <a:solidFill>
                <a:srgbClr val="006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73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154" y="1982420"/>
            <a:ext cx="6502324" cy="27870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Mood enables verbs to express how the speaker or writer regards the </a:t>
            </a:r>
            <a:r>
              <a:rPr lang="en-US" dirty="0" smtClean="0"/>
              <a:t>sentence.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Mood can express attitudes, intentions, commands, wishes, recommendations, and </a:t>
            </a:r>
            <a:r>
              <a:rPr lang="en-US" dirty="0" smtClean="0"/>
              <a:t>possibilities.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9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subjunctive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317" y="1580407"/>
            <a:ext cx="7347998" cy="38547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 smtClean="0"/>
              <a:t>express a condition contrary to fact or a wish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800" u="sng" dirty="0" smtClean="0"/>
              <a:t>If I were </a:t>
            </a:r>
            <a:r>
              <a:rPr lang="en-US" sz="2800" dirty="0" smtClean="0"/>
              <a:t>President</a:t>
            </a:r>
            <a:r>
              <a:rPr lang="en-US" sz="2800" dirty="0" smtClean="0"/>
              <a:t>, I’d </a:t>
            </a:r>
            <a:r>
              <a:rPr lang="en-US" sz="2800" dirty="0" smtClean="0"/>
              <a:t>work with Congress to protect the environment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 smtClean="0"/>
              <a:t>You are not the President. You’ll have to protect the </a:t>
            </a:r>
            <a:r>
              <a:rPr lang="en-US" b="1" dirty="0" smtClean="0"/>
              <a:t>environment without the help of Congress</a:t>
            </a:r>
            <a:r>
              <a:rPr lang="en-US" b="1" dirty="0" smtClean="0"/>
              <a:t>.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The CFO would have been terminated a long time ago </a:t>
            </a:r>
            <a:r>
              <a:rPr lang="en-US" sz="2800" u="sng" dirty="0" smtClean="0"/>
              <a:t>were </a:t>
            </a:r>
            <a:r>
              <a:rPr lang="en-US" sz="2800" u="sng" dirty="0" smtClean="0"/>
              <a:t>she </a:t>
            </a:r>
            <a:r>
              <a:rPr lang="en-US" sz="2800" u="sng" dirty="0" smtClean="0"/>
              <a:t>not</a:t>
            </a:r>
            <a:r>
              <a:rPr lang="en-US" sz="2800" dirty="0" smtClean="0"/>
              <a:t> the CEO’s </a:t>
            </a:r>
            <a:r>
              <a:rPr lang="en-US" sz="2800" dirty="0" smtClean="0"/>
              <a:t>niece.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b="1" dirty="0" smtClean="0"/>
              <a:t>The CFO is the CEO’s niece, so she’s still hanging around.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9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subjunctive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818" y="1097604"/>
            <a:ext cx="7306996" cy="47472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t</a:t>
            </a:r>
            <a:r>
              <a:rPr lang="en-US" sz="2000" b="1" dirty="0" smtClean="0"/>
              <a:t>o </a:t>
            </a:r>
            <a:r>
              <a:rPr lang="en-US" sz="2000" b="1" dirty="0" smtClean="0"/>
              <a:t>express insistence, importance, necessity, or urgency after the word “that</a:t>
            </a:r>
            <a:r>
              <a:rPr lang="en-US" sz="2000" b="1" dirty="0" smtClean="0"/>
              <a:t>”: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It is important </a:t>
            </a:r>
            <a:r>
              <a:rPr lang="en-US" sz="2000" u="sng" dirty="0" smtClean="0"/>
              <a:t>that</a:t>
            </a:r>
            <a:r>
              <a:rPr lang="en-US" sz="2000" dirty="0" smtClean="0"/>
              <a:t> you </a:t>
            </a:r>
            <a:r>
              <a:rPr lang="en-US" sz="2000" u="sng" dirty="0" smtClean="0"/>
              <a:t>be</a:t>
            </a:r>
            <a:r>
              <a:rPr lang="en-US" sz="2000" b="1" dirty="0" smtClean="0"/>
              <a:t> </a:t>
            </a:r>
            <a:r>
              <a:rPr lang="en-US" sz="2000" dirty="0" smtClean="0"/>
              <a:t>on time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We demand </a:t>
            </a:r>
            <a:r>
              <a:rPr lang="en-US" sz="2000" u="sng" dirty="0" smtClean="0"/>
              <a:t>that</a:t>
            </a:r>
            <a:r>
              <a:rPr lang="en-US" sz="2000" dirty="0" smtClean="0"/>
              <a:t> the company </a:t>
            </a:r>
            <a:r>
              <a:rPr lang="en-US" sz="2000" u="sng" dirty="0" smtClean="0"/>
              <a:t>do</a:t>
            </a:r>
            <a:r>
              <a:rPr lang="en-US" sz="2000" b="1" dirty="0" smtClean="0"/>
              <a:t> </a:t>
            </a:r>
            <a:r>
              <a:rPr lang="en-US" sz="2000" dirty="0" smtClean="0"/>
              <a:t>something about its toxic waste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The syllabus requires </a:t>
            </a:r>
            <a:r>
              <a:rPr lang="en-US" sz="2000" u="sng" dirty="0" smtClean="0"/>
              <a:t>that</a:t>
            </a:r>
            <a:r>
              <a:rPr lang="en-US" sz="2000" dirty="0" smtClean="0"/>
              <a:t> each student </a:t>
            </a:r>
            <a:r>
              <a:rPr lang="en-US" sz="2000" u="sng" dirty="0" smtClean="0"/>
              <a:t>write</a:t>
            </a:r>
            <a:r>
              <a:rPr lang="en-US" sz="2000" dirty="0" smtClean="0"/>
              <a:t> a research paper.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Note</a:t>
            </a:r>
            <a:r>
              <a:rPr lang="en-US" sz="2000" b="1" dirty="0" smtClean="0"/>
              <a:t>: Use </a:t>
            </a:r>
            <a:r>
              <a:rPr lang="en-US" sz="2000" b="1" dirty="0"/>
              <a:t>the </a:t>
            </a:r>
            <a:r>
              <a:rPr lang="en-US" sz="2000" b="1" dirty="0" smtClean="0"/>
              <a:t>base </a:t>
            </a:r>
            <a:r>
              <a:rPr lang="en-US" sz="2000" b="1" dirty="0"/>
              <a:t>form of a verb (e.g. “be” instead of “are”) because if you use the present form the problem isn’t urgent – the person is already doing what you’ve asked!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0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541" y="1245239"/>
            <a:ext cx="6440914" cy="11920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Every English verb except </a:t>
            </a:r>
            <a:r>
              <a:rPr lang="en-US" dirty="0" smtClean="0"/>
              <a:t>“(to) be</a:t>
            </a:r>
            <a:r>
              <a:rPr lang="en-US" dirty="0" smtClean="0"/>
              <a:t>” has five forms, which vary depending on whether the verb is regular </a:t>
            </a:r>
            <a:r>
              <a:rPr lang="en-US" dirty="0" smtClean="0"/>
              <a:t>(such as “type</a:t>
            </a:r>
            <a:r>
              <a:rPr lang="en-US" dirty="0" smtClean="0"/>
              <a:t>” and “text”) or irregular </a:t>
            </a:r>
            <a:r>
              <a:rPr lang="en-US" dirty="0" smtClean="0"/>
              <a:t>(such as “write</a:t>
            </a:r>
            <a:r>
              <a:rPr lang="en-US" dirty="0" smtClean="0"/>
              <a:t>”).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32882"/>
              </p:ext>
            </p:extLst>
          </p:nvPr>
        </p:nvGraphicFramePr>
        <p:xfrm>
          <a:off x="866163" y="3208325"/>
          <a:ext cx="7411671" cy="1981200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267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infinitive/bare form</a:t>
                      </a:r>
                      <a:endParaRPr lang="en-US" sz="2000" dirty="0"/>
                    </a:p>
                  </a:txBody>
                  <a:tcPr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(to) type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(to) text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(to) write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present (-s)</a:t>
                      </a:r>
                      <a:endParaRPr lang="en-US" sz="2000" dirty="0"/>
                    </a:p>
                  </a:txBody>
                  <a:tcPr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types 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texts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writes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present participle (-</a:t>
                      </a:r>
                      <a:r>
                        <a:rPr lang="en-US" sz="2000" dirty="0" err="1" smtClean="0"/>
                        <a:t>ing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typing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texting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writing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past (-</a:t>
                      </a:r>
                      <a:r>
                        <a:rPr lang="en-US" sz="2000" dirty="0" err="1" smtClean="0"/>
                        <a:t>ed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typed 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texted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wrote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past participle (-</a:t>
                      </a:r>
                      <a:r>
                        <a:rPr lang="en-US" sz="2000" dirty="0" err="1" smtClean="0"/>
                        <a:t>en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(have) typed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(have)</a:t>
                      </a:r>
                      <a:r>
                        <a:rPr lang="en-US" sz="2000" baseline="0" dirty="0" smtClean="0"/>
                        <a:t> texted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(have) written</a:t>
                      </a:r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38295" y="2519897"/>
            <a:ext cx="3467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69AA"/>
                </a:solidFill>
              </a:rPr>
              <a:t>The Verb Forms</a:t>
            </a:r>
            <a:endParaRPr lang="en-US" sz="2800" dirty="0">
              <a:solidFill>
                <a:srgbClr val="006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6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</a:t>
            </a:r>
            <a:r>
              <a:rPr lang="en-US" dirty="0" smtClean="0"/>
              <a:t>Forms and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521" y="1602352"/>
            <a:ext cx="5899590" cy="40376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Verb t</a:t>
            </a:r>
            <a:r>
              <a:rPr lang="en-US" dirty="0" smtClean="0"/>
              <a:t>ense is </a:t>
            </a:r>
            <a:r>
              <a:rPr lang="en-US" dirty="0" smtClean="0"/>
              <a:t>the ability of a verb to indicate the time </a:t>
            </a:r>
            <a:r>
              <a:rPr lang="en-US" dirty="0" smtClean="0"/>
              <a:t>at which </a:t>
            </a:r>
            <a:r>
              <a:rPr lang="en-US" dirty="0" smtClean="0"/>
              <a:t>an </a:t>
            </a:r>
            <a:r>
              <a:rPr lang="en-US" dirty="0" smtClean="0"/>
              <a:t>action takes place.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V</a:t>
            </a:r>
            <a:r>
              <a:rPr lang="en-US" dirty="0" smtClean="0"/>
              <a:t>erb </a:t>
            </a:r>
            <a:r>
              <a:rPr lang="en-US" dirty="0" smtClean="0"/>
              <a:t>forms are the tools you’ll use to create </a:t>
            </a:r>
            <a:r>
              <a:rPr lang="en-US" dirty="0" smtClean="0"/>
              <a:t>tenses.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546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729" y="1170756"/>
            <a:ext cx="7143174" cy="47618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n </a:t>
            </a:r>
            <a:r>
              <a:rPr lang="en-US" b="1" dirty="0"/>
              <a:t>universally true statements not limited to a particular time: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Sun </a:t>
            </a:r>
            <a:r>
              <a:rPr lang="en-US" u="sng" dirty="0"/>
              <a:t>is</a:t>
            </a:r>
            <a:r>
              <a:rPr lang="en-US" dirty="0"/>
              <a:t> ninety-three million miles from Earth.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n </a:t>
            </a:r>
            <a:r>
              <a:rPr lang="en-US" b="1" dirty="0"/>
              <a:t>definitions: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Hardware </a:t>
            </a:r>
            <a:r>
              <a:rPr lang="en-US" u="sng" dirty="0"/>
              <a:t>is</a:t>
            </a:r>
            <a:r>
              <a:rPr lang="en-US" dirty="0"/>
              <a:t> the physical system of a computer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n </a:t>
            </a:r>
            <a:r>
              <a:rPr lang="en-US" b="1" dirty="0"/>
              <a:t>statements about the content of literature and other published works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Hamlet </a:t>
            </a:r>
            <a:r>
              <a:rPr lang="en-US" u="sng" dirty="0" smtClean="0"/>
              <a:t>appears</a:t>
            </a:r>
            <a:r>
              <a:rPr lang="en-US" b="1" dirty="0" smtClean="0"/>
              <a:t> </a:t>
            </a:r>
            <a:r>
              <a:rPr lang="en-US" dirty="0"/>
              <a:t>extremely indecisive.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0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729" y="1368266"/>
            <a:ext cx="7143174" cy="19308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f</a:t>
            </a:r>
            <a:r>
              <a:rPr lang="en-US" b="1" dirty="0" smtClean="0"/>
              <a:t>or events that are currently happening: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 </a:t>
            </a:r>
            <a:r>
              <a:rPr lang="en-US" u="sng" dirty="0" smtClean="0"/>
              <a:t>am</a:t>
            </a:r>
            <a:r>
              <a:rPr lang="en-US" dirty="0" smtClean="0"/>
              <a:t> really mad at Anthony.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Andrea </a:t>
            </a:r>
            <a:r>
              <a:rPr lang="en-US" u="sng" dirty="0" smtClean="0"/>
              <a:t>attends</a:t>
            </a:r>
            <a:r>
              <a:rPr lang="en-US" dirty="0" smtClean="0"/>
              <a:t> mass every week. 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702942" y="3777167"/>
            <a:ext cx="7912133" cy="1959084"/>
            <a:chOff x="702942" y="3326631"/>
            <a:chExt cx="7912133" cy="195908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431792" y="3774643"/>
              <a:ext cx="0" cy="57058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879750" y="4345229"/>
              <a:ext cx="0" cy="57058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25219" y="3774643"/>
              <a:ext cx="0" cy="57058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104534" y="4345229"/>
              <a:ext cx="0" cy="57058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699248" y="3774643"/>
              <a:ext cx="0" cy="57058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45151" y="4345229"/>
              <a:ext cx="7666329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48986" y="3326631"/>
              <a:ext cx="1765612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69AA"/>
                  </a:solidFill>
                </a:rPr>
                <a:t>now/the present</a:t>
              </a:r>
              <a:endParaRPr lang="en-US" dirty="0">
                <a:solidFill>
                  <a:srgbClr val="0069AA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83420" y="3328418"/>
              <a:ext cx="1831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69AA"/>
                  </a:solidFill>
                </a:rPr>
                <a:t>t</a:t>
              </a:r>
              <a:r>
                <a:rPr lang="en-US" dirty="0" smtClean="0">
                  <a:solidFill>
                    <a:srgbClr val="0069AA"/>
                  </a:solidFill>
                </a:rPr>
                <a:t>he distant future</a:t>
              </a:r>
              <a:endParaRPr lang="en-US" dirty="0">
                <a:solidFill>
                  <a:srgbClr val="0069AA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6364" y="4916383"/>
              <a:ext cx="1616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69AA"/>
                  </a:solidFill>
                </a:rPr>
                <a:t>t</a:t>
              </a:r>
              <a:r>
                <a:rPr lang="en-US" dirty="0" smtClean="0">
                  <a:solidFill>
                    <a:srgbClr val="0069AA"/>
                  </a:solidFill>
                </a:rPr>
                <a:t>he near future</a:t>
              </a:r>
              <a:endParaRPr lang="en-US" dirty="0">
                <a:solidFill>
                  <a:srgbClr val="0069AA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2942" y="3330205"/>
              <a:ext cx="16445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69AA"/>
                  </a:solidFill>
                </a:rPr>
                <a:t>t</a:t>
              </a:r>
              <a:r>
                <a:rPr lang="en-US" dirty="0" smtClean="0">
                  <a:solidFill>
                    <a:srgbClr val="0069AA"/>
                  </a:solidFill>
                </a:rPr>
                <a:t>he distant past</a:t>
              </a:r>
              <a:endParaRPr lang="en-US" dirty="0">
                <a:solidFill>
                  <a:srgbClr val="0069AA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65131" y="4915815"/>
              <a:ext cx="14292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69AA"/>
                  </a:solidFill>
                </a:rPr>
                <a:t>t</a:t>
              </a:r>
              <a:r>
                <a:rPr lang="en-US" dirty="0" smtClean="0">
                  <a:solidFill>
                    <a:srgbClr val="0069AA"/>
                  </a:solidFill>
                </a:rPr>
                <a:t>he near past</a:t>
              </a:r>
              <a:endParaRPr lang="en-US" dirty="0">
                <a:solidFill>
                  <a:srgbClr val="0069AA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986734" y="4781379"/>
            <a:ext cx="890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m,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attends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4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51098" y="4229970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99056" y="4800556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44525" y="4229970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23840" y="4800556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18554" y="4229970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4457" y="4800556"/>
            <a:ext cx="76663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68292" y="3781958"/>
            <a:ext cx="176561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now/the present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2726" y="3783745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248" y="3785532"/>
            <a:ext cx="1644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4437" y="5420883"/>
            <a:ext cx="142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present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525" y="1081472"/>
            <a:ext cx="6865581" cy="24149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f</a:t>
            </a:r>
            <a:r>
              <a:rPr lang="en-US" b="1" dirty="0" smtClean="0"/>
              <a:t>or verbs that point to the future: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I </a:t>
            </a:r>
            <a:r>
              <a:rPr lang="en-US" sz="2800" u="sng" dirty="0" smtClean="0"/>
              <a:t>hope</a:t>
            </a:r>
            <a:r>
              <a:rPr lang="en-US" sz="2800" dirty="0" smtClean="0"/>
              <a:t> </a:t>
            </a:r>
            <a:r>
              <a:rPr lang="en-US" sz="2800" u="sng" dirty="0" smtClean="0"/>
              <a:t>to complete</a:t>
            </a:r>
            <a:r>
              <a:rPr lang="en-US" sz="2800" dirty="0" smtClean="0"/>
              <a:t> my degree by the time we get married.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She </a:t>
            </a:r>
            <a:r>
              <a:rPr lang="en-US" sz="2800" u="sng" dirty="0" smtClean="0"/>
              <a:t>planned</a:t>
            </a:r>
            <a:r>
              <a:rPr lang="en-US" sz="2800" dirty="0" smtClean="0"/>
              <a:t> </a:t>
            </a:r>
            <a:r>
              <a:rPr lang="en-US" sz="2800" u="sng" dirty="0" smtClean="0"/>
              <a:t>to earn</a:t>
            </a:r>
            <a:r>
              <a:rPr lang="en-US" sz="2800" dirty="0" smtClean="0"/>
              <a:t> an MBA by the end of the year.</a:t>
            </a:r>
            <a:endParaRPr lang="en-US" sz="2800" dirty="0" smtClean="0"/>
          </a:p>
          <a:p>
            <a:pPr marL="1371600" lvl="3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89460" y="4846722"/>
            <a:ext cx="72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hope,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plan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7530" y="4104484"/>
            <a:ext cx="1372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 complete,</a:t>
            </a: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 earn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5670" y="5420883"/>
            <a:ext cx="16163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future</a:t>
            </a:r>
            <a:endParaRPr lang="en-US" dirty="0">
              <a:solidFill>
                <a:srgbClr val="006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8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31792" y="438485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79750" y="4955439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5219" y="438485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04534" y="4955439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99248" y="438485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5151" y="4955439"/>
            <a:ext cx="76663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48986" y="3936841"/>
            <a:ext cx="176561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now/the present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3420" y="3938628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4598" y="5601132"/>
            <a:ext cx="161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42" y="3940415"/>
            <a:ext cx="1644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524" y="1178703"/>
            <a:ext cx="6865581" cy="25380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</a:t>
            </a:r>
            <a:r>
              <a:rPr lang="en-US" b="1" dirty="0" smtClean="0"/>
              <a:t>or </a:t>
            </a:r>
            <a:r>
              <a:rPr lang="en-US" b="1" dirty="0" smtClean="0"/>
              <a:t>an action that began in the past but continues into the </a:t>
            </a:r>
            <a:r>
              <a:rPr lang="en-US" b="1" dirty="0" smtClean="0"/>
              <a:t>present or the future: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I </a:t>
            </a:r>
            <a:r>
              <a:rPr lang="en-US" sz="2800" u="sng" dirty="0" smtClean="0"/>
              <a:t>have</a:t>
            </a:r>
            <a:r>
              <a:rPr lang="en-US" sz="2800" dirty="0" smtClean="0"/>
              <a:t> </a:t>
            </a:r>
            <a:r>
              <a:rPr lang="en-US" sz="2800" u="sng" dirty="0" smtClean="0"/>
              <a:t>lived</a:t>
            </a:r>
            <a:r>
              <a:rPr lang="en-US" sz="2800" dirty="0" smtClean="0"/>
              <a:t> in Pensacola all my life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She </a:t>
            </a:r>
            <a:r>
              <a:rPr lang="en-US" sz="2800" u="sng" dirty="0" smtClean="0"/>
              <a:t>has</a:t>
            </a:r>
            <a:r>
              <a:rPr lang="en-US" sz="2800" dirty="0" smtClean="0"/>
              <a:t> </a:t>
            </a:r>
            <a:r>
              <a:rPr lang="en-US" sz="2800" u="sng" dirty="0" smtClean="0"/>
              <a:t>lived</a:t>
            </a:r>
            <a:r>
              <a:rPr lang="en-US" sz="2800" dirty="0" smtClean="0"/>
              <a:t> in Pensacola all her life.</a:t>
            </a:r>
          </a:p>
          <a:p>
            <a:pPr marL="1371600" lvl="3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02187" y="4511000"/>
            <a:ext cx="1155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ave lived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5131" y="5601132"/>
            <a:ext cx="142923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298764" y="4543867"/>
            <a:ext cx="2590227" cy="336465"/>
          </a:xfrm>
          <a:prstGeom prst="rightArrow">
            <a:avLst>
              <a:gd name="adj1" fmla="val 65957"/>
              <a:gd name="adj2" fmla="val 174811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85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31792" y="4222655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79750" y="4793241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5219" y="4222655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04534" y="4793241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99248" y="4222655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5151" y="4793241"/>
            <a:ext cx="76663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48986" y="3774643"/>
            <a:ext cx="17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now/the present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3420" y="3776430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6364" y="5437544"/>
            <a:ext cx="161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42" y="3778217"/>
            <a:ext cx="1644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</a:t>
            </a:r>
            <a:r>
              <a:rPr lang="en-US" dirty="0" smtClean="0"/>
              <a:t>present participle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364" y="1141494"/>
            <a:ext cx="6579903" cy="2223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</a:t>
            </a:r>
            <a:r>
              <a:rPr lang="en-US" b="1" dirty="0" smtClean="0"/>
              <a:t>or </a:t>
            </a:r>
            <a:r>
              <a:rPr lang="en-US" b="1" dirty="0" smtClean="0"/>
              <a:t>an action that occurs at the same time as the verb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800" u="sng" dirty="0" smtClean="0"/>
              <a:t>Speeding</a:t>
            </a:r>
            <a:r>
              <a:rPr lang="en-US" sz="2800" b="1" dirty="0" smtClean="0"/>
              <a:t> </a:t>
            </a:r>
            <a:r>
              <a:rPr lang="en-US" sz="2800" dirty="0" smtClean="0"/>
              <a:t>down the interstate, I </a:t>
            </a:r>
            <a:r>
              <a:rPr lang="en-US" sz="2800" u="sng" dirty="0" smtClean="0"/>
              <a:t>saw</a:t>
            </a:r>
            <a:r>
              <a:rPr lang="en-US" sz="2800" dirty="0" smtClean="0"/>
              <a:t> a police </a:t>
            </a:r>
            <a:r>
              <a:rPr lang="en-US" sz="2800" dirty="0" smtClean="0"/>
              <a:t>car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70873" y="4381250"/>
            <a:ext cx="1617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peeding +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saw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5131" y="5437544"/>
            <a:ext cx="142923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past</a:t>
            </a:r>
            <a:endParaRPr lang="en-US" dirty="0">
              <a:solidFill>
                <a:srgbClr val="006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6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722" y="1229277"/>
            <a:ext cx="6331187" cy="1513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</a:t>
            </a:r>
            <a:r>
              <a:rPr lang="en-US" b="1" dirty="0" smtClean="0"/>
              <a:t>or </a:t>
            </a:r>
            <a:r>
              <a:rPr lang="en-US" b="1" dirty="0" smtClean="0"/>
              <a:t>an earlier </a:t>
            </a:r>
            <a:r>
              <a:rPr lang="en-US" b="1" dirty="0" smtClean="0"/>
              <a:t>action: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800" dirty="0" smtClean="0"/>
              <a:t>Marvin </a:t>
            </a:r>
            <a:r>
              <a:rPr lang="en-US" sz="2800" u="sng" dirty="0" smtClean="0"/>
              <a:t>bought</a:t>
            </a:r>
            <a:r>
              <a:rPr lang="en-US" sz="2800" dirty="0" smtClean="0"/>
              <a:t> the </a:t>
            </a:r>
            <a:r>
              <a:rPr lang="en-US" sz="2800" dirty="0" smtClean="0"/>
              <a:t>car.</a:t>
            </a:r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31792" y="377464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79750" y="4345229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5219" y="377464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04534" y="4345229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99248" y="3774643"/>
            <a:ext cx="0" cy="57058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5151" y="4345229"/>
            <a:ext cx="766632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48986" y="3326631"/>
            <a:ext cx="17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9AA"/>
                </a:solidFill>
              </a:rPr>
              <a:t>now/the present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3420" y="3328418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4598" y="4972966"/>
            <a:ext cx="161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future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42" y="3330205"/>
            <a:ext cx="1644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distant past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51842" y="3917209"/>
            <a:ext cx="85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bought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5131" y="4974503"/>
            <a:ext cx="142923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9AA"/>
                </a:solidFill>
              </a:rPr>
              <a:t>t</a:t>
            </a:r>
            <a:r>
              <a:rPr lang="en-US" dirty="0" smtClean="0">
                <a:solidFill>
                  <a:srgbClr val="0069AA"/>
                </a:solidFill>
              </a:rPr>
              <a:t>he near past</a:t>
            </a:r>
            <a:endParaRPr lang="en-US" dirty="0">
              <a:solidFill>
                <a:srgbClr val="0069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56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741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Custom Design</vt:lpstr>
      <vt:lpstr>1_Custom Design</vt:lpstr>
      <vt:lpstr>Verb Forms and Tenses</vt:lpstr>
      <vt:lpstr>Verb Forms</vt:lpstr>
      <vt:lpstr>Verb Forms and Tenses</vt:lpstr>
      <vt:lpstr>Use present tense</vt:lpstr>
      <vt:lpstr>Use present tense</vt:lpstr>
      <vt:lpstr>Use present infinitive</vt:lpstr>
      <vt:lpstr>Use present perfect tense</vt:lpstr>
      <vt:lpstr>Use a present participle</vt:lpstr>
      <vt:lpstr>Use past tense</vt:lpstr>
      <vt:lpstr>Use past perfect tense</vt:lpstr>
      <vt:lpstr>Use future tense</vt:lpstr>
      <vt:lpstr>Use future perfect tense</vt:lpstr>
      <vt:lpstr>Mood</vt:lpstr>
      <vt:lpstr>Use subjunctive mood</vt:lpstr>
      <vt:lpstr>Use subjunctive mood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Rustian Phelps</cp:lastModifiedBy>
  <cp:revision>38</cp:revision>
  <dcterms:created xsi:type="dcterms:W3CDTF">2016-08-03T17:54:22Z</dcterms:created>
  <dcterms:modified xsi:type="dcterms:W3CDTF">2019-07-25T20:56:00Z</dcterms:modified>
</cp:coreProperties>
</file>