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76" r:id="rId3"/>
  </p:sldMasterIdLst>
  <p:notesMasterIdLst>
    <p:notesMasterId r:id="rId21"/>
  </p:notesMasterIdLst>
  <p:sldIdLst>
    <p:sldId id="256" r:id="rId4"/>
    <p:sldId id="258" r:id="rId5"/>
    <p:sldId id="259" r:id="rId6"/>
    <p:sldId id="274" r:id="rId7"/>
    <p:sldId id="273" r:id="rId8"/>
    <p:sldId id="272" r:id="rId9"/>
    <p:sldId id="271" r:id="rId10"/>
    <p:sldId id="270" r:id="rId11"/>
    <p:sldId id="269" r:id="rId12"/>
    <p:sldId id="268" r:id="rId13"/>
    <p:sldId id="267" r:id="rId14"/>
    <p:sldId id="266" r:id="rId15"/>
    <p:sldId id="265" r:id="rId16"/>
    <p:sldId id="264" r:id="rId17"/>
    <p:sldId id="262" r:id="rId18"/>
    <p:sldId id="261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88"/>
    <p:restoredTop sz="50000"/>
  </p:normalViewPr>
  <p:slideViewPr>
    <p:cSldViewPr snapToGrid="0" snapToObjects="1">
      <p:cViewPr varScale="1">
        <p:scale>
          <a:sx n="131" d="100"/>
          <a:sy n="131" d="100"/>
        </p:scale>
        <p:origin x="78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CAAF8-2FE0-4243-A81A-B5A1A790EB7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FED0C-1578-48F8-BB72-A2C4A1043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5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61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3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20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12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9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30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9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64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37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15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68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03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22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86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FED0C-1578-48F8-BB72-A2C4A1043A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82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9" y="4231322"/>
            <a:ext cx="7717055" cy="706437"/>
          </a:xfrm>
          <a:prstGeom prst="rect">
            <a:avLst/>
          </a:prstGeom>
        </p:spPr>
        <p:txBody>
          <a:bodyPr anchor="b"/>
          <a:lstStyle>
            <a:lvl1pPr algn="ctr">
              <a:defRPr sz="4000" b="1" i="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706" y="5113204"/>
            <a:ext cx="6858000" cy="4116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4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96" y="268872"/>
            <a:ext cx="8168840" cy="4604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5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0475" y="457200"/>
            <a:ext cx="462915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04184"/>
            <a:ext cx="2949575" cy="3664803"/>
          </a:xfrm>
        </p:spPr>
        <p:txBody>
          <a:bodyPr/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355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2756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9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18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896" y="268873"/>
            <a:ext cx="8168840" cy="376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95" y="1002506"/>
            <a:ext cx="8168841" cy="508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69AA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896" y="268872"/>
            <a:ext cx="8168840" cy="4626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95" y="1002506"/>
            <a:ext cx="8168841" cy="508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069AA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8" y="4096512"/>
            <a:ext cx="7717055" cy="1194465"/>
          </a:xfrm>
        </p:spPr>
        <p:txBody>
          <a:bodyPr/>
          <a:lstStyle/>
          <a:p>
            <a:r>
              <a:rPr lang="en-US" dirty="0" smtClean="0"/>
              <a:t>Pronoun Reference and Antecedent Agreement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706" y="5519511"/>
            <a:ext cx="6858000" cy="411697"/>
          </a:xfrm>
        </p:spPr>
        <p:txBody>
          <a:bodyPr/>
          <a:lstStyle/>
          <a:p>
            <a:r>
              <a:rPr lang="en-US" sz="1800" i="0" dirty="0" smtClean="0"/>
              <a:t>Adapted from </a:t>
            </a:r>
            <a:r>
              <a:rPr lang="en-US" sz="1800" dirty="0"/>
              <a:t>R</a:t>
            </a:r>
            <a:r>
              <a:rPr lang="en-US" sz="1800" dirty="0" smtClean="0"/>
              <a:t>eal Good Grammar, Too </a:t>
            </a:r>
            <a:r>
              <a:rPr lang="en-US" sz="1800" i="0" dirty="0" smtClean="0"/>
              <a:t>by Mamie Webb Hixon</a:t>
            </a:r>
            <a:endParaRPr lang="en-US" sz="1800" i="0" dirty="0"/>
          </a:p>
        </p:txBody>
      </p:sp>
    </p:spTree>
    <p:extLst>
      <p:ext uri="{BB962C8B-B14F-4D97-AF65-F5344CB8AC3E}">
        <p14:creationId xmlns:p14="http://schemas.microsoft.com/office/powerpoint/2010/main" val="950040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</a:t>
            </a:r>
            <a:r>
              <a:rPr lang="en-US" dirty="0"/>
              <a:t>to Watch </a:t>
            </a:r>
            <a:r>
              <a:rPr lang="en-US" dirty="0" smtClean="0"/>
              <a:t>for: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402" y="1653558"/>
            <a:ext cx="7105828" cy="4183971"/>
          </a:xfrm>
        </p:spPr>
        <p:txBody>
          <a:bodyPr>
            <a:normAutofit/>
          </a:bodyPr>
          <a:lstStyle/>
          <a:p>
            <a:pPr lvl="0" indent="0">
              <a:spcBef>
                <a:spcPts val="0"/>
              </a:spcBef>
              <a:buNone/>
            </a:pPr>
            <a:r>
              <a:rPr lang="en-US" sz="2400" b="1" dirty="0"/>
              <a:t>“It</a:t>
            </a:r>
            <a:r>
              <a:rPr lang="en-US" sz="2400" b="1" dirty="0" smtClean="0"/>
              <a:t>”</a:t>
            </a:r>
          </a:p>
          <a:p>
            <a:pPr lvl="0" indent="0">
              <a:spcBef>
                <a:spcPts val="0"/>
              </a:spcBef>
              <a:buNone/>
            </a:pPr>
            <a:endParaRPr lang="en-US" sz="2400" b="1" dirty="0"/>
          </a:p>
          <a:p>
            <a:pPr lvl="1" indent="0">
              <a:spcBef>
                <a:spcPts val="0"/>
              </a:spcBef>
              <a:buNone/>
            </a:pPr>
            <a:r>
              <a:rPr lang="en-US" dirty="0"/>
              <a:t>Mr. Grey is skeptical about climate change. </a:t>
            </a:r>
            <a:r>
              <a:rPr lang="en-US" u="sng" dirty="0"/>
              <a:t>It</a:t>
            </a:r>
            <a:r>
              <a:rPr lang="en-US" dirty="0"/>
              <a:t> does not surprise me.</a:t>
            </a:r>
          </a:p>
          <a:p>
            <a:pPr lvl="2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indent="0">
              <a:spcBef>
                <a:spcPts val="0"/>
              </a:spcBef>
              <a:buNone/>
            </a:pPr>
            <a:r>
              <a:rPr lang="en-US" sz="2400" b="1" dirty="0" smtClean="0"/>
              <a:t>“</a:t>
            </a:r>
            <a:r>
              <a:rPr lang="en-US" sz="2400" b="1" dirty="0"/>
              <a:t>It” does not have a clear antecedent. Reword the sentence to include a “that” clause. </a:t>
            </a:r>
            <a:endParaRPr lang="en-US" sz="2400" b="1" dirty="0" smtClean="0"/>
          </a:p>
          <a:p>
            <a:pPr indent="0">
              <a:spcBef>
                <a:spcPts val="0"/>
              </a:spcBef>
              <a:buNone/>
            </a:pPr>
            <a:endParaRPr lang="en-US" sz="2400" b="1" dirty="0"/>
          </a:p>
          <a:p>
            <a:pPr lvl="1" indent="0">
              <a:spcBef>
                <a:spcPts val="0"/>
              </a:spcBef>
              <a:buNone/>
            </a:pPr>
            <a:r>
              <a:rPr lang="en-US" u="sng" dirty="0" smtClean="0"/>
              <a:t>I </a:t>
            </a:r>
            <a:r>
              <a:rPr lang="en-US" dirty="0"/>
              <a:t>am not surprised that </a:t>
            </a:r>
            <a:r>
              <a:rPr lang="en-US" dirty="0"/>
              <a:t>Mr. Grey is skeptical about climate change.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3707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to Watch for: </a:t>
            </a:r>
            <a:r>
              <a:rPr lang="en-US" dirty="0" smtClean="0"/>
              <a:t>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588" y="1543831"/>
            <a:ext cx="7567455" cy="3957200"/>
          </a:xfrm>
        </p:spPr>
        <p:txBody>
          <a:bodyPr>
            <a:normAutofit/>
          </a:bodyPr>
          <a:lstStyle/>
          <a:p>
            <a:pPr lvl="0" indent="0">
              <a:spcBef>
                <a:spcPts val="0"/>
              </a:spcBef>
              <a:buNone/>
            </a:pPr>
            <a:r>
              <a:rPr lang="en-US" sz="2400" b="1" dirty="0"/>
              <a:t>“This</a:t>
            </a:r>
            <a:r>
              <a:rPr lang="en-US" sz="2400" b="1" dirty="0" smtClean="0"/>
              <a:t>”</a:t>
            </a:r>
          </a:p>
          <a:p>
            <a:pPr lvl="0" indent="0">
              <a:spcBef>
                <a:spcPts val="0"/>
              </a:spcBef>
              <a:buNone/>
            </a:pPr>
            <a:endParaRPr lang="en-US" sz="2400" b="1" dirty="0"/>
          </a:p>
          <a:p>
            <a:pPr lvl="1" indent="0">
              <a:spcBef>
                <a:spcPts val="0"/>
              </a:spcBef>
              <a:buNone/>
            </a:pPr>
            <a:r>
              <a:rPr lang="en-US" dirty="0" smtClean="0"/>
              <a:t>Mr. Grey is </a:t>
            </a:r>
            <a:r>
              <a:rPr lang="en-US" dirty="0"/>
              <a:t>skeptical about </a:t>
            </a:r>
            <a:r>
              <a:rPr lang="en-US" dirty="0" smtClean="0"/>
              <a:t>climate change. </a:t>
            </a:r>
            <a:r>
              <a:rPr lang="en-US" u="sng" dirty="0"/>
              <a:t>This</a:t>
            </a:r>
            <a:r>
              <a:rPr lang="en-US" dirty="0"/>
              <a:t> does not surprise me</a:t>
            </a:r>
            <a:r>
              <a:rPr lang="en-US" dirty="0" smtClean="0"/>
              <a:t>.</a:t>
            </a:r>
          </a:p>
          <a:p>
            <a:pPr lvl="1" indent="0">
              <a:spcBef>
                <a:spcPts val="0"/>
              </a:spcBef>
              <a:buNone/>
            </a:pPr>
            <a:endParaRPr lang="en-US" b="1" dirty="0"/>
          </a:p>
          <a:p>
            <a:pPr indent="0">
              <a:spcBef>
                <a:spcPts val="0"/>
              </a:spcBef>
              <a:buNone/>
            </a:pPr>
            <a:r>
              <a:rPr lang="en-US" sz="2400" b="1" dirty="0" smtClean="0"/>
              <a:t>“</a:t>
            </a:r>
            <a:r>
              <a:rPr lang="en-US" sz="2400" b="1" dirty="0"/>
              <a:t>This” </a:t>
            </a:r>
            <a:r>
              <a:rPr lang="en-US" sz="2400" b="1" dirty="0"/>
              <a:t>does not have a clear </a:t>
            </a:r>
            <a:r>
              <a:rPr lang="en-US" sz="2400" b="1" dirty="0" smtClean="0"/>
              <a:t>antecedent. </a:t>
            </a:r>
            <a:r>
              <a:rPr lang="en-US" sz="2400" b="1" dirty="0"/>
              <a:t>After “this,” insert the word or phrase to which “this” was meant to refer. </a:t>
            </a:r>
          </a:p>
          <a:p>
            <a:pPr lvl="1" indent="0">
              <a:spcBef>
                <a:spcPts val="0"/>
              </a:spcBef>
              <a:buNone/>
            </a:pPr>
            <a:endParaRPr lang="en-US" b="1" dirty="0" smtClean="0"/>
          </a:p>
          <a:p>
            <a:pPr lvl="1" indent="0">
              <a:spcBef>
                <a:spcPts val="0"/>
              </a:spcBef>
              <a:buNone/>
            </a:pPr>
            <a:r>
              <a:rPr lang="en-US" dirty="0"/>
              <a:t>Mr. Grey is skeptical about climate change. </a:t>
            </a:r>
            <a:r>
              <a:rPr lang="en-US" u="sng" dirty="0"/>
              <a:t>This attitude</a:t>
            </a:r>
            <a:r>
              <a:rPr lang="en-US" dirty="0"/>
              <a:t> does not surprise me.</a:t>
            </a:r>
          </a:p>
        </p:txBody>
      </p:sp>
    </p:spTree>
    <p:extLst>
      <p:ext uri="{BB962C8B-B14F-4D97-AF65-F5344CB8AC3E}">
        <p14:creationId xmlns:p14="http://schemas.microsoft.com/office/powerpoint/2010/main" val="2625727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to Watch for: </a:t>
            </a:r>
            <a:r>
              <a:rPr lang="en-US" dirty="0" smtClean="0"/>
              <a:t>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534" y="1141495"/>
            <a:ext cx="7523564" cy="4659459"/>
          </a:xfrm>
        </p:spPr>
        <p:txBody>
          <a:bodyPr>
            <a:normAutofit fontScale="62500" lnSpcReduction="20000"/>
          </a:bodyPr>
          <a:lstStyle/>
          <a:p>
            <a:pPr lvl="0" indent="0">
              <a:spcBef>
                <a:spcPts val="0"/>
              </a:spcBef>
              <a:buNone/>
            </a:pPr>
            <a:r>
              <a:rPr lang="en-US" sz="2600" b="1" dirty="0"/>
              <a:t>“</a:t>
            </a:r>
            <a:r>
              <a:rPr lang="en-US" sz="2600" b="1" dirty="0" smtClean="0"/>
              <a:t>That”</a:t>
            </a:r>
          </a:p>
          <a:p>
            <a:pPr lvl="0" indent="0">
              <a:spcBef>
                <a:spcPts val="0"/>
              </a:spcBef>
              <a:buNone/>
            </a:pPr>
            <a:r>
              <a:rPr lang="en-US" sz="2600" b="1" dirty="0"/>
              <a:t>	</a:t>
            </a:r>
            <a:endParaRPr lang="en-US" sz="2600" b="1" dirty="0" smtClean="0"/>
          </a:p>
          <a:p>
            <a:pPr lvl="0" indent="0">
              <a:spcBef>
                <a:spcPts val="0"/>
              </a:spcBef>
              <a:buNone/>
            </a:pPr>
            <a:r>
              <a:rPr lang="en-US" sz="2600" b="1" dirty="0"/>
              <a:t>	</a:t>
            </a:r>
            <a:r>
              <a:rPr lang="en-US" sz="2600" dirty="0" smtClean="0"/>
              <a:t>Mr. Grey is </a:t>
            </a:r>
            <a:r>
              <a:rPr lang="en-US" sz="2600" dirty="0"/>
              <a:t>skeptical about </a:t>
            </a:r>
            <a:r>
              <a:rPr lang="en-US" sz="2600" dirty="0" smtClean="0"/>
              <a:t>climate change. </a:t>
            </a:r>
            <a:r>
              <a:rPr lang="en-US" sz="2600" u="sng" dirty="0"/>
              <a:t>That</a:t>
            </a:r>
            <a:r>
              <a:rPr lang="en-US" sz="2600" dirty="0"/>
              <a:t> does not surprise me.</a:t>
            </a:r>
          </a:p>
          <a:p>
            <a:pPr lvl="2" indent="0">
              <a:spcBef>
                <a:spcPts val="0"/>
              </a:spcBef>
              <a:buNone/>
            </a:pPr>
            <a:endParaRPr lang="en-US" sz="2600" dirty="0" smtClean="0"/>
          </a:p>
          <a:p>
            <a:pPr indent="0">
              <a:spcBef>
                <a:spcPts val="0"/>
              </a:spcBef>
              <a:buNone/>
            </a:pPr>
            <a:r>
              <a:rPr lang="en-US" sz="2600" b="1" dirty="0" smtClean="0"/>
              <a:t>“</a:t>
            </a:r>
            <a:r>
              <a:rPr lang="en-US" sz="2600" b="1" dirty="0"/>
              <a:t>That” </a:t>
            </a:r>
            <a:r>
              <a:rPr lang="en-US" sz="2600" b="1" dirty="0" smtClean="0"/>
              <a:t>lacks a clear antecedent. After </a:t>
            </a:r>
            <a:r>
              <a:rPr lang="en-US" sz="2600" b="1" dirty="0"/>
              <a:t>“</a:t>
            </a:r>
            <a:r>
              <a:rPr lang="en-US" sz="2600" b="1" dirty="0" smtClean="0"/>
              <a:t>that,” add a </a:t>
            </a:r>
            <a:r>
              <a:rPr lang="en-US" sz="2600" b="1" dirty="0"/>
              <a:t>specific word or </a:t>
            </a:r>
            <a:r>
              <a:rPr lang="en-US" sz="2600" b="1" dirty="0" smtClean="0"/>
              <a:t>phrase.</a:t>
            </a:r>
          </a:p>
          <a:p>
            <a:pPr indent="0">
              <a:spcBef>
                <a:spcPts val="0"/>
              </a:spcBef>
              <a:buNone/>
            </a:pPr>
            <a:endParaRPr lang="en-US" sz="2600" b="1" dirty="0"/>
          </a:p>
          <a:p>
            <a:pPr indent="0">
              <a:spcBef>
                <a:spcPts val="0"/>
              </a:spcBef>
              <a:buNone/>
            </a:pPr>
            <a:r>
              <a:rPr lang="en-US" sz="2600" b="1" dirty="0" smtClean="0"/>
              <a:t>	</a:t>
            </a:r>
            <a:r>
              <a:rPr lang="en-US" sz="2600" dirty="0" smtClean="0"/>
              <a:t>Mr. Grey is </a:t>
            </a:r>
            <a:r>
              <a:rPr lang="en-US" sz="2600" dirty="0"/>
              <a:t>skeptical about </a:t>
            </a:r>
            <a:r>
              <a:rPr lang="en-US" sz="2600" dirty="0" smtClean="0"/>
              <a:t>climate change. </a:t>
            </a:r>
            <a:r>
              <a:rPr lang="en-US" sz="2600" u="sng" dirty="0" smtClean="0"/>
              <a:t>That </a:t>
            </a:r>
            <a:r>
              <a:rPr lang="en-US" sz="2600" u="sng" dirty="0"/>
              <a:t>attitude</a:t>
            </a:r>
            <a:r>
              <a:rPr lang="en-US" sz="2600" dirty="0"/>
              <a:t> does not </a:t>
            </a:r>
            <a:r>
              <a:rPr lang="en-US" sz="2600" dirty="0" smtClean="0"/>
              <a:t>	surprise </a:t>
            </a:r>
            <a:r>
              <a:rPr lang="en-US" sz="2600" dirty="0"/>
              <a:t>me</a:t>
            </a:r>
            <a:r>
              <a:rPr lang="en-US" sz="2600" dirty="0" smtClean="0"/>
              <a:t>.</a:t>
            </a:r>
          </a:p>
          <a:p>
            <a:pPr lvl="1" indent="0">
              <a:spcBef>
                <a:spcPts val="0"/>
              </a:spcBef>
              <a:buNone/>
            </a:pPr>
            <a:endParaRPr lang="en-US" sz="2600" dirty="0"/>
          </a:p>
          <a:p>
            <a:pPr indent="0">
              <a:spcBef>
                <a:spcPts val="0"/>
              </a:spcBef>
              <a:buNone/>
            </a:pPr>
            <a:r>
              <a:rPr lang="en-US" sz="2600" b="1" dirty="0" smtClean="0"/>
              <a:t>Some people take this rule to mean one must never use the word “that” in writing. However, there are important uses for “that” that don’t </a:t>
            </a:r>
            <a:r>
              <a:rPr lang="en-US" sz="2600" b="1" dirty="0" smtClean="0"/>
              <a:t>involve vague pronoun references. </a:t>
            </a:r>
          </a:p>
          <a:p>
            <a:pPr indent="0">
              <a:spcBef>
                <a:spcPts val="0"/>
              </a:spcBef>
              <a:buNone/>
            </a:pPr>
            <a:endParaRPr lang="en-US" sz="2600" b="1" dirty="0"/>
          </a:p>
          <a:p>
            <a:pPr indent="0">
              <a:spcBef>
                <a:spcPts val="0"/>
              </a:spcBef>
              <a:buNone/>
            </a:pPr>
            <a:r>
              <a:rPr lang="en-US" sz="2600" b="1" dirty="0" smtClean="0"/>
              <a:t>“That” as a demonstrative determiner:</a:t>
            </a:r>
          </a:p>
          <a:p>
            <a:pPr indent="0">
              <a:spcBef>
                <a:spcPts val="0"/>
              </a:spcBef>
              <a:buNone/>
            </a:pPr>
            <a:endParaRPr lang="en-US" sz="2600" dirty="0"/>
          </a:p>
          <a:p>
            <a:pPr indent="0">
              <a:spcBef>
                <a:spcPts val="0"/>
              </a:spcBef>
              <a:buNone/>
            </a:pPr>
            <a:r>
              <a:rPr lang="en-US" sz="2600" dirty="0"/>
              <a:t>	</a:t>
            </a:r>
            <a:r>
              <a:rPr lang="en-US" sz="2600" dirty="0" smtClean="0"/>
              <a:t>How much is </a:t>
            </a:r>
            <a:r>
              <a:rPr lang="en-US" sz="2600" u="sng" dirty="0" smtClean="0"/>
              <a:t>that</a:t>
            </a:r>
            <a:r>
              <a:rPr lang="en-US" sz="2600" dirty="0" smtClean="0"/>
              <a:t> doggy in the window?</a:t>
            </a:r>
          </a:p>
          <a:p>
            <a:pPr indent="0">
              <a:spcBef>
                <a:spcPts val="0"/>
              </a:spcBef>
              <a:buNone/>
            </a:pPr>
            <a:endParaRPr lang="en-US" sz="2600" dirty="0"/>
          </a:p>
          <a:p>
            <a:pPr indent="0">
              <a:spcBef>
                <a:spcPts val="0"/>
              </a:spcBef>
              <a:buNone/>
            </a:pPr>
            <a:r>
              <a:rPr lang="en-US" sz="2600" b="1" dirty="0" smtClean="0"/>
              <a:t>“That” as a relative pronoun:</a:t>
            </a:r>
          </a:p>
          <a:p>
            <a:pPr indent="0">
              <a:spcBef>
                <a:spcPts val="0"/>
              </a:spcBef>
              <a:buNone/>
            </a:pPr>
            <a:endParaRPr lang="en-US" sz="2600" dirty="0"/>
          </a:p>
          <a:p>
            <a:pPr indent="0">
              <a:spcBef>
                <a:spcPts val="0"/>
              </a:spcBef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Bre</a:t>
            </a:r>
            <a:r>
              <a:rPr lang="en-US" sz="2600" dirty="0" smtClean="0"/>
              <a:t> has a cough </a:t>
            </a:r>
            <a:r>
              <a:rPr lang="en-US" sz="2600" u="sng" dirty="0" smtClean="0"/>
              <a:t>that</a:t>
            </a:r>
            <a:r>
              <a:rPr lang="en-US" sz="2600" dirty="0" smtClean="0"/>
              <a:t> won’t go away.</a:t>
            </a:r>
          </a:p>
          <a:p>
            <a:pPr indent="0">
              <a:spcBef>
                <a:spcPts val="0"/>
              </a:spcBef>
              <a:buNone/>
            </a:pPr>
            <a:endParaRPr lang="en-US" sz="2600" dirty="0"/>
          </a:p>
          <a:p>
            <a:pPr indent="0">
              <a:spcBef>
                <a:spcPts val="0"/>
              </a:spcBef>
              <a:buNone/>
            </a:pPr>
            <a:r>
              <a:rPr lang="en-US" sz="2600" b="1" dirty="0" smtClean="0"/>
              <a:t>“That” as a nominalizer:</a:t>
            </a:r>
          </a:p>
          <a:p>
            <a:pPr indent="0">
              <a:spcBef>
                <a:spcPts val="0"/>
              </a:spcBef>
              <a:buNone/>
            </a:pPr>
            <a:endParaRPr lang="en-US" sz="2600" dirty="0"/>
          </a:p>
          <a:p>
            <a:pPr indent="0">
              <a:spcBef>
                <a:spcPts val="0"/>
              </a:spcBef>
              <a:buNone/>
            </a:pPr>
            <a:r>
              <a:rPr lang="en-US" sz="2600" dirty="0" smtClean="0"/>
              <a:t>	I know </a:t>
            </a:r>
            <a:r>
              <a:rPr lang="en-US" sz="2600" u="sng" dirty="0" smtClean="0"/>
              <a:t>that</a:t>
            </a:r>
            <a:r>
              <a:rPr lang="en-US" sz="2600" dirty="0" smtClean="0"/>
              <a:t> you were eavesdropping. </a:t>
            </a:r>
          </a:p>
          <a:p>
            <a:pPr indent="0">
              <a:spcBef>
                <a:spcPts val="0"/>
              </a:spcBef>
              <a:buNone/>
            </a:pPr>
            <a:endParaRPr lang="en-US" dirty="0"/>
          </a:p>
          <a:p>
            <a:pPr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3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to Watch for: </a:t>
            </a:r>
            <a:r>
              <a:rPr lang="en-US" dirty="0" smtClean="0"/>
              <a:t>Which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250" y="1426787"/>
            <a:ext cx="7252132" cy="4447318"/>
          </a:xfrm>
        </p:spPr>
        <p:txBody>
          <a:bodyPr/>
          <a:lstStyle/>
          <a:p>
            <a:pPr lvl="0" indent="0">
              <a:spcBef>
                <a:spcPts val="0"/>
              </a:spcBef>
              <a:buNone/>
            </a:pPr>
            <a:r>
              <a:rPr lang="en-US" sz="2400" b="1" dirty="0"/>
              <a:t>“Which</a:t>
            </a:r>
            <a:r>
              <a:rPr lang="en-US" sz="2400" b="1" dirty="0" smtClean="0"/>
              <a:t>”</a:t>
            </a:r>
          </a:p>
          <a:p>
            <a:pPr lvl="0" indent="0">
              <a:spcBef>
                <a:spcPts val="0"/>
              </a:spcBef>
              <a:buNone/>
            </a:pPr>
            <a:endParaRPr lang="en-US" sz="2400" dirty="0"/>
          </a:p>
          <a:p>
            <a:pPr lvl="1" indent="0">
              <a:spcBef>
                <a:spcPts val="0"/>
              </a:spcBef>
              <a:buNone/>
            </a:pPr>
            <a:r>
              <a:rPr lang="en-US" dirty="0" smtClean="0"/>
              <a:t>Mr. Grey is </a:t>
            </a:r>
            <a:r>
              <a:rPr lang="en-US" dirty="0"/>
              <a:t>skeptical about </a:t>
            </a:r>
            <a:r>
              <a:rPr lang="en-US" dirty="0" smtClean="0"/>
              <a:t>climate change, </a:t>
            </a:r>
            <a:r>
              <a:rPr lang="en-US" u="sng" dirty="0"/>
              <a:t>which</a:t>
            </a:r>
            <a:r>
              <a:rPr lang="en-US" dirty="0"/>
              <a:t> does not surprise me</a:t>
            </a:r>
            <a:r>
              <a:rPr lang="en-US" dirty="0" smtClean="0"/>
              <a:t>.</a:t>
            </a:r>
          </a:p>
          <a:p>
            <a:pPr lvl="1" indent="0">
              <a:spcBef>
                <a:spcPts val="0"/>
              </a:spcBef>
              <a:buNone/>
            </a:pPr>
            <a:endParaRPr lang="en-US" dirty="0"/>
          </a:p>
          <a:p>
            <a:pPr indent="0">
              <a:spcBef>
                <a:spcPts val="0"/>
              </a:spcBef>
              <a:buNone/>
            </a:pPr>
            <a:r>
              <a:rPr lang="en-US" sz="2400" b="1" dirty="0"/>
              <a:t>“</a:t>
            </a:r>
            <a:r>
              <a:rPr lang="en-US" sz="2400" b="1" dirty="0" smtClean="0"/>
              <a:t>Which” </a:t>
            </a:r>
            <a:r>
              <a:rPr lang="en-US" sz="2400" b="1" dirty="0"/>
              <a:t>should refer to </a:t>
            </a:r>
            <a:r>
              <a:rPr lang="en-US" sz="2400" b="1" dirty="0" smtClean="0"/>
              <a:t>a specific noun, not the </a:t>
            </a:r>
            <a:r>
              <a:rPr lang="en-US" sz="2400" b="1" dirty="0"/>
              <a:t>entire </a:t>
            </a:r>
            <a:r>
              <a:rPr lang="en-US" sz="2400" b="1" dirty="0" smtClean="0"/>
              <a:t>idea. Insert </a:t>
            </a:r>
            <a:r>
              <a:rPr lang="en-US" sz="2400" b="1" dirty="0"/>
              <a:t>a specific word or phrase before “which</a:t>
            </a:r>
            <a:r>
              <a:rPr lang="en-US" sz="2400" b="1" dirty="0" smtClean="0"/>
              <a:t>.”</a:t>
            </a:r>
          </a:p>
          <a:p>
            <a:pPr lvl="2" indent="0">
              <a:spcBef>
                <a:spcPts val="0"/>
              </a:spcBef>
              <a:buNone/>
            </a:pPr>
            <a:endParaRPr lang="en-US" sz="2400" dirty="0"/>
          </a:p>
          <a:p>
            <a:pPr lvl="1" indent="0">
              <a:spcBef>
                <a:spcPts val="0"/>
              </a:spcBef>
              <a:buNone/>
            </a:pPr>
            <a:r>
              <a:rPr lang="en-US" dirty="0" smtClean="0"/>
              <a:t>Our </a:t>
            </a:r>
            <a:r>
              <a:rPr lang="en-US" dirty="0"/>
              <a:t>contractor is skeptical about solar energy, </a:t>
            </a:r>
            <a:r>
              <a:rPr lang="en-US" u="sng" dirty="0"/>
              <a:t>a fact which</a:t>
            </a:r>
            <a:r>
              <a:rPr lang="en-US" dirty="0"/>
              <a:t> does not surprise 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2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Indefinite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537" y="1251222"/>
            <a:ext cx="5643558" cy="4505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Indefinite pronouns </a:t>
            </a:r>
            <a:r>
              <a:rPr lang="en-US" sz="2000" b="1" dirty="0"/>
              <a:t>ending with </a:t>
            </a:r>
            <a:r>
              <a:rPr lang="en-US" sz="2000" b="1" i="1" dirty="0"/>
              <a:t>-body</a:t>
            </a:r>
            <a:r>
              <a:rPr lang="en-US" sz="2000" b="1" dirty="0" smtClean="0"/>
              <a:t>, </a:t>
            </a:r>
            <a:r>
              <a:rPr lang="en-US" sz="2000" b="1" i="1" dirty="0" smtClean="0"/>
              <a:t>-</a:t>
            </a:r>
            <a:r>
              <a:rPr lang="en-US" sz="2000" b="1" i="1" dirty="0"/>
              <a:t>one</a:t>
            </a:r>
            <a:r>
              <a:rPr lang="en-US" sz="2000" b="1" dirty="0"/>
              <a:t>, and </a:t>
            </a:r>
            <a:r>
              <a:rPr lang="en-US" sz="2000" b="1" i="1" dirty="0"/>
              <a:t>-thing </a:t>
            </a:r>
            <a:r>
              <a:rPr lang="en-US" sz="2000" b="1" dirty="0"/>
              <a:t>are singular</a:t>
            </a:r>
            <a:r>
              <a:rPr lang="en-US" sz="2000" b="1" dirty="0" smtClean="0"/>
              <a:t>: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 fontAlgn="t">
              <a:buNone/>
            </a:pPr>
            <a:r>
              <a:rPr lang="en-US" sz="2000" dirty="0" smtClean="0"/>
              <a:t>Anybody	Nobody		Somebody</a:t>
            </a:r>
            <a:endParaRPr lang="en-US" sz="2000" dirty="0"/>
          </a:p>
          <a:p>
            <a:pPr marL="0" indent="0" algn="ctr" fontAlgn="t">
              <a:buNone/>
            </a:pPr>
            <a:r>
              <a:rPr lang="en-US" sz="2000" dirty="0" smtClean="0"/>
              <a:t>Anyone		No one		Someone</a:t>
            </a:r>
            <a:endParaRPr lang="en-US" sz="2000" dirty="0"/>
          </a:p>
          <a:p>
            <a:pPr marL="0" indent="0" algn="ctr" fontAlgn="t">
              <a:buNone/>
            </a:pPr>
            <a:r>
              <a:rPr lang="en-US" sz="2000" dirty="0" smtClean="0"/>
              <a:t>Anything	Nothing		</a:t>
            </a:r>
            <a:r>
              <a:rPr lang="en-US" sz="2000" dirty="0" smtClean="0"/>
              <a:t>Something</a:t>
            </a:r>
          </a:p>
          <a:p>
            <a:pPr marL="0" indent="0" fontAlgn="t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The following indefinite pronouns are plural:</a:t>
            </a:r>
            <a:endParaRPr lang="en-US" sz="2000" b="1" dirty="0" smtClean="0"/>
          </a:p>
          <a:p>
            <a:pPr marL="0" indent="0" fontAlgn="t">
              <a:buNone/>
            </a:pPr>
            <a:endParaRPr lang="en-US" sz="2000" dirty="0" smtClean="0"/>
          </a:p>
          <a:p>
            <a:pPr marL="0" indent="0" algn="ctr" fontAlgn="t">
              <a:buNone/>
            </a:pPr>
            <a:r>
              <a:rPr lang="en-US" sz="2000" dirty="0" smtClean="0"/>
              <a:t>Both		Few</a:t>
            </a:r>
            <a:endParaRPr lang="en-US" sz="2000" dirty="0"/>
          </a:p>
          <a:p>
            <a:pPr marL="0" indent="0" algn="ctr" fontAlgn="t">
              <a:buNone/>
            </a:pPr>
            <a:r>
              <a:rPr lang="en-US" sz="2000" dirty="0" smtClean="0"/>
              <a:t>Many		Others</a:t>
            </a:r>
            <a:endParaRPr lang="en-US" sz="2000" dirty="0"/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02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Collective 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865" y="1287798"/>
            <a:ext cx="7252902" cy="4542416"/>
          </a:xfrm>
        </p:spPr>
        <p:txBody>
          <a:bodyPr>
            <a:normAutofit fontScale="92500" lnSpcReduction="20000"/>
          </a:bodyPr>
          <a:lstStyle/>
          <a:p>
            <a:pPr lvl="0" indent="0">
              <a:spcBef>
                <a:spcPts val="0"/>
              </a:spcBef>
              <a:buNone/>
            </a:pPr>
            <a:r>
              <a:rPr lang="en-US" sz="2200" b="1" dirty="0"/>
              <a:t>Antecedents can refer to a group as a whole or to the individuals of the group. Which pronoun one should use depends upon </a:t>
            </a:r>
            <a:r>
              <a:rPr lang="en-US" sz="2200" b="1" dirty="0" smtClean="0"/>
              <a:t>what the pronoun refers to.</a:t>
            </a:r>
          </a:p>
          <a:p>
            <a:pPr lvl="0" indent="0">
              <a:spcBef>
                <a:spcPts val="0"/>
              </a:spcBef>
              <a:buNone/>
            </a:pPr>
            <a:endParaRPr lang="en-US" sz="2200" b="1" dirty="0"/>
          </a:p>
          <a:p>
            <a:pPr lvl="0" indent="0">
              <a:spcBef>
                <a:spcPts val="0"/>
              </a:spcBef>
              <a:buNone/>
            </a:pPr>
            <a:r>
              <a:rPr lang="en-US" sz="2200" b="1" dirty="0" smtClean="0"/>
              <a:t>Collective Use:</a:t>
            </a:r>
          </a:p>
          <a:p>
            <a:pPr lvl="0" indent="0">
              <a:spcBef>
                <a:spcPts val="0"/>
              </a:spcBef>
              <a:buNone/>
            </a:pPr>
            <a:endParaRPr lang="en-US" sz="2200" b="1" dirty="0"/>
          </a:p>
          <a:p>
            <a:pPr lvl="0" indent="0">
              <a:spcBef>
                <a:spcPts val="0"/>
              </a:spcBef>
              <a:buNone/>
            </a:pPr>
            <a:r>
              <a:rPr lang="en-US" sz="2200" b="1" dirty="0" smtClean="0"/>
              <a:t>	</a:t>
            </a:r>
            <a:r>
              <a:rPr lang="en-US" sz="2200" dirty="0" smtClean="0"/>
              <a:t>The </a:t>
            </a:r>
            <a:r>
              <a:rPr lang="en-US" sz="2200" dirty="0"/>
              <a:t>jury </a:t>
            </a:r>
            <a:r>
              <a:rPr lang="en-US" sz="2200" u="sng" dirty="0"/>
              <a:t>has</a:t>
            </a:r>
            <a:r>
              <a:rPr lang="en-US" sz="2200" dirty="0"/>
              <a:t> decided </a:t>
            </a:r>
            <a:r>
              <a:rPr lang="en-US" sz="2200" u="sng" dirty="0"/>
              <a:t>its</a:t>
            </a:r>
            <a:r>
              <a:rPr lang="en-US" sz="2200" dirty="0"/>
              <a:t> </a:t>
            </a:r>
            <a:r>
              <a:rPr lang="en-US" sz="2200" dirty="0" smtClean="0"/>
              <a:t>verdict.</a:t>
            </a:r>
          </a:p>
          <a:p>
            <a:pPr lvl="0" indent="0">
              <a:spcBef>
                <a:spcPts val="0"/>
              </a:spcBef>
              <a:buNone/>
            </a:pPr>
            <a:endParaRPr lang="en-US" sz="2200" dirty="0"/>
          </a:p>
          <a:p>
            <a:pPr lvl="0" indent="0">
              <a:spcBef>
                <a:spcPts val="0"/>
              </a:spcBef>
              <a:buNone/>
            </a:pPr>
            <a:r>
              <a:rPr lang="en-US" sz="2200" b="1" dirty="0" smtClean="0"/>
              <a:t>The </a:t>
            </a:r>
            <a:r>
              <a:rPr lang="en-US" sz="2200" b="1" dirty="0"/>
              <a:t>antecedent “jury” is </a:t>
            </a:r>
            <a:r>
              <a:rPr lang="en-US" sz="2200" b="1" dirty="0" smtClean="0"/>
              <a:t>singular</a:t>
            </a:r>
            <a:r>
              <a:rPr lang="en-US" sz="2200" b="1" dirty="0" smtClean="0"/>
              <a:t> </a:t>
            </a:r>
            <a:r>
              <a:rPr lang="en-US" sz="2200" b="1" dirty="0"/>
              <a:t>because the members of the jury are working as a unit. </a:t>
            </a:r>
            <a:endParaRPr lang="en-US" sz="2200" b="1" dirty="0"/>
          </a:p>
          <a:p>
            <a:pPr lvl="0" indent="0">
              <a:spcBef>
                <a:spcPts val="0"/>
              </a:spcBef>
              <a:buNone/>
            </a:pPr>
            <a:endParaRPr lang="en-US" sz="2200" b="1" dirty="0" smtClean="0"/>
          </a:p>
          <a:p>
            <a:pPr lvl="0" indent="0">
              <a:spcBef>
                <a:spcPts val="0"/>
              </a:spcBef>
              <a:buNone/>
            </a:pPr>
            <a:r>
              <a:rPr lang="en-US" sz="2200" b="1" dirty="0" smtClean="0"/>
              <a:t>Plural Use:</a:t>
            </a:r>
          </a:p>
          <a:p>
            <a:pPr lvl="0" indent="0">
              <a:spcBef>
                <a:spcPts val="0"/>
              </a:spcBef>
              <a:buNone/>
            </a:pPr>
            <a:endParaRPr lang="en-US" sz="2200" b="1" dirty="0"/>
          </a:p>
          <a:p>
            <a:pPr lvl="0" indent="0">
              <a:spcBef>
                <a:spcPts val="0"/>
              </a:spcBef>
              <a:buNone/>
            </a:pPr>
            <a:r>
              <a:rPr lang="en-US" sz="2200" b="1" dirty="0" smtClean="0"/>
              <a:t>	</a:t>
            </a:r>
            <a:r>
              <a:rPr lang="en-US" sz="2200" dirty="0" smtClean="0"/>
              <a:t>The jury members </a:t>
            </a:r>
            <a:r>
              <a:rPr lang="en-US" sz="2200" u="sng" dirty="0"/>
              <a:t>are</a:t>
            </a:r>
            <a:r>
              <a:rPr lang="en-US" sz="2200" dirty="0"/>
              <a:t> ordering different meals for </a:t>
            </a:r>
            <a:r>
              <a:rPr lang="en-US" sz="2200" u="sng" dirty="0" smtClean="0"/>
              <a:t>their</a:t>
            </a:r>
            <a:r>
              <a:rPr lang="en-US" sz="2200" dirty="0" smtClean="0"/>
              <a:t> 	lunches.</a:t>
            </a:r>
          </a:p>
          <a:p>
            <a:pPr lvl="0" indent="0">
              <a:spcBef>
                <a:spcPts val="0"/>
              </a:spcBef>
              <a:buNone/>
            </a:pPr>
            <a:endParaRPr lang="en-US" sz="2200" b="1" dirty="0"/>
          </a:p>
          <a:p>
            <a:pPr lvl="0" indent="0">
              <a:spcBef>
                <a:spcPts val="0"/>
              </a:spcBef>
              <a:buNone/>
            </a:pPr>
            <a:r>
              <a:rPr lang="en-US" sz="2200" b="1" dirty="0" smtClean="0"/>
              <a:t>The </a:t>
            </a:r>
            <a:r>
              <a:rPr lang="en-US" sz="2200" b="1" dirty="0"/>
              <a:t>antecedent “jury” is </a:t>
            </a:r>
            <a:r>
              <a:rPr lang="en-US" sz="2200" b="1" dirty="0" smtClean="0"/>
              <a:t>plural</a:t>
            </a:r>
            <a:r>
              <a:rPr lang="en-US" sz="2200" b="1" dirty="0" smtClean="0"/>
              <a:t> </a:t>
            </a:r>
            <a:r>
              <a:rPr lang="en-US" sz="2200" b="1" dirty="0"/>
              <a:t>because the members of </a:t>
            </a:r>
            <a:r>
              <a:rPr lang="en-US" sz="2200" b="1" dirty="0" smtClean="0"/>
              <a:t>the </a:t>
            </a:r>
            <a:r>
              <a:rPr lang="en-US" sz="2200" b="1" dirty="0"/>
              <a:t>jury are working individually. </a:t>
            </a:r>
            <a:r>
              <a:rPr lang="en-US" sz="2200" b="1" dirty="0" smtClean="0"/>
              <a:t>To </a:t>
            </a:r>
            <a:r>
              <a:rPr lang="en-US" sz="2200" b="1" dirty="0"/>
              <a:t>improve clarity, </a:t>
            </a:r>
            <a:r>
              <a:rPr lang="en-US" sz="2200" b="1" dirty="0" smtClean="0"/>
              <a:t>add the </a:t>
            </a:r>
            <a:r>
              <a:rPr lang="en-US" sz="2200" b="1" dirty="0"/>
              <a:t>word “members” after “jury.”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92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Antecedents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410" y="1653559"/>
            <a:ext cx="6977812" cy="3459766"/>
          </a:xfrm>
        </p:spPr>
        <p:txBody>
          <a:bodyPr/>
          <a:lstStyle/>
          <a:p>
            <a:pPr lvl="0" indent="0">
              <a:spcBef>
                <a:spcPts val="0"/>
              </a:spcBef>
              <a:buNone/>
            </a:pPr>
            <a:r>
              <a:rPr lang="en-US" sz="2400" b="1" dirty="0"/>
              <a:t>Use plural pronouns when “and” joins two items in the antecedent</a:t>
            </a:r>
            <a:r>
              <a:rPr lang="en-US" sz="2400" b="1" dirty="0" smtClean="0"/>
              <a:t>.</a:t>
            </a:r>
          </a:p>
          <a:p>
            <a:pPr lvl="0" indent="0">
              <a:spcBef>
                <a:spcPts val="0"/>
              </a:spcBef>
              <a:buNone/>
            </a:pPr>
            <a:endParaRPr lang="en-US" sz="2400" dirty="0"/>
          </a:p>
          <a:p>
            <a:pPr lvl="1" indent="0">
              <a:spcBef>
                <a:spcPts val="0"/>
              </a:spcBef>
              <a:buNone/>
            </a:pPr>
            <a:r>
              <a:rPr lang="en-US" dirty="0" smtClean="0"/>
              <a:t>Since </a:t>
            </a:r>
            <a:r>
              <a:rPr lang="en-US" u="sng" dirty="0" smtClean="0"/>
              <a:t>Stewart </a:t>
            </a:r>
            <a:r>
              <a:rPr lang="en-US" b="1" u="sng" dirty="0"/>
              <a:t>and </a:t>
            </a:r>
            <a:r>
              <a:rPr lang="en-US" u="sng" dirty="0"/>
              <a:t>Rosemary</a:t>
            </a:r>
            <a:r>
              <a:rPr lang="en-US" dirty="0"/>
              <a:t> </a:t>
            </a:r>
            <a:r>
              <a:rPr lang="en-US" dirty="0" smtClean="0"/>
              <a:t>built a cabin in the mountains, they are blissfully happy.  </a:t>
            </a:r>
          </a:p>
          <a:p>
            <a:pPr lvl="1" indent="0">
              <a:spcBef>
                <a:spcPts val="0"/>
              </a:spcBef>
              <a:buNone/>
            </a:pPr>
            <a:endParaRPr lang="en-US" dirty="0"/>
          </a:p>
          <a:p>
            <a:pPr indent="0">
              <a:spcBef>
                <a:spcPts val="0"/>
              </a:spcBef>
              <a:buNone/>
            </a:pPr>
            <a:r>
              <a:rPr lang="en-US" sz="2400" b="1" dirty="0"/>
              <a:t>The antecedent “Stewart and Rosemary” is plural because it refers to more than one person. Match the antecedent with the plural pronoun “they.”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40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Antecedents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490" y="1595037"/>
            <a:ext cx="7757651" cy="4074243"/>
          </a:xfrm>
        </p:spPr>
        <p:txBody>
          <a:bodyPr>
            <a:normAutofit fontScale="85000" lnSpcReduction="20000"/>
          </a:bodyPr>
          <a:lstStyle/>
          <a:p>
            <a:pPr lvl="0" indent="0">
              <a:spcBef>
                <a:spcPts val="0"/>
              </a:spcBef>
              <a:buNone/>
            </a:pPr>
            <a:r>
              <a:rPr lang="en-US" sz="2200" b="1" dirty="0"/>
              <a:t>When “either . . . or” and “neither . . . nor” join two items in the antecedent, match the pronoun with the closer </a:t>
            </a:r>
            <a:r>
              <a:rPr lang="en-US" sz="2200" b="1" dirty="0" smtClean="0"/>
              <a:t>antecedent.</a:t>
            </a:r>
          </a:p>
          <a:p>
            <a:pPr lvl="0" indent="0">
              <a:spcBef>
                <a:spcPts val="0"/>
              </a:spcBef>
              <a:buNone/>
            </a:pPr>
            <a:endParaRPr lang="en-US" sz="2200" b="1" dirty="0" smtClean="0"/>
          </a:p>
          <a:p>
            <a:pPr lvl="1" indent="0">
              <a:spcBef>
                <a:spcPts val="0"/>
              </a:spcBef>
              <a:buNone/>
            </a:pPr>
            <a:r>
              <a:rPr lang="en-US" sz="2200" dirty="0" smtClean="0"/>
              <a:t>Neither </a:t>
            </a:r>
            <a:r>
              <a:rPr lang="en-US" sz="2200" u="sng" dirty="0"/>
              <a:t>the students</a:t>
            </a:r>
            <a:r>
              <a:rPr lang="en-US" sz="2200" dirty="0"/>
              <a:t> nor Mrs. Moore found </a:t>
            </a:r>
            <a:r>
              <a:rPr lang="en-US" sz="2200" u="sng" dirty="0"/>
              <a:t>her</a:t>
            </a:r>
            <a:r>
              <a:rPr lang="en-US" sz="2200" dirty="0"/>
              <a:t> way </a:t>
            </a:r>
            <a:r>
              <a:rPr lang="en-US" sz="2200" dirty="0" smtClean="0"/>
              <a:t>to the </a:t>
            </a:r>
            <a:r>
              <a:rPr lang="en-US" sz="2200" dirty="0"/>
              <a:t>conference room.</a:t>
            </a:r>
          </a:p>
          <a:p>
            <a:pPr indent="0">
              <a:spcBef>
                <a:spcPts val="0"/>
              </a:spcBef>
              <a:buNone/>
            </a:pPr>
            <a:endParaRPr lang="en-US" sz="2200" b="1" dirty="0"/>
          </a:p>
          <a:p>
            <a:pPr indent="0">
              <a:spcBef>
                <a:spcPts val="0"/>
              </a:spcBef>
              <a:buNone/>
            </a:pPr>
            <a:r>
              <a:rPr lang="en-US" sz="2200" b="1" dirty="0" smtClean="0"/>
              <a:t>The sentence above is technically correct, but it demonstrates that this </a:t>
            </a:r>
            <a:r>
              <a:rPr lang="en-US" sz="2200" b="1" dirty="0"/>
              <a:t>rule can produce </a:t>
            </a:r>
            <a:r>
              <a:rPr lang="en-US" sz="2200" b="1" dirty="0" smtClean="0"/>
              <a:t>an awkward situation </a:t>
            </a:r>
            <a:r>
              <a:rPr lang="en-US" sz="2200" b="1" dirty="0"/>
              <a:t>in which a singular pronoun appears to refer to a plural antecedent. Avoid this problem by putting the singular noun first and the plural noun closer to the pronoun. </a:t>
            </a:r>
          </a:p>
          <a:p>
            <a:pPr lvl="0" indent="0">
              <a:spcBef>
                <a:spcPts val="0"/>
              </a:spcBef>
              <a:buNone/>
            </a:pPr>
            <a:endParaRPr lang="en-US" sz="2200" b="1" dirty="0"/>
          </a:p>
          <a:p>
            <a:pPr lvl="1" indent="0">
              <a:spcBef>
                <a:spcPts val="0"/>
              </a:spcBef>
              <a:buNone/>
            </a:pPr>
            <a:r>
              <a:rPr lang="en-US" sz="2200" dirty="0" smtClean="0"/>
              <a:t>Neither </a:t>
            </a:r>
            <a:r>
              <a:rPr lang="en-US" sz="2200" dirty="0"/>
              <a:t>Mrs. Moore nor </a:t>
            </a:r>
            <a:r>
              <a:rPr lang="en-US" sz="2200" u="sng" dirty="0"/>
              <a:t>her students</a:t>
            </a:r>
            <a:r>
              <a:rPr lang="en-US" sz="2200" dirty="0"/>
              <a:t> found </a:t>
            </a:r>
            <a:r>
              <a:rPr lang="en-US" sz="2200" u="sng" dirty="0" smtClean="0"/>
              <a:t>their</a:t>
            </a:r>
            <a:r>
              <a:rPr lang="en-US" sz="2200" dirty="0" smtClean="0"/>
              <a:t> way </a:t>
            </a:r>
            <a:r>
              <a:rPr lang="en-US" sz="2200" dirty="0"/>
              <a:t>to the conference room</a:t>
            </a:r>
            <a:r>
              <a:rPr lang="en-US" sz="2200" dirty="0" smtClean="0"/>
              <a:t>.</a:t>
            </a:r>
          </a:p>
          <a:p>
            <a:pPr lvl="1" indent="0">
              <a:spcBef>
                <a:spcPts val="0"/>
              </a:spcBef>
              <a:buNone/>
            </a:pPr>
            <a:endParaRPr lang="en-US" sz="2200" b="1" dirty="0"/>
          </a:p>
          <a:p>
            <a:pPr indent="0">
              <a:spcBef>
                <a:spcPts val="0"/>
              </a:spcBef>
              <a:buNone/>
            </a:pPr>
            <a:r>
              <a:rPr lang="en-US" sz="2200" b="1" dirty="0"/>
              <a:t>Because the plural antecedent “her students” is closer to the pronoun than the singular pronoun “Mrs. Moore” is, match the antecedent with the plural pronoun “their.” </a:t>
            </a:r>
            <a:r>
              <a:rPr lang="en-US" sz="2400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8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ea typeface="Arial"/>
                <a:cs typeface="Arial"/>
                <a:sym typeface="Arial"/>
              </a:rPr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364" y="1046396"/>
            <a:ext cx="6579903" cy="508066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2200" b="1" dirty="0" smtClean="0">
                <a:solidFill>
                  <a:schemeClr val="dk1"/>
                </a:solidFill>
              </a:rPr>
              <a:t>A pronoun</a:t>
            </a:r>
            <a:r>
              <a:rPr lang="en-US" sz="2200" b="1" dirty="0" smtClean="0">
                <a:solidFill>
                  <a:schemeClr val="dk1"/>
                </a:solidFill>
                <a:latin typeface="Arial"/>
                <a:cs typeface="Arial"/>
                <a:sym typeface="Arial"/>
              </a:rPr>
              <a:t> is </a:t>
            </a:r>
            <a:r>
              <a:rPr lang="en-US" sz="22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word that takes the place of a </a:t>
            </a:r>
            <a:r>
              <a:rPr lang="en-US" sz="22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noun: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noun               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noun</a:t>
            </a:r>
            <a:endParaRPr lang="en-US" sz="1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200" u="sng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Herbie</a:t>
            </a: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en-US" sz="2200" u="sng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Ellie’s</a:t>
            </a: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hamster.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US" sz="1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pronoun   </a:t>
            </a:r>
            <a:r>
              <a:rPr lang="en-US" sz="13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pronoun</a:t>
            </a:r>
            <a:endParaRPr lang="en-US" sz="13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200" u="sng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</a:t>
            </a: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en-US" sz="2200" u="sng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</a:t>
            </a: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hamster. </a:t>
            </a:r>
            <a:endParaRPr lang="en-US" sz="22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i="1" dirty="0">
              <a:solidFill>
                <a:schemeClr val="dk1"/>
              </a:solidFill>
              <a:sym typeface="Arial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dk1"/>
                </a:solidFill>
              </a:rPr>
              <a:t>An antecedent</a:t>
            </a:r>
            <a:r>
              <a:rPr lang="en-US" sz="2200" b="1" dirty="0" smtClean="0">
                <a:solidFill>
                  <a:schemeClr val="dk1"/>
                </a:solidFill>
                <a:latin typeface="Arial"/>
                <a:cs typeface="Arial"/>
                <a:sym typeface="Arial"/>
              </a:rPr>
              <a:t> is</a:t>
            </a:r>
            <a:r>
              <a:rPr lang="en-US" sz="22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2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word </a:t>
            </a:r>
            <a:r>
              <a:rPr lang="en-US" sz="2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pronoun refers to or takes the place </a:t>
            </a:r>
            <a:r>
              <a:rPr lang="en-US" sz="22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of:</a:t>
            </a: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</a:t>
            </a: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antecedent 1                            pronoun 1   antecedent 2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200" u="sng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Little Bo Peep</a:t>
            </a: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has lost </a:t>
            </a:r>
            <a:r>
              <a:rPr lang="en-US" sz="2200" u="sng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</a:t>
            </a: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u="sng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sheep</a:t>
            </a: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can’t tell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      </a:t>
            </a: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pronoun 2</a:t>
            </a:r>
            <a:endParaRPr lang="en-US" sz="1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to find </a:t>
            </a:r>
            <a:r>
              <a:rPr lang="en-US" sz="2200" u="sng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them</a:t>
            </a: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lang="en-US"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9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ea typeface="Arial"/>
                <a:cs typeface="Arial"/>
                <a:sym typeface="Arial"/>
              </a:rPr>
              <a:t>It's All about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495" y="1441417"/>
            <a:ext cx="7223641" cy="4162026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Pronouns must agree with their antecedents in </a:t>
            </a:r>
            <a:r>
              <a:rPr lang="en-US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ways: </a:t>
            </a:r>
            <a:r>
              <a:rPr lang="en-US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ender</a:t>
            </a:r>
            <a:r>
              <a:rPr lang="en-US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n</a:t>
            </a:r>
            <a:r>
              <a:rPr lang="en-US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umber.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Andrew has lost his wallet.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Andrew is male, and the masculine pronoun </a:t>
            </a:r>
            <a:r>
              <a:rPr lang="en-US" sz="24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</a:t>
            </a:r>
            <a:r>
              <a:rPr lang="en-US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replaces his name.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All the tools are in their proper places.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multiple tools, and the plural pronoun </a:t>
            </a:r>
            <a:r>
              <a:rPr lang="en-US" sz="24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their </a:t>
            </a:r>
            <a:r>
              <a:rPr lang="en-US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replaces </a:t>
            </a:r>
            <a:r>
              <a:rPr lang="en-US" sz="24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tools</a:t>
            </a:r>
            <a:r>
              <a:rPr lang="en-US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lang="en-US"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7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76" y="1229277"/>
            <a:ext cx="7530879" cy="4703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Ambiguous Antecedent</a:t>
            </a:r>
            <a:endParaRPr lang="en-US" sz="2000" b="1" dirty="0"/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This </a:t>
            </a:r>
            <a:r>
              <a:rPr lang="en-US" sz="2000" b="1" dirty="0"/>
              <a:t>type of error occurs when a given pronoun could refer to one of many possible antecedents. </a:t>
            </a: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914400" lvl="2" indent="0">
              <a:buNone/>
            </a:pPr>
            <a:r>
              <a:rPr lang="en-US" dirty="0" smtClean="0"/>
              <a:t>The </a:t>
            </a:r>
            <a:r>
              <a:rPr lang="en-US" dirty="0"/>
              <a:t>partnership between Justin and Paul dissolved when </a:t>
            </a:r>
            <a:r>
              <a:rPr lang="en-US" u="sng" dirty="0"/>
              <a:t>he</a:t>
            </a:r>
            <a:r>
              <a:rPr lang="en-US" dirty="0"/>
              <a:t> retired. </a:t>
            </a:r>
            <a:endParaRPr lang="en-US" dirty="0" smtClean="0"/>
          </a:p>
          <a:p>
            <a:pPr marL="914400" lvl="2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000" b="1" dirty="0" smtClean="0"/>
              <a:t>Who retired is unclear. Replace “he” with the word to which “he” was meant to refer. 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The </a:t>
            </a:r>
            <a:r>
              <a:rPr lang="en-US" dirty="0"/>
              <a:t>partnership between Justin and Paul dissolved when Justin retired.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622" y="951299"/>
            <a:ext cx="7687387" cy="50806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 smtClean="0"/>
              <a:t>Remote Antecedent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 smtClean="0"/>
              <a:t>This </a:t>
            </a:r>
            <a:r>
              <a:rPr lang="en-US" sz="2200" b="1" dirty="0"/>
              <a:t>type of error occurs when an antecedent is too far away from its pronoun, making the relationship between the two unclear. </a:t>
            </a:r>
          </a:p>
          <a:p>
            <a:pPr marL="914400" lvl="2" indent="0">
              <a:buNone/>
            </a:pPr>
            <a:endParaRPr lang="en-US" sz="2200" b="1" dirty="0" smtClean="0"/>
          </a:p>
          <a:p>
            <a:pPr marL="914400" lvl="2" indent="0">
              <a:buNone/>
            </a:pPr>
            <a:r>
              <a:rPr lang="en-US" sz="2200" dirty="0" smtClean="0"/>
              <a:t>The </a:t>
            </a:r>
            <a:r>
              <a:rPr lang="en-US" sz="2200" dirty="0"/>
              <a:t>ultramodern condominiums are located in an area of town where there are no streetlights. However, </a:t>
            </a:r>
            <a:r>
              <a:rPr lang="en-US" sz="2200" u="sng" dirty="0"/>
              <a:t>they</a:t>
            </a:r>
            <a:r>
              <a:rPr lang="en-US" sz="2200" dirty="0"/>
              <a:t> are perfectly safe. </a:t>
            </a:r>
            <a:endParaRPr lang="en-US" sz="2200" dirty="0" smtClean="0"/>
          </a:p>
          <a:p>
            <a:pPr marL="914400" lvl="2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 smtClean="0"/>
              <a:t>Who or what is perfectly safe? “They</a:t>
            </a:r>
            <a:r>
              <a:rPr lang="en-US" sz="2200" b="1" dirty="0"/>
              <a:t>” is too far away from its </a:t>
            </a:r>
            <a:r>
              <a:rPr lang="en-US" sz="2200" b="1" dirty="0" smtClean="0"/>
              <a:t>referent to be clear. </a:t>
            </a:r>
            <a:r>
              <a:rPr lang="en-US" sz="2200" b="1" dirty="0"/>
              <a:t>Replace “they” with the word or phrase to which it was meant to refer. </a:t>
            </a:r>
            <a:endParaRPr lang="en-US" sz="2200" b="1" dirty="0" smtClean="0"/>
          </a:p>
          <a:p>
            <a:pPr marL="0" indent="0">
              <a:buNone/>
            </a:pPr>
            <a:endParaRPr lang="en-US" sz="2200" b="1" dirty="0"/>
          </a:p>
          <a:p>
            <a:pPr marL="914400" lvl="2" indent="0">
              <a:buNone/>
            </a:pPr>
            <a:r>
              <a:rPr lang="en-US" sz="2200" dirty="0" smtClean="0"/>
              <a:t>The </a:t>
            </a:r>
            <a:r>
              <a:rPr lang="en-US" sz="2200" dirty="0"/>
              <a:t>ultramodern condominiums are located in an area of town where there are no streetlights. However, these condominiums are perfectly safe.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534" y="1243907"/>
            <a:ext cx="7523564" cy="443268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Implied Antecedent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 of error occurs when </a:t>
            </a:r>
            <a:r>
              <a:rPr lang="en-US" sz="2000" b="1" dirty="0"/>
              <a:t>the antecedent is implied rather than stated</a:t>
            </a:r>
            <a:r>
              <a:rPr lang="en-US" sz="2000" b="1" dirty="0" smtClean="0"/>
              <a:t>.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1000"/>
              </a:spcBef>
              <a:buNone/>
            </a:pPr>
            <a:r>
              <a:rPr lang="en-US" dirty="0" smtClean="0"/>
              <a:t>Randi </a:t>
            </a:r>
            <a:r>
              <a:rPr lang="en-US" dirty="0"/>
              <a:t>thinks flying is the best way to travel though she has never been on </a:t>
            </a:r>
            <a:r>
              <a:rPr lang="en-US" u="sng" dirty="0"/>
              <a:t>one</a:t>
            </a:r>
            <a:r>
              <a:rPr lang="en-US" dirty="0" smtClean="0"/>
              <a:t>.</a:t>
            </a:r>
          </a:p>
          <a:p>
            <a:pPr marL="914400" lvl="2" indent="0">
              <a:spcBef>
                <a:spcPts val="1000"/>
              </a:spcBef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What </a:t>
            </a:r>
            <a:r>
              <a:rPr lang="en-US" sz="2000" b="1" dirty="0" smtClean="0"/>
              <a:t>Randi</a:t>
            </a:r>
            <a:r>
              <a:rPr lang="en-US" sz="2000" b="1" dirty="0" smtClean="0"/>
              <a:t> </a:t>
            </a:r>
            <a:r>
              <a:rPr lang="en-US" sz="2000" b="1" dirty="0"/>
              <a:t>has never been on is unclear. Replace “one” with the word or phrase to which it was meant to refer</a:t>
            </a:r>
            <a:r>
              <a:rPr lang="en-US" sz="2000" b="1" dirty="0" smtClean="0"/>
              <a:t>.</a:t>
            </a:r>
          </a:p>
          <a:p>
            <a:pPr marL="0" indent="0">
              <a:buNone/>
            </a:pPr>
            <a:endParaRPr lang="en-US" sz="2000" b="1" dirty="0"/>
          </a:p>
          <a:p>
            <a:pPr marL="914400" lvl="2" indent="0">
              <a:spcBef>
                <a:spcPts val="1000"/>
              </a:spcBef>
              <a:buNone/>
            </a:pPr>
            <a:r>
              <a:rPr lang="en-US" dirty="0" smtClean="0"/>
              <a:t>Randi </a:t>
            </a:r>
            <a:r>
              <a:rPr lang="en-US" dirty="0"/>
              <a:t>thinks flying is the best way to travel though she has never been on an airplane.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227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674" y="1170756"/>
            <a:ext cx="7361283" cy="4622882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chemeClr val="dk1"/>
              </a:buClr>
              <a:buSzPct val="100000"/>
              <a:buNone/>
            </a:pPr>
            <a:r>
              <a:rPr lang="en-US" sz="1900" b="1" dirty="0" smtClean="0"/>
              <a:t>Broad Antecedent</a:t>
            </a:r>
          </a:p>
          <a:p>
            <a:pPr marL="0" lvl="0" indent="0">
              <a:buClr>
                <a:schemeClr val="dk1"/>
              </a:buClr>
              <a:buSzPct val="100000"/>
              <a:buNone/>
            </a:pPr>
            <a:endParaRPr lang="en-US" sz="1900" b="1" dirty="0"/>
          </a:p>
          <a:p>
            <a:pPr marL="0" lvl="0" indent="0">
              <a:buClr>
                <a:schemeClr val="dk1"/>
              </a:buClr>
              <a:buSzPct val="100000"/>
              <a:buNone/>
            </a:pPr>
            <a:r>
              <a:rPr lang="en-US" sz="1900" b="1" dirty="0" smtClean="0"/>
              <a:t>This </a:t>
            </a:r>
            <a:r>
              <a:rPr lang="en-US" sz="1900" b="1" dirty="0"/>
              <a:t>type of error results from the use </a:t>
            </a:r>
            <a:r>
              <a:rPr lang="en-US" sz="1900" b="1" dirty="0" smtClean="0"/>
              <a:t>of </a:t>
            </a:r>
            <a:r>
              <a:rPr lang="en-US" sz="1900" b="1" dirty="0"/>
              <a:t>“which,” “it,” “this,” or “that” to refer to an entire sentence or idea</a:t>
            </a:r>
            <a:r>
              <a:rPr lang="en-US" sz="1900" b="1" dirty="0" smtClean="0"/>
              <a:t>.</a:t>
            </a:r>
          </a:p>
          <a:p>
            <a:pPr marL="0" lvl="0" indent="0">
              <a:buClr>
                <a:schemeClr val="dk1"/>
              </a:buClr>
              <a:buSzPct val="100000"/>
              <a:buNone/>
            </a:pPr>
            <a:endParaRPr lang="en-US" sz="1900" b="1" dirty="0"/>
          </a:p>
          <a:p>
            <a:pPr marL="914400" lvl="2" indent="0">
              <a:spcBef>
                <a:spcPts val="1000"/>
              </a:spcBef>
              <a:buNone/>
            </a:pPr>
            <a:r>
              <a:rPr lang="en-US" sz="1900" dirty="0" smtClean="0"/>
              <a:t>The </a:t>
            </a:r>
            <a:r>
              <a:rPr lang="en-US" sz="1900" dirty="0"/>
              <a:t>cost of living increased another two percent, </a:t>
            </a:r>
            <a:r>
              <a:rPr lang="en-US" sz="1900" u="sng" dirty="0"/>
              <a:t>which</a:t>
            </a:r>
            <a:r>
              <a:rPr lang="en-US" sz="1900" dirty="0"/>
              <a:t> caused a serious problem for people </a:t>
            </a:r>
            <a:r>
              <a:rPr lang="en-US" sz="1900" dirty="0" smtClean="0"/>
              <a:t>who earn low wages.</a:t>
            </a:r>
          </a:p>
          <a:p>
            <a:pPr marL="914400" lvl="2" indent="0">
              <a:spcBef>
                <a:spcPts val="1000"/>
              </a:spcBef>
              <a:buNone/>
            </a:pPr>
            <a:endParaRPr lang="en-US" sz="1900" b="1" dirty="0"/>
          </a:p>
          <a:p>
            <a:pPr marL="0" indent="0">
              <a:buNone/>
            </a:pPr>
            <a:r>
              <a:rPr lang="en-US" sz="1900" b="1" dirty="0"/>
              <a:t>“Which” </a:t>
            </a:r>
            <a:r>
              <a:rPr lang="en-US" sz="1900" b="1" dirty="0" smtClean="0"/>
              <a:t>should refer </a:t>
            </a:r>
            <a:r>
              <a:rPr lang="en-US" sz="1900" b="1" dirty="0"/>
              <a:t>to </a:t>
            </a:r>
            <a:r>
              <a:rPr lang="en-US" sz="1900" b="1" dirty="0" smtClean="0"/>
              <a:t>a single word, not an entire idea. Insert </a:t>
            </a:r>
            <a:r>
              <a:rPr lang="en-US" sz="1900" b="1" dirty="0"/>
              <a:t>a specific word or phrase before “which</a:t>
            </a:r>
            <a:r>
              <a:rPr lang="en-US" sz="1900" b="1" dirty="0" smtClean="0"/>
              <a:t>.”</a:t>
            </a:r>
          </a:p>
          <a:p>
            <a:pPr marL="0" indent="0">
              <a:buNone/>
            </a:pPr>
            <a:endParaRPr lang="en-US" sz="1900" b="1" dirty="0"/>
          </a:p>
          <a:p>
            <a:pPr marL="914400" lvl="2" indent="0">
              <a:spcBef>
                <a:spcPts val="1000"/>
              </a:spcBef>
              <a:buNone/>
            </a:pPr>
            <a:r>
              <a:rPr lang="en-US" sz="1900" dirty="0" smtClean="0"/>
              <a:t>The </a:t>
            </a:r>
            <a:r>
              <a:rPr lang="en-US" sz="1900" dirty="0"/>
              <a:t>cost of living increased another two percent, </a:t>
            </a:r>
            <a:r>
              <a:rPr lang="en-US" sz="1900" u="sng" dirty="0"/>
              <a:t>a situation which</a:t>
            </a:r>
            <a:r>
              <a:rPr lang="en-US" sz="1900" dirty="0"/>
              <a:t> caused a serious problem for people </a:t>
            </a:r>
            <a:r>
              <a:rPr lang="en-US" sz="1900" dirty="0" smtClean="0"/>
              <a:t>who earn low wages. </a:t>
            </a:r>
            <a:endParaRPr lang="en-US" sz="19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15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75" y="1419473"/>
            <a:ext cx="7541082" cy="4147395"/>
          </a:xfrm>
        </p:spPr>
        <p:txBody>
          <a:bodyPr>
            <a:normAutofit/>
          </a:bodyPr>
          <a:lstStyle/>
          <a:p>
            <a:pPr lvl="0" indent="0">
              <a:spcBef>
                <a:spcPts val="0"/>
              </a:spcBef>
              <a:buNone/>
            </a:pPr>
            <a:r>
              <a:rPr lang="en-US" sz="2200" b="1" dirty="0" smtClean="0"/>
              <a:t>Indefinite Antecedent</a:t>
            </a:r>
          </a:p>
          <a:p>
            <a:pPr lvl="0" indent="0">
              <a:spcBef>
                <a:spcPts val="0"/>
              </a:spcBef>
              <a:buNone/>
            </a:pPr>
            <a:endParaRPr lang="en-US" sz="2200" b="1" dirty="0"/>
          </a:p>
          <a:p>
            <a:pPr indent="0">
              <a:spcBef>
                <a:spcPts val="0"/>
              </a:spcBef>
              <a:buNone/>
            </a:pPr>
            <a:r>
              <a:rPr lang="en-US" sz="2200" b="1" dirty="0"/>
              <a:t>This type of error occurs when a pronoun refers to </a:t>
            </a:r>
            <a:r>
              <a:rPr lang="en-US" sz="2200" b="1" dirty="0" smtClean="0"/>
              <a:t>an unseen or </a:t>
            </a:r>
            <a:r>
              <a:rPr lang="en-US" sz="2200" b="1" dirty="0" smtClean="0"/>
              <a:t>unknown</a:t>
            </a:r>
            <a:r>
              <a:rPr lang="en-US" sz="2200" b="1" dirty="0" smtClean="0"/>
              <a:t> </a:t>
            </a:r>
            <a:r>
              <a:rPr lang="en-US" sz="2200" b="1" dirty="0"/>
              <a:t>group or </a:t>
            </a:r>
            <a:r>
              <a:rPr lang="en-US" sz="2200" b="1" dirty="0" smtClean="0"/>
              <a:t>entity.</a:t>
            </a:r>
          </a:p>
          <a:p>
            <a:pPr lvl="1" indent="0">
              <a:spcBef>
                <a:spcPts val="0"/>
              </a:spcBef>
              <a:buNone/>
            </a:pPr>
            <a:endParaRPr lang="en-US" sz="2200" b="1" dirty="0"/>
          </a:p>
          <a:p>
            <a:pPr lvl="2" indent="0">
              <a:spcBef>
                <a:spcPts val="0"/>
              </a:spcBef>
              <a:buNone/>
            </a:pPr>
            <a:r>
              <a:rPr lang="en-US" sz="2200" dirty="0" smtClean="0"/>
              <a:t>When </a:t>
            </a:r>
            <a:r>
              <a:rPr lang="en-US" sz="2200" dirty="0"/>
              <a:t>I read the actor’s autobiography, </a:t>
            </a:r>
            <a:r>
              <a:rPr lang="en-US" sz="2200" u="sng" dirty="0"/>
              <a:t>it</a:t>
            </a:r>
            <a:r>
              <a:rPr lang="en-US" sz="2200" dirty="0"/>
              <a:t> made me realize what hard work acting is</a:t>
            </a:r>
            <a:r>
              <a:rPr lang="en-US" sz="2200" dirty="0" smtClean="0"/>
              <a:t>.</a:t>
            </a:r>
          </a:p>
          <a:p>
            <a:pPr lvl="2" indent="0">
              <a:spcBef>
                <a:spcPts val="0"/>
              </a:spcBef>
              <a:buNone/>
            </a:pPr>
            <a:endParaRPr lang="en-US" sz="2200" b="1" dirty="0"/>
          </a:p>
          <a:p>
            <a:pPr indent="0">
              <a:spcBef>
                <a:spcPts val="0"/>
              </a:spcBef>
              <a:buNone/>
            </a:pPr>
            <a:r>
              <a:rPr lang="en-US" sz="2200" b="1" dirty="0"/>
              <a:t>“It” refers to an unknown entity. Replace “it” with the word or phrase to which it was meant to refer. </a:t>
            </a:r>
            <a:endParaRPr lang="en-US" sz="2200" b="1" dirty="0" smtClean="0"/>
          </a:p>
          <a:p>
            <a:pPr lvl="3" indent="0">
              <a:spcBef>
                <a:spcPts val="0"/>
              </a:spcBef>
              <a:buNone/>
            </a:pPr>
            <a:endParaRPr lang="en-US" sz="2200" b="1" dirty="0"/>
          </a:p>
          <a:p>
            <a:pPr lvl="2" indent="0">
              <a:spcBef>
                <a:spcPts val="0"/>
              </a:spcBef>
              <a:buNone/>
            </a:pPr>
            <a:r>
              <a:rPr lang="en-US" sz="2200" dirty="0" smtClean="0"/>
              <a:t>When </a:t>
            </a:r>
            <a:r>
              <a:rPr lang="en-US" sz="2200" dirty="0"/>
              <a:t>I read the actor’s autobiography, </a:t>
            </a:r>
            <a:r>
              <a:rPr lang="en-US" sz="2200" u="sng" dirty="0"/>
              <a:t>her story </a:t>
            </a:r>
            <a:r>
              <a:rPr lang="en-US" sz="2200" dirty="0"/>
              <a:t>made me realize what hard work acting is.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275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223" y="1360950"/>
            <a:ext cx="7230186" cy="4637513"/>
          </a:xfrm>
        </p:spPr>
        <p:txBody>
          <a:bodyPr>
            <a:normAutofit lnSpcReduction="10000"/>
          </a:bodyPr>
          <a:lstStyle/>
          <a:p>
            <a:pPr lvl="0" indent="0">
              <a:spcBef>
                <a:spcPts val="0"/>
              </a:spcBef>
              <a:buNone/>
            </a:pPr>
            <a:r>
              <a:rPr lang="en-US" sz="2400" b="1" dirty="0" smtClean="0"/>
              <a:t>Unexpressed Antecedent</a:t>
            </a:r>
          </a:p>
          <a:p>
            <a:pPr lvl="0" indent="0">
              <a:spcBef>
                <a:spcPts val="0"/>
              </a:spcBef>
              <a:buNone/>
            </a:pPr>
            <a:endParaRPr lang="en-US" sz="2400" b="1" dirty="0"/>
          </a:p>
          <a:p>
            <a:pPr lvl="0" indent="0">
              <a:spcBef>
                <a:spcPts val="0"/>
              </a:spcBef>
              <a:buNone/>
            </a:pPr>
            <a:r>
              <a:rPr lang="en-US" sz="2400" b="1" dirty="0" smtClean="0"/>
              <a:t>This </a:t>
            </a:r>
            <a:r>
              <a:rPr lang="en-US" sz="2400" b="1" dirty="0"/>
              <a:t>type of error occurs when a pronoun refers to a noun that is not present</a:t>
            </a:r>
            <a:r>
              <a:rPr lang="en-US" sz="2400" b="1" dirty="0" smtClean="0"/>
              <a:t>.</a:t>
            </a:r>
          </a:p>
          <a:p>
            <a:pPr lvl="0" indent="0">
              <a:spcBef>
                <a:spcPts val="0"/>
              </a:spcBef>
              <a:buNone/>
            </a:pPr>
            <a:endParaRPr lang="en-US" sz="2400" b="1" dirty="0"/>
          </a:p>
          <a:p>
            <a:pPr lvl="2" indent="0">
              <a:spcBef>
                <a:spcPts val="0"/>
              </a:spcBef>
              <a:buNone/>
            </a:pPr>
            <a:r>
              <a:rPr lang="en-US" sz="2400" dirty="0" smtClean="0"/>
              <a:t>The </a:t>
            </a:r>
            <a:r>
              <a:rPr lang="en-US" sz="2400" dirty="0"/>
              <a:t>library is a great place to work, but </a:t>
            </a:r>
            <a:r>
              <a:rPr lang="en-US" sz="2400" u="sng" dirty="0"/>
              <a:t>they</a:t>
            </a:r>
            <a:r>
              <a:rPr lang="en-US" sz="2400" dirty="0"/>
              <a:t> have to stand up often</a:t>
            </a:r>
            <a:r>
              <a:rPr lang="en-US" sz="2400" dirty="0" smtClean="0"/>
              <a:t>.</a:t>
            </a:r>
          </a:p>
          <a:p>
            <a:pPr lvl="2" indent="0">
              <a:spcBef>
                <a:spcPts val="0"/>
              </a:spcBef>
              <a:buNone/>
            </a:pPr>
            <a:endParaRPr lang="en-US" sz="2400" b="1" dirty="0"/>
          </a:p>
          <a:p>
            <a:pPr indent="0">
              <a:spcBef>
                <a:spcPts val="0"/>
              </a:spcBef>
              <a:buNone/>
            </a:pPr>
            <a:r>
              <a:rPr lang="en-US" sz="2400" b="1" dirty="0"/>
              <a:t>“They” does not have </a:t>
            </a:r>
            <a:r>
              <a:rPr lang="en-US" sz="2400" b="1" dirty="0" smtClean="0"/>
              <a:t>an antecedent. </a:t>
            </a:r>
            <a:r>
              <a:rPr lang="en-US" sz="2400" b="1" dirty="0"/>
              <a:t>Replace “they” with the word or phrase to which it was meant to refer. </a:t>
            </a:r>
            <a:endParaRPr lang="en-US" sz="2400" b="1" dirty="0" smtClean="0"/>
          </a:p>
          <a:p>
            <a:pPr indent="0">
              <a:spcBef>
                <a:spcPts val="0"/>
              </a:spcBef>
              <a:buNone/>
            </a:pPr>
            <a:endParaRPr lang="en-US" sz="2400" b="1" dirty="0"/>
          </a:p>
          <a:p>
            <a:pPr lvl="2" indent="0">
              <a:spcBef>
                <a:spcPts val="0"/>
              </a:spcBef>
              <a:buNone/>
            </a:pPr>
            <a:r>
              <a:rPr lang="en-US" sz="2400" dirty="0" smtClean="0"/>
              <a:t>The </a:t>
            </a:r>
            <a:r>
              <a:rPr lang="en-US" sz="2400" dirty="0"/>
              <a:t>library is a great place to work, but the library employees have to stand up often.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55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1053</Words>
  <Application>Microsoft Office PowerPoint</Application>
  <PresentationFormat>On-screen Show (4:3)</PresentationFormat>
  <Paragraphs>190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Office Theme</vt:lpstr>
      <vt:lpstr>Custom Design</vt:lpstr>
      <vt:lpstr>1_Custom Design</vt:lpstr>
      <vt:lpstr>Pronoun Reference and Antecedent Agreement</vt:lpstr>
      <vt:lpstr>Definitions</vt:lpstr>
      <vt:lpstr>It's All about Agreement</vt:lpstr>
      <vt:lpstr>Oops!</vt:lpstr>
      <vt:lpstr>Oops!</vt:lpstr>
      <vt:lpstr>Oops!</vt:lpstr>
      <vt:lpstr>Oops!</vt:lpstr>
      <vt:lpstr>Oops!</vt:lpstr>
      <vt:lpstr>Oops!</vt:lpstr>
      <vt:lpstr>Word to Watch for: It</vt:lpstr>
      <vt:lpstr>Word to Watch for: This</vt:lpstr>
      <vt:lpstr>Word to Watch for: That</vt:lpstr>
      <vt:lpstr>Word to Watch for: Which</vt:lpstr>
      <vt:lpstr>Indefinite Pronouns</vt:lpstr>
      <vt:lpstr>Collective Nouns</vt:lpstr>
      <vt:lpstr>Compound Antecedents</vt:lpstr>
      <vt:lpstr>Compound Antecedents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Rustian Phelps</cp:lastModifiedBy>
  <cp:revision>21</cp:revision>
  <dcterms:created xsi:type="dcterms:W3CDTF">2016-08-03T17:54:22Z</dcterms:created>
  <dcterms:modified xsi:type="dcterms:W3CDTF">2019-08-22T20:17:41Z</dcterms:modified>
</cp:coreProperties>
</file>