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74" r:id="rId8"/>
    <p:sldId id="275" r:id="rId9"/>
    <p:sldId id="262" r:id="rId10"/>
    <p:sldId id="263" r:id="rId11"/>
    <p:sldId id="264" r:id="rId12"/>
    <p:sldId id="276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91C1-0EF4-4007-9027-511AC27DFE4A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134F-04EE-40F8-A0D7-76956CE773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91C1-0EF4-4007-9027-511AC27DFE4A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134F-04EE-40F8-A0D7-76956CE77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91C1-0EF4-4007-9027-511AC27DFE4A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134F-04EE-40F8-A0D7-76956CE77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91C1-0EF4-4007-9027-511AC27DFE4A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134F-04EE-40F8-A0D7-76956CE77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91C1-0EF4-4007-9027-511AC27DFE4A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096134F-04EE-40F8-A0D7-76956CE77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91C1-0EF4-4007-9027-511AC27DFE4A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134F-04EE-40F8-A0D7-76956CE77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91C1-0EF4-4007-9027-511AC27DFE4A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134F-04EE-40F8-A0D7-76956CE77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91C1-0EF4-4007-9027-511AC27DFE4A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134F-04EE-40F8-A0D7-76956CE77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91C1-0EF4-4007-9027-511AC27DFE4A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134F-04EE-40F8-A0D7-76956CE77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91C1-0EF4-4007-9027-511AC27DFE4A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134F-04EE-40F8-A0D7-76956CE77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91C1-0EF4-4007-9027-511AC27DFE4A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134F-04EE-40F8-A0D7-76956CE77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5791C1-0EF4-4007-9027-511AC27DFE4A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96134F-04EE-40F8-A0D7-76956CE77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685800"/>
            <a:ext cx="8229600" cy="2514600"/>
          </a:xfrm>
        </p:spPr>
        <p:txBody>
          <a:bodyPr>
            <a:normAutofit/>
          </a:bodyPr>
          <a:lstStyle/>
          <a:p>
            <a:r>
              <a:rPr lang="en-US" sz="5300" dirty="0" smtClean="0">
                <a:solidFill>
                  <a:srgbClr val="0070C0"/>
                </a:solidFill>
              </a:rPr>
              <a:t>UWF WRITING LAB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RULES OF THUMB FOR LAY, LIE 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Mini-lesson #99a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From </a:t>
            </a:r>
          </a:p>
          <a:p>
            <a:r>
              <a:rPr lang="en-US" sz="2400" i="1" dirty="0" smtClean="0"/>
              <a:t>Real Good Grammar, Too</a:t>
            </a:r>
          </a:p>
          <a:p>
            <a:r>
              <a:rPr lang="en-US" sz="2000" dirty="0" smtClean="0"/>
              <a:t>By </a:t>
            </a:r>
          </a:p>
          <a:p>
            <a:r>
              <a:rPr lang="en-US" sz="2400" dirty="0" smtClean="0"/>
              <a:t>Mamie Webb </a:t>
            </a:r>
            <a:r>
              <a:rPr lang="en-US" sz="2400" dirty="0" err="1" smtClean="0"/>
              <a:t>Hixon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5791200"/>
            <a:ext cx="3657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Created by Kathy Conforti Carey</a:t>
            </a: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Edited by Mamie Webb </a:t>
            </a:r>
            <a:r>
              <a:rPr lang="en-US" sz="1400" dirty="0" err="1" smtClean="0">
                <a:solidFill>
                  <a:schemeClr val="accent1"/>
                </a:solidFill>
              </a:rPr>
              <a:t>Hixon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January 22, 2012</a:t>
            </a:r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EXAMPLES OF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5400" dirty="0" smtClean="0"/>
              <a:t> </a:t>
            </a:r>
            <a:r>
              <a:rPr lang="en-US" sz="4400" dirty="0" smtClean="0">
                <a:solidFill>
                  <a:srgbClr val="00B0F0"/>
                </a:solidFill>
              </a:rPr>
              <a:t>LIE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Small children should </a:t>
            </a:r>
            <a:r>
              <a:rPr lang="en-US" b="1" i="1" dirty="0" smtClean="0"/>
              <a:t>LIE </a:t>
            </a:r>
            <a:r>
              <a:rPr lang="en-US" dirty="0" smtClean="0"/>
              <a:t>(recline) down for a </a:t>
            </a:r>
          </a:p>
          <a:p>
            <a:pPr>
              <a:buNone/>
            </a:pPr>
            <a:r>
              <a:rPr lang="en-US" dirty="0" smtClean="0"/>
              <a:t>	nap after lunch.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4098" name="Picture 2" descr="C:\Users\Kat\AppData\Local\Microsoft\Windows\Temporary Internet Files\Content.IE5\I3JPNWA5\MC9003579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352800"/>
            <a:ext cx="4887468" cy="2647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baby </a:t>
            </a:r>
            <a:r>
              <a:rPr lang="en-US" b="1" i="1" dirty="0" smtClean="0"/>
              <a:t>LAY</a:t>
            </a:r>
            <a:r>
              <a:rPr lang="en-US" dirty="0" smtClean="0"/>
              <a:t> (reclined) awake and cried all </a:t>
            </a:r>
          </a:p>
          <a:p>
            <a:pPr>
              <a:buNone/>
            </a:pPr>
            <a:r>
              <a:rPr lang="en-US" dirty="0" smtClean="0"/>
              <a:t>	night. </a:t>
            </a:r>
            <a:endParaRPr lang="en-US" dirty="0"/>
          </a:p>
        </p:txBody>
      </p:sp>
      <p:pic>
        <p:nvPicPr>
          <p:cNvPr id="10" name="Picture 9" descr="CRYING BAB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667000"/>
            <a:ext cx="41910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cicada hoard </a:t>
            </a:r>
            <a:r>
              <a:rPr lang="en-US" b="1" i="1" dirty="0" smtClean="0"/>
              <a:t>HAS LAIN (</a:t>
            </a:r>
            <a:r>
              <a:rPr lang="en-US" b="1" dirty="0" smtClean="0"/>
              <a:t>rested) </a:t>
            </a:r>
            <a:r>
              <a:rPr lang="en-US" dirty="0" smtClean="0"/>
              <a:t>dormant for</a:t>
            </a:r>
          </a:p>
          <a:p>
            <a:pPr>
              <a:buNone/>
            </a:pPr>
            <a:r>
              <a:rPr lang="en-US" dirty="0" smtClean="0"/>
              <a:t> 	years, awaiting the right time to strike. </a:t>
            </a:r>
            <a:endParaRPr lang="en-US" dirty="0"/>
          </a:p>
        </p:txBody>
      </p:sp>
      <p:pic>
        <p:nvPicPr>
          <p:cNvPr id="4" name="Picture 3" descr="cicad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895600"/>
            <a:ext cx="5410200" cy="3306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found your keys </a:t>
            </a:r>
            <a:r>
              <a:rPr lang="en-US" b="1" i="1" dirty="0" smtClean="0"/>
              <a:t>LYING</a:t>
            </a:r>
            <a:r>
              <a:rPr lang="en-US" dirty="0" smtClean="0"/>
              <a:t> (resting) under the</a:t>
            </a:r>
          </a:p>
          <a:p>
            <a:pPr>
              <a:buNone/>
            </a:pPr>
            <a:r>
              <a:rPr lang="en-US" dirty="0" smtClean="0"/>
              <a:t>	couch.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finding ke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2667000"/>
            <a:ext cx="39624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first command my dog learned was “</a:t>
            </a:r>
            <a:r>
              <a:rPr lang="en-US" b="1" i="1" dirty="0" smtClean="0"/>
              <a:t>LIE</a:t>
            </a:r>
          </a:p>
          <a:p>
            <a:pPr>
              <a:buNone/>
            </a:pPr>
            <a:r>
              <a:rPr lang="en-US" dirty="0" smtClean="0"/>
              <a:t> 	(recline) down, Spike.”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2819400"/>
            <a:ext cx="32004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robber told the bank tellers and the customers to </a:t>
            </a:r>
            <a:r>
              <a:rPr lang="en-US" b="1" i="1" dirty="0" smtClean="0"/>
              <a:t>LIE</a:t>
            </a:r>
            <a:r>
              <a:rPr lang="en-US" dirty="0" smtClean="0"/>
              <a:t> (recline) down on the floor.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BANK ROBBE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2895600"/>
            <a:ext cx="33528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Do not confuse present tense </a:t>
            </a:r>
            <a:r>
              <a:rPr lang="en-US" sz="3200" dirty="0" smtClean="0">
                <a:solidFill>
                  <a:srgbClr val="00B0F0"/>
                </a:solidFill>
              </a:rPr>
              <a:t>LAY</a:t>
            </a:r>
            <a:r>
              <a:rPr lang="en-US" sz="3200" dirty="0" smtClean="0"/>
              <a:t> (to place) with past tense </a:t>
            </a:r>
            <a:r>
              <a:rPr lang="en-US" sz="3200" dirty="0" smtClean="0">
                <a:solidFill>
                  <a:srgbClr val="00B0F0"/>
                </a:solidFill>
              </a:rPr>
              <a:t>LAY</a:t>
            </a:r>
            <a:r>
              <a:rPr lang="en-US" sz="3200" dirty="0" smtClean="0"/>
              <a:t> (reclined, rested).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Though some trained professionals and  students</a:t>
            </a:r>
          </a:p>
          <a:p>
            <a:pPr algn="ctr">
              <a:buNone/>
            </a:pPr>
            <a:r>
              <a:rPr lang="en-US" dirty="0" smtClean="0"/>
              <a:t> claim to have learned that inanimate</a:t>
            </a:r>
          </a:p>
          <a:p>
            <a:pPr algn="ctr">
              <a:buNone/>
            </a:pPr>
            <a:r>
              <a:rPr lang="en-US" dirty="0" smtClean="0"/>
              <a:t> objects/things cannot lie (rest) – that only people</a:t>
            </a:r>
          </a:p>
          <a:p>
            <a:pPr algn="ctr">
              <a:buNone/>
            </a:pPr>
            <a:r>
              <a:rPr lang="en-US" dirty="0" smtClean="0"/>
              <a:t> lie (rest) – no such rule exists.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As the following examples will illustrate, both people and inanimate objects may be found </a:t>
            </a:r>
            <a:r>
              <a:rPr lang="en-US" sz="3100" i="1" dirty="0" smtClean="0">
                <a:solidFill>
                  <a:srgbClr val="00B0F0"/>
                </a:solidFill>
              </a:rPr>
              <a:t>LYING</a:t>
            </a:r>
            <a:r>
              <a:rPr lang="en-US" sz="3100" dirty="0" smtClean="0"/>
              <a:t> (in a resting position):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33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Trees were </a:t>
            </a:r>
            <a:r>
              <a:rPr lang="en-US" b="1" i="1" dirty="0" smtClean="0"/>
              <a:t>LYING</a:t>
            </a:r>
            <a:r>
              <a:rPr lang="en-US" dirty="0" smtClean="0"/>
              <a:t> on the ground after the </a:t>
            </a:r>
          </a:p>
          <a:p>
            <a:pPr>
              <a:buNone/>
            </a:pPr>
            <a:r>
              <a:rPr lang="en-US" dirty="0" smtClean="0"/>
              <a:t>	hurricane. </a:t>
            </a:r>
            <a:endParaRPr lang="en-US" dirty="0"/>
          </a:p>
        </p:txBody>
      </p:sp>
      <p:pic>
        <p:nvPicPr>
          <p:cNvPr id="4" name="Picture 3" descr="fallen tre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3352800"/>
            <a:ext cx="2562225" cy="217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Tourists can be seen </a:t>
            </a:r>
            <a:r>
              <a:rPr lang="en-US" b="1" i="1" dirty="0" smtClean="0"/>
              <a:t>LYING</a:t>
            </a:r>
            <a:r>
              <a:rPr lang="en-US" dirty="0" smtClean="0"/>
              <a:t> on the beach getting</a:t>
            </a:r>
          </a:p>
          <a:p>
            <a:pPr>
              <a:buNone/>
            </a:pPr>
            <a:r>
              <a:rPr lang="en-US" dirty="0" smtClean="0"/>
              <a:t> 	suntans.</a:t>
            </a:r>
            <a:endParaRPr lang="en-US" dirty="0"/>
          </a:p>
        </p:txBody>
      </p:sp>
      <p:pic>
        <p:nvPicPr>
          <p:cNvPr id="6146" name="Picture 2" descr="C:\Users\Kat\AppData\Local\Microsoft\Windows\Temporary Internet Files\Content.IE5\6YXOW1EY\MC9003834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895600"/>
            <a:ext cx="4102913" cy="2220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Your keys are </a:t>
            </a:r>
            <a:r>
              <a:rPr lang="en-US" b="1" i="1" dirty="0" smtClean="0"/>
              <a:t>LYING</a:t>
            </a:r>
            <a:r>
              <a:rPr lang="en-US" dirty="0" smtClean="0"/>
              <a:t> on the desk. </a:t>
            </a:r>
            <a:endParaRPr lang="en-US" dirty="0"/>
          </a:p>
        </p:txBody>
      </p:sp>
      <p:pic>
        <p:nvPicPr>
          <p:cNvPr id="7170" name="Picture 2" descr="C:\Users\Kat\AppData\Local\Microsoft\Windows\Temporary Internet Files\Content.IE5\I3JPNWA5\MP90034172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971800"/>
            <a:ext cx="3657600" cy="2609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00B0F0"/>
                </a:solidFill>
              </a:rPr>
              <a:t>LAY </a:t>
            </a:r>
            <a:r>
              <a:rPr lang="en-US" dirty="0" smtClean="0"/>
              <a:t>versus </a:t>
            </a:r>
            <a:r>
              <a:rPr lang="en-US" sz="4800" dirty="0" smtClean="0">
                <a:solidFill>
                  <a:srgbClr val="00B0F0"/>
                </a:solidFill>
              </a:rPr>
              <a:t>LIE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>Which word should you use? </a:t>
            </a:r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>Do not confuse the transitive verb </a:t>
            </a:r>
            <a:r>
              <a:rPr lang="en-US" b="1" i="1" dirty="0" smtClean="0"/>
              <a:t>LAY</a:t>
            </a:r>
            <a:r>
              <a:rPr lang="en-US" i="1" dirty="0" smtClean="0"/>
              <a:t> </a:t>
            </a:r>
            <a:r>
              <a:rPr lang="en-US" dirty="0" smtClean="0"/>
              <a:t>(which has an object) with the intransitive </a:t>
            </a:r>
            <a:r>
              <a:rPr lang="en-US" b="1" i="1" dirty="0" smtClean="0"/>
              <a:t>LIE </a:t>
            </a:r>
            <a:r>
              <a:rPr lang="en-US" dirty="0" smtClean="0"/>
              <a:t>(which does not)</a:t>
            </a:r>
            <a:r>
              <a:rPr lang="en-US" i="1" dirty="0" smtClean="0"/>
              <a:t>. </a:t>
            </a:r>
            <a:r>
              <a:rPr lang="en-US" dirty="0" smtClean="0"/>
              <a:t> 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I (</a:t>
            </a:r>
            <a:r>
              <a:rPr lang="en-US" dirty="0" err="1" smtClean="0"/>
              <a:t>layed</a:t>
            </a:r>
            <a:r>
              <a:rPr lang="en-US" dirty="0" smtClean="0"/>
              <a:t>/laid) the book on the table yesterday. </a:t>
            </a:r>
          </a:p>
          <a:p>
            <a:pPr>
              <a:buNone/>
            </a:pPr>
            <a:r>
              <a:rPr lang="en-US" dirty="0" smtClean="0"/>
              <a:t>		I </a:t>
            </a:r>
            <a:r>
              <a:rPr lang="en-US" b="1" i="1" dirty="0" smtClean="0">
                <a:solidFill>
                  <a:srgbClr val="00B0F0"/>
                </a:solidFill>
              </a:rPr>
              <a:t>LAID</a:t>
            </a:r>
            <a:r>
              <a:rPr lang="en-US" b="1" i="1" dirty="0" smtClean="0"/>
              <a:t> </a:t>
            </a:r>
            <a:r>
              <a:rPr lang="en-US" dirty="0" smtClean="0"/>
              <a:t>the book on the table yesterday.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 I think I will (lay/lie) down and take a nap. </a:t>
            </a:r>
          </a:p>
          <a:p>
            <a:pPr>
              <a:buNone/>
            </a:pPr>
            <a:r>
              <a:rPr lang="en-US" dirty="0" smtClean="0"/>
              <a:t>		I think I will </a:t>
            </a:r>
            <a:r>
              <a:rPr lang="en-US" b="1" i="1" dirty="0" smtClean="0">
                <a:solidFill>
                  <a:srgbClr val="00B0F0"/>
                </a:solidFill>
              </a:rPr>
              <a:t>LIE</a:t>
            </a:r>
            <a:r>
              <a:rPr lang="en-US" dirty="0" smtClean="0"/>
              <a:t> down and take a nap.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 My cat is (laying/lying) in its bed. </a:t>
            </a:r>
          </a:p>
          <a:p>
            <a:pPr>
              <a:buNone/>
            </a:pPr>
            <a:r>
              <a:rPr lang="en-US" dirty="0" smtClean="0"/>
              <a:t>		My cat is </a:t>
            </a:r>
            <a:r>
              <a:rPr lang="en-US" b="1" i="1" dirty="0" smtClean="0">
                <a:solidFill>
                  <a:srgbClr val="00B0F0"/>
                </a:solidFill>
              </a:rPr>
              <a:t>LYING</a:t>
            </a:r>
            <a:r>
              <a:rPr lang="en-US" dirty="0" smtClean="0"/>
              <a:t> on its bed.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The book is (laying/lying) on the table. </a:t>
            </a:r>
          </a:p>
          <a:p>
            <a:pPr>
              <a:buNone/>
            </a:pPr>
            <a:r>
              <a:rPr lang="en-US" dirty="0" smtClean="0"/>
              <a:t>		The book is </a:t>
            </a:r>
            <a:r>
              <a:rPr lang="en-US" b="1" i="1" dirty="0" smtClean="0">
                <a:solidFill>
                  <a:srgbClr val="00B0F0"/>
                </a:solidFill>
              </a:rPr>
              <a:t>LAYING</a:t>
            </a:r>
            <a:r>
              <a:rPr lang="en-US" b="1" i="1" dirty="0" smtClean="0"/>
              <a:t> </a:t>
            </a:r>
            <a:r>
              <a:rPr lang="en-US" dirty="0" smtClean="0"/>
              <a:t>on the table.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 I (lay/laid) around all day yesterday.</a:t>
            </a:r>
          </a:p>
          <a:p>
            <a:pPr>
              <a:buNone/>
            </a:pPr>
            <a:r>
              <a:rPr lang="en-US" dirty="0" smtClean="0"/>
              <a:t>		I </a:t>
            </a:r>
            <a:r>
              <a:rPr lang="en-US" b="1" i="1" dirty="0" smtClean="0">
                <a:solidFill>
                  <a:srgbClr val="00B0F0"/>
                </a:solidFill>
              </a:rPr>
              <a:t>LAY</a:t>
            </a:r>
            <a:r>
              <a:rPr lang="en-US" dirty="0" smtClean="0"/>
              <a:t> around all day yesterday.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 You’re (laying/lying) on my blanket. </a:t>
            </a:r>
          </a:p>
          <a:p>
            <a:pPr>
              <a:buNone/>
            </a:pPr>
            <a:r>
              <a:rPr lang="en-US" dirty="0" smtClean="0"/>
              <a:t>		You’re </a:t>
            </a:r>
            <a:r>
              <a:rPr lang="en-US" b="1" i="1" dirty="0" smtClean="0">
                <a:solidFill>
                  <a:srgbClr val="00B0F0"/>
                </a:solidFill>
              </a:rPr>
              <a:t>LYING</a:t>
            </a:r>
            <a:r>
              <a:rPr lang="en-US" dirty="0" smtClean="0"/>
              <a:t> on my table.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457200"/>
            <a:ext cx="8229600" cy="27432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LAY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chemeClr val="accent1"/>
                </a:solidFill>
              </a:rPr>
              <a:t>“TO Put or place something”</a:t>
            </a:r>
            <a:br>
              <a:rPr lang="en-US" sz="3200" dirty="0" smtClean="0">
                <a:solidFill>
                  <a:schemeClr val="accent1"/>
                </a:solidFill>
              </a:rPr>
            </a:br>
            <a:r>
              <a:rPr lang="en-US" sz="3200" dirty="0" smtClean="0">
                <a:solidFill>
                  <a:schemeClr val="accent1"/>
                </a:solidFill>
              </a:rPr>
              <a:t/>
            </a:r>
            <a:br>
              <a:rPr lang="en-US" sz="3200" dirty="0" smtClean="0">
                <a:solidFill>
                  <a:schemeClr val="accent1"/>
                </a:solidFill>
              </a:rPr>
            </a:b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048000"/>
          </a:xfrm>
        </p:spPr>
        <p:txBody>
          <a:bodyPr>
            <a:noAutofit/>
          </a:bodyPr>
          <a:lstStyle/>
          <a:p>
            <a:r>
              <a:rPr lang="en-US" dirty="0" smtClean="0"/>
              <a:t>The principal parts of </a:t>
            </a:r>
            <a:r>
              <a:rPr lang="en-US" b="1" i="1" dirty="0" smtClean="0">
                <a:solidFill>
                  <a:srgbClr val="00B0F0"/>
                </a:solidFill>
              </a:rPr>
              <a:t>LAY</a:t>
            </a:r>
            <a:r>
              <a:rPr lang="en-US" b="1" dirty="0" smtClean="0"/>
              <a:t> </a:t>
            </a:r>
            <a:r>
              <a:rPr lang="en-US" dirty="0" smtClean="0"/>
              <a:t>are</a:t>
            </a:r>
          </a:p>
          <a:p>
            <a:r>
              <a:rPr lang="en-US" dirty="0" smtClean="0"/>
              <a:t>lay</a:t>
            </a:r>
          </a:p>
          <a:p>
            <a:r>
              <a:rPr lang="en-US" dirty="0" smtClean="0"/>
              <a:t>lays</a:t>
            </a:r>
          </a:p>
          <a:p>
            <a:r>
              <a:rPr lang="en-US" dirty="0" smtClean="0"/>
              <a:t>laying</a:t>
            </a:r>
          </a:p>
          <a:p>
            <a:r>
              <a:rPr lang="en-US" dirty="0" smtClean="0"/>
              <a:t>laid</a:t>
            </a:r>
          </a:p>
          <a:p>
            <a:r>
              <a:rPr lang="en-US" dirty="0" smtClean="0"/>
              <a:t>(has) laid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EXAMPLES</a:t>
            </a:r>
            <a:r>
              <a:rPr lang="en-US" sz="4000" dirty="0" smtClean="0"/>
              <a:t> </a:t>
            </a:r>
            <a:r>
              <a:rPr lang="en-US" sz="3200" dirty="0" smtClean="0"/>
              <a:t>OF</a:t>
            </a:r>
            <a:br>
              <a:rPr lang="en-US" sz="3200" dirty="0" smtClean="0"/>
            </a:b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B0F0"/>
                </a:solidFill>
              </a:rPr>
              <a:t>LAY 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We will </a:t>
            </a:r>
            <a:r>
              <a:rPr lang="en-US" b="1" i="1" dirty="0" smtClean="0">
                <a:solidFill>
                  <a:schemeClr val="tx1">
                    <a:lumMod val="95000"/>
                  </a:schemeClr>
                </a:solidFill>
              </a:rPr>
              <a:t>LAY</a:t>
            </a: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(put down) the new carpet next</a:t>
            </a:r>
          </a:p>
          <a:p>
            <a:pPr>
              <a:buNone/>
            </a:pPr>
            <a:r>
              <a:rPr lang="en-US" dirty="0" smtClean="0"/>
              <a:t>	week. </a:t>
            </a:r>
            <a:endParaRPr lang="en-US" dirty="0"/>
          </a:p>
        </p:txBody>
      </p:sp>
      <p:pic>
        <p:nvPicPr>
          <p:cNvPr id="1026" name="Picture 2" descr="C:\Users\Kat\AppData\Local\Microsoft\Windows\Temporary Internet Files\Content.IE5\AG044IBU\MC9002451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276600"/>
            <a:ext cx="2954731" cy="2046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</a:t>
            </a:r>
            <a:r>
              <a:rPr lang="en-US" b="1" i="1" dirty="0" smtClean="0"/>
              <a:t>LAYING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(putting down) tile, you must be </a:t>
            </a:r>
          </a:p>
          <a:p>
            <a:pPr>
              <a:buNone/>
            </a:pPr>
            <a:r>
              <a:rPr lang="en-US" dirty="0" smtClean="0"/>
              <a:t>	careful to get it straight. </a:t>
            </a:r>
            <a:endParaRPr lang="en-US" dirty="0"/>
          </a:p>
        </p:txBody>
      </p:sp>
      <p:pic>
        <p:nvPicPr>
          <p:cNvPr id="3074" name="Picture 2" descr="C:\Users\Kat\AppData\Local\Microsoft\Windows\Temporary Internet Files\Content.IE5\I3JPNWA5\MC9000402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971800"/>
            <a:ext cx="3461614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Someone has </a:t>
            </a:r>
            <a:r>
              <a:rPr lang="en-US" b="1" i="1" dirty="0" smtClean="0"/>
              <a:t>LAID </a:t>
            </a:r>
            <a:r>
              <a:rPr lang="en-US" dirty="0" smtClean="0"/>
              <a:t>(placed) my keys in the </a:t>
            </a:r>
          </a:p>
          <a:p>
            <a:pPr>
              <a:buNone/>
            </a:pPr>
            <a:r>
              <a:rPr lang="en-US" dirty="0" smtClean="0"/>
              <a:t>	wrong place. </a:t>
            </a:r>
            <a:endParaRPr lang="en-US" dirty="0"/>
          </a:p>
        </p:txBody>
      </p:sp>
      <p:pic>
        <p:nvPicPr>
          <p:cNvPr id="2056" name="Picture 8" descr="C:\Users\Kat\AppData\Local\Microsoft\Windows\Temporary Internet Files\Content.IE5\I3JPNWA5\MP90017801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429000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must have </a:t>
            </a:r>
            <a:r>
              <a:rPr lang="en-US" b="1" i="1" dirty="0" smtClean="0"/>
              <a:t>LAID</a:t>
            </a:r>
            <a:r>
              <a:rPr lang="en-US" dirty="0" smtClean="0"/>
              <a:t> (placed) my brush down</a:t>
            </a:r>
          </a:p>
          <a:p>
            <a:pPr>
              <a:buNone/>
            </a:pPr>
            <a:r>
              <a:rPr lang="en-US" dirty="0" smtClean="0"/>
              <a:t>	somewhere yesterday. </a:t>
            </a:r>
            <a:endParaRPr lang="en-US" dirty="0"/>
          </a:p>
        </p:txBody>
      </p:sp>
      <p:pic>
        <p:nvPicPr>
          <p:cNvPr id="8195" name="Picture 3" descr="C:\Users\Kat\AppData\Local\Microsoft\Windows\Temporary Internet Files\Content.IE5\I3JPNWA5\MP90033740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667000"/>
            <a:ext cx="2609088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I’m always </a:t>
            </a:r>
            <a:r>
              <a:rPr lang="en-US" b="1" i="1" dirty="0" smtClean="0"/>
              <a:t>LAYING</a:t>
            </a:r>
            <a:r>
              <a:rPr lang="en-US" dirty="0" smtClean="0"/>
              <a:t> (placing) things down and</a:t>
            </a:r>
          </a:p>
          <a:p>
            <a:pPr>
              <a:buNone/>
            </a:pPr>
            <a:r>
              <a:rPr lang="en-US" dirty="0" smtClean="0"/>
              <a:t>	forgetting where I </a:t>
            </a:r>
            <a:r>
              <a:rPr lang="en-US" b="1" i="1" dirty="0" smtClean="0"/>
              <a:t>LAID</a:t>
            </a:r>
            <a:r>
              <a:rPr lang="en-US" dirty="0" smtClean="0"/>
              <a:t> (placed) them. </a:t>
            </a:r>
            <a:endParaRPr lang="en-US" dirty="0"/>
          </a:p>
        </p:txBody>
      </p:sp>
      <p:pic>
        <p:nvPicPr>
          <p:cNvPr id="4" name="Picture 3" descr="l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3048000"/>
            <a:ext cx="3505200" cy="2428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B0F0"/>
                </a:solidFill>
              </a:rPr>
              <a:t/>
            </a:r>
            <a:br>
              <a:rPr lang="en-US" sz="4800" dirty="0" smtClean="0">
                <a:solidFill>
                  <a:srgbClr val="00B0F0"/>
                </a:solidFill>
              </a:rPr>
            </a:br>
            <a:r>
              <a:rPr lang="en-US" sz="5300" dirty="0" smtClean="0">
                <a:solidFill>
                  <a:srgbClr val="00B0F0"/>
                </a:solidFill>
              </a:rPr>
              <a:t>LIE</a:t>
            </a:r>
            <a:r>
              <a:rPr lang="en-US" sz="4800" dirty="0" smtClean="0">
                <a:solidFill>
                  <a:srgbClr val="00B0F0"/>
                </a:solidFill>
              </a:rPr>
              <a:t/>
            </a:r>
            <a:br>
              <a:rPr lang="en-US" sz="4800" dirty="0" smtClean="0">
                <a:solidFill>
                  <a:srgbClr val="00B0F0"/>
                </a:solidFill>
              </a:rPr>
            </a:br>
            <a:r>
              <a:rPr lang="en-US" sz="3600" dirty="0" smtClean="0">
                <a:solidFill>
                  <a:schemeClr val="accent1"/>
                </a:solidFill>
              </a:rPr>
              <a:t>“TO REST OR RECLINE”</a:t>
            </a:r>
            <a:r>
              <a:rPr lang="en-US" sz="4800" dirty="0" smtClean="0">
                <a:solidFill>
                  <a:srgbClr val="00B0F0"/>
                </a:solidFill>
              </a:rPr>
              <a:t/>
            </a:r>
            <a:br>
              <a:rPr lang="en-US" sz="4800" dirty="0" smtClean="0">
                <a:solidFill>
                  <a:srgbClr val="00B0F0"/>
                </a:solidFill>
              </a:rPr>
            </a:b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9476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The principal parts of </a:t>
            </a:r>
            <a:r>
              <a:rPr lang="en-US" b="1" i="1" dirty="0" smtClean="0">
                <a:solidFill>
                  <a:srgbClr val="00B0F0"/>
                </a:solidFill>
              </a:rPr>
              <a:t>LIE</a:t>
            </a:r>
            <a:r>
              <a:rPr lang="en-US" dirty="0" smtClean="0"/>
              <a:t> are</a:t>
            </a:r>
          </a:p>
          <a:p>
            <a:pPr algn="ctr">
              <a:buNone/>
            </a:pPr>
            <a:r>
              <a:rPr lang="en-US" dirty="0" smtClean="0"/>
              <a:t>lie</a:t>
            </a:r>
          </a:p>
          <a:p>
            <a:pPr algn="ctr">
              <a:buNone/>
            </a:pPr>
            <a:r>
              <a:rPr lang="en-US" dirty="0" smtClean="0"/>
              <a:t>lies</a:t>
            </a:r>
          </a:p>
          <a:p>
            <a:pPr algn="ctr">
              <a:buNone/>
            </a:pPr>
            <a:r>
              <a:rPr lang="en-US" dirty="0" smtClean="0"/>
              <a:t>lying</a:t>
            </a:r>
          </a:p>
          <a:p>
            <a:pPr algn="ctr">
              <a:buNone/>
            </a:pPr>
            <a:r>
              <a:rPr lang="en-US" dirty="0" smtClean="0"/>
              <a:t>lay</a:t>
            </a:r>
          </a:p>
          <a:p>
            <a:pPr algn="ctr">
              <a:buNone/>
            </a:pPr>
            <a:r>
              <a:rPr lang="en-US" dirty="0" smtClean="0"/>
              <a:t>(has) lain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188</TotalTime>
  <Words>344</Words>
  <Application>Microsoft Office PowerPoint</Application>
  <PresentationFormat>On-screen Show (4:3)</PresentationFormat>
  <Paragraphs>84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Book Antiqua</vt:lpstr>
      <vt:lpstr>Lucida Sans</vt:lpstr>
      <vt:lpstr>Wingdings</vt:lpstr>
      <vt:lpstr>Wingdings 2</vt:lpstr>
      <vt:lpstr>Wingdings 3</vt:lpstr>
      <vt:lpstr>Apex</vt:lpstr>
      <vt:lpstr>UWF WRITING LAB RULES OF THUMB FOR LAY, LIE  Mini-lesson #99a  </vt:lpstr>
      <vt:lpstr>LAY versus LIE</vt:lpstr>
      <vt:lpstr>LAY  “TO Put or place something”  </vt:lpstr>
      <vt:lpstr>EXAMPLES OF  LAY </vt:lpstr>
      <vt:lpstr>PowerPoint Presentation</vt:lpstr>
      <vt:lpstr>PowerPoint Presentation</vt:lpstr>
      <vt:lpstr>PowerPoint Presentation</vt:lpstr>
      <vt:lpstr>PowerPoint Presentation</vt:lpstr>
      <vt:lpstr> LIE “TO REST OR RECLINE” </vt:lpstr>
      <vt:lpstr>EXAMPLES OF  LIE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 not confuse present tense LAY (to place) with past tense LAY (reclined, rested).</vt:lpstr>
      <vt:lpstr>As the following examples will illustrate, both people and inanimate objects may be found LYING (in a resting position):  </vt:lpstr>
      <vt:lpstr>PowerPoint Presentation</vt:lpstr>
      <vt:lpstr>PowerPoint Presentation</vt:lpstr>
      <vt:lpstr>Let’s Practice!</vt:lpstr>
      <vt:lpstr>More Practice!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</dc:creator>
  <cp:lastModifiedBy>labbie</cp:lastModifiedBy>
  <cp:revision>89</cp:revision>
  <dcterms:created xsi:type="dcterms:W3CDTF">2012-01-23T21:51:56Z</dcterms:created>
  <dcterms:modified xsi:type="dcterms:W3CDTF">2014-07-09T20:06:47Z</dcterms:modified>
</cp:coreProperties>
</file>