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73" r:id="rId4"/>
    <p:sldId id="275" r:id="rId5"/>
    <p:sldId id="27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99" autoAdjust="0"/>
  </p:normalViewPr>
  <p:slideViewPr>
    <p:cSldViewPr snapToGrid="0">
      <p:cViewPr varScale="1">
        <p:scale>
          <a:sx n="84" d="100"/>
          <a:sy n="84" d="100"/>
        </p:scale>
        <p:origin x="1116"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2AE70E-F078-46F1-89B4-57599DC27663}" type="datetimeFigureOut">
              <a:rPr lang="en-US" smtClean="0"/>
              <a:t>4/12/2019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4C8D7-DF53-4528-AC35-436D22C1CCCC}" type="slidenum">
              <a:rPr lang="en-US" smtClean="0"/>
              <a:t>‹#›</a:t>
            </a:fld>
            <a:endParaRPr lang="en-US"/>
          </a:p>
        </p:txBody>
      </p:sp>
    </p:spTree>
    <p:extLst>
      <p:ext uri="{BB962C8B-B14F-4D97-AF65-F5344CB8AC3E}">
        <p14:creationId xmlns:p14="http://schemas.microsoft.com/office/powerpoint/2010/main" val="4082152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4227225"/>
            <a:ext cx="7772400" cy="1291419"/>
          </a:xfrm>
        </p:spPr>
        <p:txBody>
          <a:bodyPr anchor="b">
            <a:noAutofit/>
          </a:bodyPr>
          <a:lstStyle>
            <a:lvl1pPr algn="ctr">
              <a:defRPr sz="4000" b="1">
                <a:solidFill>
                  <a:srgbClr val="0069AA"/>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5556119"/>
            <a:ext cx="6858000" cy="468443"/>
          </a:xfrm>
        </p:spPr>
        <p:txBody>
          <a:bodyPr/>
          <a:lstStyle>
            <a:lvl1pPr marL="0" indent="0" algn="ctr">
              <a:buNone/>
              <a:defRPr sz="2400">
                <a:solidFill>
                  <a:srgbClr val="0069AA"/>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02619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92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58002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757948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pic>
        <p:nvPicPr>
          <p:cNvPr id="7" name="Picture 6" descr="C:\Users\rphelps\Desktop\WritingLab_PrimaryHorizontal_Spot.jpg"/>
          <p:cNvPicPr/>
          <p:nvPr userDrawn="1"/>
        </p:nvPicPr>
        <p:blipFill rotWithShape="1">
          <a:blip r:embed="rId2" cstate="print">
            <a:extLst>
              <a:ext uri="{28A0092B-C50C-407E-A947-70E740481C1C}">
                <a14:useLocalDpi xmlns:a14="http://schemas.microsoft.com/office/drawing/2010/main" val="0"/>
              </a:ext>
            </a:extLst>
          </a:blip>
          <a:srcRect l="12339" r="9625"/>
          <a:stretch/>
        </p:blipFill>
        <p:spPr bwMode="auto">
          <a:xfrm>
            <a:off x="6867609" y="5556382"/>
            <a:ext cx="1714500" cy="9766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58004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63112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25396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3C6242-8C72-4700-A8AD-64E8A854F16C}" type="datetimeFigureOut">
              <a:rPr lang="en-US" smtClean="0"/>
              <a:t>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411403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3C6242-8C72-4700-A8AD-64E8A854F16C}" type="datetimeFigureOut">
              <a:rPr lang="en-US" smtClean="0"/>
              <a:t>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903849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6242-8C72-4700-A8AD-64E8A854F16C}" type="datetimeFigureOut">
              <a:rPr lang="en-US" smtClean="0"/>
              <a:t>4/12/2019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601251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13219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902566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4077159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3629878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6238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0953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6143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4451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497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74016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302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24883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4/12/2019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2218367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690689"/>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4/12/2019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spTree>
    <p:extLst>
      <p:ext uri="{BB962C8B-B14F-4D97-AF65-F5344CB8AC3E}">
        <p14:creationId xmlns:p14="http://schemas.microsoft.com/office/powerpoint/2010/main" val="38002879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rgbClr val="0069AA"/>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uwf.edu/cassh/support-resources/the-uwf-writing-lab/expand-your-skills/mini-lessons-for-grammar/" TargetMode="External"/><Relationship Id="rId2" Type="http://schemas.openxmlformats.org/officeDocument/2006/relationships/hyperlink" Target="https://uwf.edu/cassh/support-resources/the-uwf-writing-lab/"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Writing Lab</a:t>
            </a:r>
          </a:p>
        </p:txBody>
      </p:sp>
      <p:sp>
        <p:nvSpPr>
          <p:cNvPr id="3" name="Subtitle 2"/>
          <p:cNvSpPr>
            <a:spLocks noGrp="1"/>
          </p:cNvSpPr>
          <p:nvPr>
            <p:ph type="subTitle" idx="1"/>
          </p:nvPr>
        </p:nvSpPr>
        <p:spPr>
          <a:xfrm>
            <a:off x="1834991" y="5645019"/>
            <a:ext cx="5588318" cy="790071"/>
          </a:xfrm>
        </p:spPr>
        <p:txBody>
          <a:bodyPr>
            <a:noAutofit/>
          </a:bodyPr>
          <a:lstStyle/>
          <a:p>
            <a:r>
              <a:rPr lang="en-US" dirty="0"/>
              <a:t>Quotation Marks </a:t>
            </a:r>
            <a:r>
              <a:rPr lang="en-US" dirty="0" smtClean="0"/>
              <a:t>with Titles </a:t>
            </a:r>
            <a:r>
              <a:rPr lang="en-US" dirty="0"/>
              <a:t>and Words</a:t>
            </a:r>
          </a:p>
        </p:txBody>
      </p:sp>
    </p:spTree>
    <p:extLst>
      <p:ext uri="{BB962C8B-B14F-4D97-AF65-F5344CB8AC3E}">
        <p14:creationId xmlns:p14="http://schemas.microsoft.com/office/powerpoint/2010/main" val="339832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9A10-A759-4B0E-A9D9-4889007B970D}"/>
              </a:ext>
            </a:extLst>
          </p:cNvPr>
          <p:cNvSpPr>
            <a:spLocks noGrp="1"/>
          </p:cNvSpPr>
          <p:nvPr>
            <p:ph type="title"/>
          </p:nvPr>
        </p:nvSpPr>
        <p:spPr/>
        <p:txBody>
          <a:bodyPr/>
          <a:lstStyle/>
          <a:p>
            <a:r>
              <a:rPr lang="en-US" dirty="0" smtClean="0"/>
              <a:t>Quotation Marks with Titles and Words</a:t>
            </a:r>
            <a:endParaRPr lang="en-US" dirty="0"/>
          </a:p>
        </p:txBody>
      </p:sp>
      <p:sp>
        <p:nvSpPr>
          <p:cNvPr id="3" name="Content Placeholder 2">
            <a:extLst>
              <a:ext uri="{FF2B5EF4-FFF2-40B4-BE49-F238E27FC236}">
                <a16:creationId xmlns:a16="http://schemas.microsoft.com/office/drawing/2014/main" id="{21F59E8C-BBE2-4F87-83C6-64048B1F26CD}"/>
              </a:ext>
            </a:extLst>
          </p:cNvPr>
          <p:cNvSpPr>
            <a:spLocks noGrp="1"/>
          </p:cNvSpPr>
          <p:nvPr>
            <p:ph idx="1"/>
          </p:nvPr>
        </p:nvSpPr>
        <p:spPr/>
        <p:txBody>
          <a:bodyPr>
            <a:normAutofit/>
          </a:bodyPr>
          <a:lstStyle/>
          <a:p>
            <a:r>
              <a:rPr lang="en-US" dirty="0">
                <a:solidFill>
                  <a:schemeClr val="tx1">
                    <a:lumMod val="85000"/>
                    <a:lumOff val="15000"/>
                  </a:schemeClr>
                </a:solidFill>
              </a:rPr>
              <a:t>Use quotation marks to set off titles of short works and titles of parts of long works.</a:t>
            </a:r>
          </a:p>
          <a:p>
            <a:r>
              <a:rPr lang="en-US" dirty="0">
                <a:solidFill>
                  <a:schemeClr val="tx1">
                    <a:lumMod val="85000"/>
                    <a:lumOff val="15000"/>
                  </a:schemeClr>
                </a:solidFill>
              </a:rPr>
              <a:t>Use quotation marks for titles of essays, short stories, short poems, songs, chapters or section in books, speeches, episodes of radio or television series, and articles in magazines, newspapers, and professional journals.</a:t>
            </a:r>
          </a:p>
          <a:p>
            <a:pPr lvl="1"/>
            <a:r>
              <a:rPr lang="en-US" sz="2000" dirty="0">
                <a:solidFill>
                  <a:schemeClr val="tx1">
                    <a:lumMod val="85000"/>
                    <a:lumOff val="15000"/>
                  </a:schemeClr>
                </a:solidFill>
              </a:rPr>
              <a:t>Other titles are set to italics.</a:t>
            </a:r>
          </a:p>
          <a:p>
            <a:endParaRPr lang="en-US" dirty="0"/>
          </a:p>
        </p:txBody>
      </p:sp>
    </p:spTree>
    <p:extLst>
      <p:ext uri="{BB962C8B-B14F-4D97-AF65-F5344CB8AC3E}">
        <p14:creationId xmlns:p14="http://schemas.microsoft.com/office/powerpoint/2010/main" val="121356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 Marks with Titles and Words Cont. </a:t>
            </a:r>
            <a:endParaRPr lang="en-US" dirty="0"/>
          </a:p>
        </p:txBody>
      </p:sp>
      <p:sp>
        <p:nvSpPr>
          <p:cNvPr id="3" name="Content Placeholder 2"/>
          <p:cNvSpPr>
            <a:spLocks noGrp="1"/>
          </p:cNvSpPr>
          <p:nvPr>
            <p:ph idx="1"/>
          </p:nvPr>
        </p:nvSpPr>
        <p:spPr/>
        <p:txBody>
          <a:bodyPr>
            <a:normAutofit fontScale="85000" lnSpcReduction="10000"/>
          </a:bodyPr>
          <a:lstStyle/>
          <a:p>
            <a:r>
              <a:rPr lang="en-US" dirty="0">
                <a:solidFill>
                  <a:schemeClr val="tx1">
                    <a:lumMod val="85000"/>
                    <a:lumOff val="15000"/>
                  </a:schemeClr>
                </a:solidFill>
              </a:rPr>
              <a:t>Words used in a special sense are enclosed in quotation marks.</a:t>
            </a:r>
          </a:p>
          <a:p>
            <a:pPr lvl="1"/>
            <a:r>
              <a:rPr lang="en-US" dirty="0">
                <a:solidFill>
                  <a:schemeClr val="tx1">
                    <a:lumMod val="85000"/>
                    <a:lumOff val="15000"/>
                  </a:schemeClr>
                </a:solidFill>
              </a:rPr>
              <a:t>It was clear that adults approved of children who were “readers,” but it was not at all clear why this was so. (Annie Dillard, New York Times Magazine)</a:t>
            </a:r>
          </a:p>
          <a:p>
            <a:r>
              <a:rPr lang="en-US" dirty="0">
                <a:solidFill>
                  <a:schemeClr val="tx1">
                    <a:lumMod val="85000"/>
                    <a:lumOff val="15000"/>
                  </a:schemeClr>
                </a:solidFill>
              </a:rPr>
              <a:t>When a word is referred to as a word, italics, not quotation marks, are used.</a:t>
            </a:r>
          </a:p>
          <a:p>
            <a:pPr lvl="1"/>
            <a:r>
              <a:rPr lang="en-US" dirty="0">
                <a:solidFill>
                  <a:schemeClr val="tx1">
                    <a:lumMod val="85000"/>
                    <a:lumOff val="15000"/>
                  </a:schemeClr>
                </a:solidFill>
              </a:rPr>
              <a:t>How do you pronounce </a:t>
            </a:r>
            <a:r>
              <a:rPr lang="en-US" i="1" dirty="0">
                <a:solidFill>
                  <a:schemeClr val="tx1">
                    <a:lumMod val="85000"/>
                    <a:lumOff val="15000"/>
                  </a:schemeClr>
                </a:solidFill>
              </a:rPr>
              <a:t>trough</a:t>
            </a:r>
            <a:r>
              <a:rPr lang="en-US" dirty="0">
                <a:solidFill>
                  <a:schemeClr val="tx1">
                    <a:lumMod val="85000"/>
                    <a:lumOff val="15000"/>
                  </a:schemeClr>
                </a:solidFill>
              </a:rPr>
              <a:t>.</a:t>
            </a:r>
          </a:p>
          <a:p>
            <a:r>
              <a:rPr lang="en-US" dirty="0">
                <a:solidFill>
                  <a:schemeClr val="tx1">
                    <a:lumMod val="85000"/>
                    <a:lumOff val="15000"/>
                  </a:schemeClr>
                </a:solidFill>
              </a:rPr>
              <a:t>When you quote a dictionary definition, put the word you are defining in italics and the definition in quotation marks.</a:t>
            </a:r>
          </a:p>
          <a:p>
            <a:pPr lvl="1"/>
            <a:r>
              <a:rPr lang="en-US" dirty="0">
                <a:solidFill>
                  <a:schemeClr val="tx1">
                    <a:lumMod val="85000"/>
                    <a:lumOff val="15000"/>
                  </a:schemeClr>
                </a:solidFill>
              </a:rPr>
              <a:t>To </a:t>
            </a:r>
            <a:r>
              <a:rPr lang="en-US" i="1" dirty="0">
                <a:solidFill>
                  <a:schemeClr val="tx1">
                    <a:lumMod val="85000"/>
                    <a:lumOff val="15000"/>
                  </a:schemeClr>
                </a:solidFill>
              </a:rPr>
              <a:t>infer</a:t>
            </a:r>
            <a:r>
              <a:rPr lang="en-US" dirty="0">
                <a:solidFill>
                  <a:schemeClr val="tx1">
                    <a:lumMod val="85000"/>
                    <a:lumOff val="15000"/>
                  </a:schemeClr>
                </a:solidFill>
              </a:rPr>
              <a:t> means “to draw a conclusion”; to </a:t>
            </a:r>
            <a:r>
              <a:rPr lang="en-US" i="1" dirty="0">
                <a:solidFill>
                  <a:schemeClr val="tx1">
                    <a:lumMod val="85000"/>
                    <a:lumOff val="15000"/>
                  </a:schemeClr>
                </a:solidFill>
              </a:rPr>
              <a:t>imply</a:t>
            </a:r>
            <a:r>
              <a:rPr lang="en-US" dirty="0">
                <a:solidFill>
                  <a:schemeClr val="tx1">
                    <a:lumMod val="85000"/>
                    <a:lumOff val="15000"/>
                  </a:schemeClr>
                </a:solidFill>
              </a:rPr>
              <a:t> means “to suggest.”</a:t>
            </a:r>
          </a:p>
          <a:p>
            <a:endParaRPr lang="en-US" dirty="0"/>
          </a:p>
        </p:txBody>
      </p:sp>
    </p:spTree>
    <p:extLst>
      <p:ext uri="{BB962C8B-B14F-4D97-AF65-F5344CB8AC3E}">
        <p14:creationId xmlns:p14="http://schemas.microsoft.com/office/powerpoint/2010/main" val="2628111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That’s all, folks!</a:t>
            </a:r>
          </a:p>
        </p:txBody>
      </p:sp>
      <p:sp>
        <p:nvSpPr>
          <p:cNvPr id="3" name="Content Placeholder 2"/>
          <p:cNvSpPr>
            <a:spLocks noGrp="1"/>
          </p:cNvSpPr>
          <p:nvPr>
            <p:ph idx="1"/>
          </p:nvPr>
        </p:nvSpPr>
        <p:spPr/>
        <p:txBody>
          <a:bodyPr/>
          <a:lstStyle/>
          <a:p>
            <a:r>
              <a:rPr lang="en-US" dirty="0"/>
              <a:t>This lesson is part of the UWF Writing Lab Grammar Mini-Lesson Series</a:t>
            </a:r>
          </a:p>
          <a:p>
            <a:r>
              <a:rPr lang="en-US" dirty="0"/>
              <a:t>Lessons adapted from </a:t>
            </a:r>
            <a:r>
              <a:rPr lang="en-US" i="1" dirty="0"/>
              <a:t>Real Good Grammar, Too</a:t>
            </a:r>
            <a:r>
              <a:rPr lang="en-US" dirty="0"/>
              <a:t> by Mamie Webb Hixon</a:t>
            </a:r>
          </a:p>
          <a:p>
            <a:r>
              <a:rPr lang="en-US" dirty="0"/>
              <a:t>To find out more, visit the Writing Lab’s </a:t>
            </a:r>
            <a:r>
              <a:rPr lang="en-US" dirty="0">
                <a:hlinkClick r:id="rId2"/>
              </a:rPr>
              <a:t>website</a:t>
            </a:r>
            <a:r>
              <a:rPr lang="en-US" dirty="0"/>
              <a:t> where you can </a:t>
            </a:r>
            <a:r>
              <a:rPr lang="en-US" dirty="0">
                <a:hlinkClick r:id="rId3"/>
              </a:rPr>
              <a:t>take a self-scoring quiz </a:t>
            </a:r>
            <a:r>
              <a:rPr lang="en-US" dirty="0"/>
              <a:t>corresponding to this lesson</a:t>
            </a:r>
          </a:p>
        </p:txBody>
      </p:sp>
    </p:spTree>
    <p:extLst>
      <p:ext uri="{BB962C8B-B14F-4D97-AF65-F5344CB8AC3E}">
        <p14:creationId xmlns:p14="http://schemas.microsoft.com/office/powerpoint/2010/main" val="133594534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248</Words>
  <Application>Microsoft Office PowerPoint</Application>
  <PresentationFormat>On-screen Show (4:3)</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Calibri Light</vt:lpstr>
      <vt:lpstr>1_Office Theme</vt:lpstr>
      <vt:lpstr>Office Theme</vt:lpstr>
      <vt:lpstr>Writing Lab</vt:lpstr>
      <vt:lpstr>Quotation Marks with Titles and Words</vt:lpstr>
      <vt:lpstr>Quotation Marks with Titles and Words Cont. </vt:lpstr>
      <vt:lpstr>That’s all, folks!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Lab</dc:title>
  <dc:creator>Rustian Phelps</dc:creator>
  <cp:lastModifiedBy>Kayla Brown</cp:lastModifiedBy>
  <cp:revision>19</cp:revision>
  <dcterms:created xsi:type="dcterms:W3CDTF">2018-05-29T16:49:48Z</dcterms:created>
  <dcterms:modified xsi:type="dcterms:W3CDTF">2019-04-12T19:39:31Z</dcterms:modified>
</cp:coreProperties>
</file>