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Quotation Marks with Other Marks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Quotation Marks with Other </a:t>
            </a:r>
            <a:r>
              <a:rPr lang="en-US" dirty="0" smtClean="0"/>
              <a:t>Marks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quotation marks to set off direct quotes, but not to set off indirect quotation.</a:t>
            </a:r>
          </a:p>
          <a:p>
            <a:pPr lvl="1"/>
            <a:r>
              <a:rPr lang="en-US" dirty="0"/>
              <a:t>Lily said, “This is </a:t>
            </a:r>
            <a:r>
              <a:rPr lang="en-US" dirty="0" smtClean="0"/>
              <a:t>the </a:t>
            </a:r>
            <a:r>
              <a:rPr lang="en-US" dirty="0"/>
              <a:t>slowest </a:t>
            </a:r>
            <a:r>
              <a:rPr lang="en-US" dirty="0" smtClean="0"/>
              <a:t>service I’ve </a:t>
            </a:r>
            <a:r>
              <a:rPr lang="en-US" dirty="0"/>
              <a:t>ever seen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waiter said </a:t>
            </a:r>
            <a:r>
              <a:rPr lang="en-US" dirty="0" smtClean="0"/>
              <a:t>that our </a:t>
            </a:r>
            <a:r>
              <a:rPr lang="en-US" dirty="0"/>
              <a:t>food will be </a:t>
            </a:r>
            <a:r>
              <a:rPr lang="en-US" dirty="0" smtClean="0"/>
              <a:t>here soon</a:t>
            </a:r>
            <a:r>
              <a:rPr lang="en-US" dirty="0"/>
              <a:t>. </a:t>
            </a:r>
          </a:p>
          <a:p>
            <a:r>
              <a:rPr lang="en-US" dirty="0"/>
              <a:t>Use single quotation marks to enclose a quotation within a quotation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As my own </a:t>
            </a:r>
            <a:r>
              <a:rPr lang="en-US" dirty="0" smtClean="0"/>
              <a:t>mother used </a:t>
            </a:r>
            <a:r>
              <a:rPr lang="en-US" dirty="0"/>
              <a:t>to say, ‘</a:t>
            </a:r>
            <a:r>
              <a:rPr lang="en-US" dirty="0" smtClean="0"/>
              <a:t>Don’t throw </a:t>
            </a:r>
            <a:r>
              <a:rPr lang="en-US" dirty="0"/>
              <a:t>the baby out </a:t>
            </a:r>
            <a:r>
              <a:rPr lang="en-US" dirty="0" smtClean="0"/>
              <a:t>with the </a:t>
            </a:r>
            <a:r>
              <a:rPr lang="en-US" dirty="0"/>
              <a:t>bathwater,’” </a:t>
            </a:r>
            <a:r>
              <a:rPr lang="en-US" dirty="0" smtClean="0"/>
              <a:t>warned Mom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Quotation Marks with Other </a:t>
            </a:r>
            <a:r>
              <a:rPr lang="en-US" dirty="0" smtClean="0"/>
              <a:t>Marks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comma or a period belongs inside the quotation marks at the end of a quotation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“The </a:t>
            </a:r>
            <a:r>
              <a:rPr lang="en-US" dirty="0" err="1" smtClean="0"/>
              <a:t>Charleses</a:t>
            </a:r>
            <a:r>
              <a:rPr lang="en-US" dirty="0" smtClean="0"/>
              <a:t> probably </a:t>
            </a:r>
            <a:r>
              <a:rPr lang="en-US" dirty="0"/>
              <a:t>don’t </a:t>
            </a:r>
            <a:r>
              <a:rPr lang="en-US" dirty="0" smtClean="0"/>
              <a:t>have money </a:t>
            </a:r>
            <a:r>
              <a:rPr lang="en-US" dirty="0"/>
              <a:t>for shoes</a:t>
            </a:r>
            <a:r>
              <a:rPr lang="en-US" dirty="0" smtClean="0"/>
              <a:t>,” Mother </a:t>
            </a:r>
            <a:r>
              <a:rPr lang="en-US" dirty="0"/>
              <a:t>answered</a:t>
            </a:r>
            <a:r>
              <a:rPr lang="en-US" dirty="0" smtClean="0"/>
              <a:t>. “</a:t>
            </a:r>
            <a:r>
              <a:rPr lang="en-US" dirty="0"/>
              <a:t>You have shoes, </a:t>
            </a:r>
            <a:r>
              <a:rPr lang="en-US" dirty="0" smtClean="0"/>
              <a:t>and </a:t>
            </a:r>
            <a:r>
              <a:rPr lang="en-US" dirty="0"/>
              <a:t>you will </a:t>
            </a:r>
            <a:r>
              <a:rPr lang="en-US" dirty="0" smtClean="0"/>
              <a:t>wear them</a:t>
            </a:r>
            <a:r>
              <a:rPr lang="en-US" dirty="0"/>
              <a:t>.”</a:t>
            </a:r>
          </a:p>
          <a:p>
            <a:r>
              <a:rPr lang="en-US" dirty="0"/>
              <a:t>A semicolon or colon belongs outside the quotation marks at the end of a quotation. </a:t>
            </a:r>
          </a:p>
          <a:p>
            <a:pPr lvl="1"/>
            <a:r>
              <a:rPr lang="en-US" dirty="0"/>
              <a:t>The graffito on </a:t>
            </a:r>
            <a:r>
              <a:rPr lang="en-US" dirty="0" smtClean="0"/>
              <a:t>the wall </a:t>
            </a:r>
            <a:r>
              <a:rPr lang="en-US" dirty="0"/>
              <a:t>reads “</a:t>
            </a:r>
            <a:r>
              <a:rPr lang="en-US" dirty="0" smtClean="0"/>
              <a:t>ESP should </a:t>
            </a:r>
            <a:r>
              <a:rPr lang="en-US" dirty="0"/>
              <a:t>be outlawed</a:t>
            </a:r>
            <a:r>
              <a:rPr lang="en-US" dirty="0" smtClean="0"/>
              <a:t>”; underneath </a:t>
            </a:r>
            <a:r>
              <a:rPr lang="en-US" dirty="0"/>
              <a:t>is “I </a:t>
            </a:r>
            <a:r>
              <a:rPr lang="en-US" dirty="0" smtClean="0"/>
              <a:t>knew </a:t>
            </a:r>
            <a:r>
              <a:rPr lang="en-US" dirty="0"/>
              <a:t>you were </a:t>
            </a:r>
            <a:r>
              <a:rPr lang="en-US" dirty="0" smtClean="0"/>
              <a:t>going </a:t>
            </a:r>
            <a:r>
              <a:rPr lang="en-US" dirty="0"/>
              <a:t>to say that!”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8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Quotation Marks with Other </a:t>
            </a:r>
            <a:r>
              <a:rPr lang="en-US" dirty="0" smtClean="0"/>
              <a:t>Marks cont.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a question mark, exclamation point, or dash is part of the quotation, place it inside the quotation marks. </a:t>
            </a:r>
          </a:p>
          <a:p>
            <a:pPr lvl="1"/>
            <a:r>
              <a:rPr lang="en-US" dirty="0"/>
              <a:t>Dean Martin </a:t>
            </a:r>
            <a:r>
              <a:rPr lang="en-US" dirty="0" smtClean="0"/>
              <a:t>once asked</a:t>
            </a:r>
            <a:r>
              <a:rPr lang="en-US" dirty="0"/>
              <a:t>, “</a:t>
            </a:r>
            <a:r>
              <a:rPr lang="en-US" dirty="0" err="1"/>
              <a:t>Ain’t</a:t>
            </a:r>
            <a:r>
              <a:rPr lang="en-US" dirty="0"/>
              <a:t> love a </a:t>
            </a:r>
            <a:r>
              <a:rPr lang="en-US" dirty="0" smtClean="0"/>
              <a:t>kick </a:t>
            </a:r>
            <a:r>
              <a:rPr lang="en-US" dirty="0"/>
              <a:t>in the head</a:t>
            </a:r>
            <a:r>
              <a:rPr lang="en-US" dirty="0" smtClean="0"/>
              <a:t>?”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Sometimes I so </a:t>
            </a:r>
            <a:r>
              <a:rPr lang="en-US" dirty="0" smtClean="0"/>
              <a:t>remind </a:t>
            </a:r>
            <a:r>
              <a:rPr lang="en-US" dirty="0"/>
              <a:t>myself </a:t>
            </a:r>
            <a:r>
              <a:rPr lang="en-US" dirty="0" smtClean="0"/>
              <a:t>of Socrates</a:t>
            </a:r>
            <a:r>
              <a:rPr lang="en-US" dirty="0"/>
              <a:t>!” Jason said. </a:t>
            </a:r>
          </a:p>
          <a:p>
            <a:r>
              <a:rPr lang="en-US" dirty="0"/>
              <a:t>If both the quotation and the tag are questions or exclamations, place them outside the quotation marks. </a:t>
            </a:r>
            <a:endParaRPr lang="en-US" dirty="0" smtClean="0"/>
          </a:p>
          <a:p>
            <a:pPr lvl="1"/>
            <a:r>
              <a:rPr lang="en-US" dirty="0"/>
              <a:t>Save us from </a:t>
            </a:r>
            <a:r>
              <a:rPr lang="en-US" dirty="0" smtClean="0"/>
              <a:t>his “mercy”! </a:t>
            </a:r>
          </a:p>
          <a:p>
            <a:pPr lvl="1"/>
            <a:r>
              <a:rPr lang="en-US" dirty="0" smtClean="0"/>
              <a:t>Was </a:t>
            </a:r>
            <a:r>
              <a:rPr lang="en-US" dirty="0"/>
              <a:t>it Patrick </a:t>
            </a:r>
            <a:r>
              <a:rPr lang="en-US" dirty="0" smtClean="0"/>
              <a:t>Henry who </a:t>
            </a:r>
            <a:r>
              <a:rPr lang="en-US" dirty="0"/>
              <a:t>said “Give </a:t>
            </a:r>
            <a:r>
              <a:rPr lang="en-US" dirty="0" smtClean="0"/>
              <a:t>me liberty </a:t>
            </a:r>
            <a:r>
              <a:rPr lang="en-US" dirty="0"/>
              <a:t>or give </a:t>
            </a:r>
            <a:r>
              <a:rPr lang="en-US" dirty="0" smtClean="0"/>
              <a:t>me death</a:t>
            </a:r>
            <a:r>
              <a:rPr lang="en-US" dirty="0"/>
              <a:t>”?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4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Quotation Marks with Other </a:t>
            </a:r>
            <a:r>
              <a:rPr lang="en-US" dirty="0" smtClean="0"/>
              <a:t>Marks cont.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quotation marks to include any words, phrases, or short passages quoted from another source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Descartes had </a:t>
            </a:r>
            <a:r>
              <a:rPr lang="en-US" dirty="0" smtClean="0"/>
              <a:t>said “I </a:t>
            </a:r>
            <a:r>
              <a:rPr lang="en-US" dirty="0"/>
              <a:t>think not . . .,” </a:t>
            </a:r>
            <a:r>
              <a:rPr lang="en-US" dirty="0" smtClean="0"/>
              <a:t>would he </a:t>
            </a:r>
            <a:r>
              <a:rPr lang="en-US" dirty="0"/>
              <a:t>have disappeared?</a:t>
            </a:r>
          </a:p>
          <a:p>
            <a:r>
              <a:rPr lang="en-US" dirty="0" smtClean="0"/>
              <a:t>Use quotation marks to </a:t>
            </a:r>
            <a:r>
              <a:rPr lang="en-US" dirty="0"/>
              <a:t>set off slang, nicknames, clichés, or intentional ungrammatical </a:t>
            </a:r>
            <a:r>
              <a:rPr lang="en-US" dirty="0" smtClean="0"/>
              <a:t>expressions.</a:t>
            </a:r>
          </a:p>
          <a:p>
            <a:pPr lvl="1"/>
            <a:r>
              <a:rPr lang="en-US" dirty="0" smtClean="0"/>
              <a:t>Dr</a:t>
            </a:r>
            <a:r>
              <a:rPr lang="en-US" dirty="0"/>
              <a:t>. Harry “Lee </a:t>
            </a:r>
            <a:r>
              <a:rPr lang="en-US" dirty="0" err="1" smtClean="0"/>
              <a:t>Lee</a:t>
            </a:r>
            <a:r>
              <a:rPr lang="en-US" dirty="0" smtClean="0"/>
              <a:t>” Lewis </a:t>
            </a:r>
            <a:r>
              <a:rPr lang="en-US" dirty="0"/>
              <a:t>is a </a:t>
            </a:r>
            <a:r>
              <a:rPr lang="en-US" dirty="0" smtClean="0"/>
              <a:t>brilliant but </a:t>
            </a:r>
            <a:r>
              <a:rPr lang="en-US" dirty="0"/>
              <a:t>“</a:t>
            </a:r>
            <a:r>
              <a:rPr lang="en-US" dirty="0" smtClean="0"/>
              <a:t>laid-back” professor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3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399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Quotation Marks with Other Marks</vt:lpstr>
      <vt:lpstr>Quotation Marks with Other Marks cont.</vt:lpstr>
      <vt:lpstr>Quotation Marks with Other Marks cont. 2</vt:lpstr>
      <vt:lpstr>Quotation Marks with Other Marks cont. 3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2019-04-12T19:38:25Z</dcterms:modified>
</cp:coreProperties>
</file>