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56" r:id="rId4"/>
    <p:sldId id="267" r:id="rId5"/>
    <p:sldId id="266" r:id="rId6"/>
    <p:sldId id="265" r:id="rId7"/>
    <p:sldId id="264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31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6" y="4905091"/>
            <a:ext cx="10289407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608" y="5786973"/>
            <a:ext cx="9144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5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9067800" y="5200333"/>
            <a:ext cx="22860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56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UWF 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6973"/>
            <a:ext cx="12192000" cy="411697"/>
          </a:xfrm>
        </p:spPr>
        <p:txBody>
          <a:bodyPr/>
          <a:lstStyle/>
          <a:p>
            <a:r>
              <a:rPr lang="en-US" i="0" dirty="0"/>
              <a:t>Possessives with Plural </a:t>
            </a:r>
            <a:r>
              <a:rPr lang="en-US" i="0" dirty="0" smtClean="0"/>
              <a:t>Nouns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Possessives with Plural Nouns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8905"/>
          </a:xfrm>
        </p:spPr>
        <p:txBody>
          <a:bodyPr/>
          <a:lstStyle/>
          <a:p>
            <a:pPr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Ownership or connection is indicated by adding an apostrophe and </a:t>
            </a:r>
            <a:r>
              <a:rPr lang="en-US" altLang="en-US" i="1" dirty="0">
                <a:ea typeface="ＭＳ Ｐゴシック" panose="020B0600070205080204" pitchFamily="34" charset="-128"/>
              </a:rPr>
              <a:t>-s</a:t>
            </a:r>
            <a:r>
              <a:rPr lang="en-US" altLang="en-US" dirty="0">
                <a:ea typeface="ＭＳ Ｐゴシック" panose="020B0600070205080204" pitchFamily="34" charset="-128"/>
              </a:rPr>
              <a:t> to plural nouns not ending in </a:t>
            </a:r>
            <a:r>
              <a:rPr lang="en-US" altLang="en-US" i="1" dirty="0">
                <a:ea typeface="ＭＳ Ｐゴシック" panose="020B0600070205080204" pitchFamily="34" charset="-128"/>
              </a:rPr>
              <a:t>-s</a:t>
            </a:r>
            <a:r>
              <a:rPr lang="en-US" altLang="en-US" dirty="0">
                <a:ea typeface="ＭＳ Ｐゴシック" panose="020B0600070205080204" pitchFamily="34" charset="-128"/>
              </a:rPr>
              <a:t> (women’s</a:t>
            </a:r>
            <a:r>
              <a:rPr lang="en-US" altLang="en-US" i="1" dirty="0">
                <a:ea typeface="ＭＳ Ｐゴシック" panose="020B0600070205080204" pitchFamily="34" charset="-128"/>
              </a:rPr>
              <a:t> health issues</a:t>
            </a:r>
            <a:r>
              <a:rPr lang="en-US" altLang="en-US" dirty="0">
                <a:ea typeface="ＭＳ Ｐゴシック" panose="020B0600070205080204" pitchFamily="34" charset="-128"/>
              </a:rPr>
              <a:t>) and adding only an apostrophe to plural nouns ending in </a:t>
            </a:r>
            <a:r>
              <a:rPr lang="en-US" altLang="en-US" i="1" dirty="0">
                <a:ea typeface="ＭＳ Ｐゴシック" panose="020B0600070205080204" pitchFamily="34" charset="-128"/>
              </a:rPr>
              <a:t>-s</a:t>
            </a:r>
            <a:r>
              <a:rPr lang="en-US" altLang="en-US" dirty="0">
                <a:ea typeface="ＭＳ Ｐゴシック" panose="020B0600070205080204" pitchFamily="34" charset="-128"/>
              </a:rPr>
              <a:t> (</a:t>
            </a:r>
            <a:r>
              <a:rPr lang="en-US" altLang="en-US" i="1" dirty="0">
                <a:ea typeface="ＭＳ Ｐゴシック" panose="020B0600070205080204" pitchFamily="34" charset="-128"/>
              </a:rPr>
              <a:t>ladies’ shoes</a:t>
            </a:r>
            <a:r>
              <a:rPr lang="en-US" altLang="en-US" dirty="0">
                <a:ea typeface="ＭＳ Ｐゴシック" panose="020B0600070205080204" pitchFamily="34" charset="-128"/>
              </a:rPr>
              <a:t>). </a:t>
            </a:r>
          </a:p>
          <a:p>
            <a:pPr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Do not, however, use apostrophes to make nouns plural (</a:t>
            </a:r>
            <a:r>
              <a:rPr lang="en-US" altLang="en-US" i="1" dirty="0">
                <a:ea typeface="ＭＳ Ｐゴシック" panose="020B0600070205080204" pitchFamily="34" charset="-128"/>
              </a:rPr>
              <a:t>keeping up with the Joneses</a:t>
            </a:r>
            <a:r>
              <a:rPr lang="en-US" altLang="en-US" dirty="0">
                <a:ea typeface="ＭＳ Ｐゴシック" panose="020B0600070205080204" pitchFamily="34" charset="-128"/>
              </a:rPr>
              <a:t>, not </a:t>
            </a:r>
            <a:r>
              <a:rPr lang="en-US" altLang="en-US" i="1" dirty="0">
                <a:ea typeface="ＭＳ Ｐゴシック" panose="020B0600070205080204" pitchFamily="34" charset="-128"/>
              </a:rPr>
              <a:t>keeping up with the Joneses</a:t>
            </a:r>
            <a:r>
              <a:rPr lang="en-US" altLang="en-US" dirty="0">
                <a:ea typeface="ＭＳ Ｐゴシック" panose="020B0600070205080204" pitchFamily="34" charset="-128"/>
              </a:rPr>
              <a:t>’; </a:t>
            </a:r>
            <a:r>
              <a:rPr lang="en-US" altLang="en-US" i="1" dirty="0">
                <a:ea typeface="ＭＳ Ｐゴシック" panose="020B0600070205080204" pitchFamily="34" charset="-128"/>
              </a:rPr>
              <a:t>Rainy days and Mondays always get me down</a:t>
            </a:r>
            <a:r>
              <a:rPr lang="en-US" altLang="en-US" dirty="0">
                <a:ea typeface="ＭＳ Ｐゴシック" panose="020B0600070205080204" pitchFamily="34" charset="-128"/>
              </a:rPr>
              <a:t>, not </a:t>
            </a:r>
            <a:r>
              <a:rPr lang="en-US" altLang="en-US" i="1" dirty="0">
                <a:ea typeface="ＭＳ Ｐゴシック" panose="020B0600070205080204" pitchFamily="34" charset="-128"/>
              </a:rPr>
              <a:t>Rainy days and Monday’s always get me down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  <a:ea typeface="ＭＳ Ｐゴシック" panose="020B0600070205080204" pitchFamily="34" charset="-128"/>
              </a:rPr>
              <a:t>Plural nouns not ending in </a:t>
            </a:r>
            <a:r>
              <a:rPr lang="en-US" altLang="en-US" i="1" dirty="0">
                <a:solidFill>
                  <a:srgbClr val="0069AA"/>
                </a:solidFill>
                <a:ea typeface="ＭＳ Ｐゴシック" panose="020B0600070205080204" pitchFamily="34" charset="-128"/>
              </a:rPr>
              <a:t>–s</a:t>
            </a:r>
            <a:endParaRPr lang="en-US" i="1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men’s basketball team</a:t>
            </a:r>
          </a:p>
          <a:p>
            <a:pPr algn="ctr">
              <a:buNone/>
            </a:pPr>
            <a:endParaRPr lang="en-US" altLang="en-US" sz="3200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the media’s report</a:t>
            </a:r>
          </a:p>
          <a:p>
            <a:pPr algn="ctr">
              <a:buNone/>
            </a:pPr>
            <a:endParaRPr lang="en-US" altLang="en-US" sz="3200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people’s rights</a:t>
            </a:r>
          </a:p>
          <a:p>
            <a:pPr algn="ctr">
              <a:buNone/>
            </a:pPr>
            <a:endParaRPr lang="en-US" altLang="en-US" sz="3200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children’s books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  <a:ea typeface="ＭＳ Ｐゴシック" panose="020B0600070205080204" pitchFamily="34" charset="-128"/>
              </a:rPr>
              <a:t>Plural nouns ending in </a:t>
            </a:r>
            <a:r>
              <a:rPr lang="en-US" altLang="en-US" i="1" dirty="0">
                <a:solidFill>
                  <a:srgbClr val="0069AA"/>
                </a:solidFill>
                <a:ea typeface="ＭＳ Ｐゴシック" panose="020B0600070205080204" pitchFamily="34" charset="-128"/>
              </a:rPr>
              <a:t>-s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instructors’ grades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my parents’ wedding anniversary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two cents’ worth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the Beatles’ first hit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three experts’ opinions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students’ rights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3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  <a:ea typeface="ＭＳ Ｐゴシック" panose="020B0600070205080204" pitchFamily="34" charset="-128"/>
              </a:rPr>
              <a:t>Plural nouns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The Kennedys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Keeping up with the Joneses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Closed on Saturdays and Sundays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Two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Kimberlys</a:t>
            </a:r>
            <a:r>
              <a:rPr lang="en-US" altLang="en-US" sz="3200" dirty="0">
                <a:ea typeface="ＭＳ Ｐゴシック" panose="020B0600070205080204" pitchFamily="34" charset="-128"/>
              </a:rPr>
              <a:t> in my classroom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The Simpsons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Faxes, emails, and text messages</a:t>
            </a:r>
          </a:p>
          <a:p>
            <a:pPr algn="ctr">
              <a:buNone/>
            </a:pPr>
            <a:r>
              <a:rPr lang="en-US" altLang="en-US" sz="3200" dirty="0">
                <a:ea typeface="ＭＳ Ｐゴシック" panose="020B0600070205080204" pitchFamily="34" charset="-128"/>
              </a:rPr>
              <a:t>Two hot Julys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3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445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  <a:ea typeface="ＭＳ Ｐゴシック" panose="020B0600070205080204" pitchFamily="34" charset="-128"/>
              </a:rPr>
              <a:t>Let’s Practice</a:t>
            </a:r>
            <a:r>
              <a:rPr lang="en-US" altLang="en-US" dirty="0" smtClean="0">
                <a:solidFill>
                  <a:srgbClr val="0069AA"/>
                </a:solidFill>
                <a:ea typeface="ＭＳ Ｐゴシック" panose="020B0600070205080204" pitchFamily="34" charset="-128"/>
              </a:rPr>
              <a:t>!</a:t>
            </a:r>
            <a:br>
              <a:rPr lang="en-US" altLang="en-US" dirty="0" smtClean="0">
                <a:solidFill>
                  <a:srgbClr val="0069AA"/>
                </a:solidFill>
                <a:ea typeface="ＭＳ Ｐゴシック" panose="020B0600070205080204" pitchFamily="34" charset="-128"/>
              </a:rPr>
            </a:br>
            <a:r>
              <a:rPr lang="en-US" altLang="en-US" sz="3600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3600" dirty="0" smtClean="0">
                <a:ea typeface="ＭＳ Ｐゴシック" panose="020B0600070205080204" pitchFamily="34" charset="-128"/>
              </a:rPr>
            </a:br>
            <a:r>
              <a:rPr lang="en-US" altLang="en-US" sz="3200" dirty="0" smtClean="0">
                <a:ea typeface="ＭＳ Ｐゴシック" panose="020B0600070205080204" pitchFamily="34" charset="-128"/>
              </a:rPr>
              <a:t>Add </a:t>
            </a:r>
            <a:r>
              <a:rPr lang="en-US" altLang="en-US" sz="3200" dirty="0">
                <a:ea typeface="ＭＳ Ｐゴシック" panose="020B0600070205080204" pitchFamily="34" charset="-128"/>
              </a:rPr>
              <a:t>an apostrophe where it is needed.</a:t>
            </a:r>
            <a:endParaRPr lang="en-US" sz="3600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Universities </a:t>
            </a:r>
            <a:r>
              <a:rPr lang="en-US" altLang="en-US" dirty="0">
                <a:ea typeface="ＭＳ Ｐゴシック" panose="020B0600070205080204" pitchFamily="34" charset="-128"/>
              </a:rPr>
              <a:t>are closed on Presidents Day and Veterans Day.</a:t>
            </a:r>
          </a:p>
          <a:p>
            <a:pPr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Universities are closed on </a:t>
            </a:r>
            <a:r>
              <a:rPr lang="en-US" altLang="en-US" i="1" u="sng" dirty="0">
                <a:ea typeface="ＭＳ Ｐゴシック" panose="020B0600070205080204" pitchFamily="34" charset="-128"/>
              </a:rPr>
              <a:t>Presidents’</a:t>
            </a:r>
            <a:r>
              <a:rPr lang="en-US" altLang="en-US" i="1" dirty="0">
                <a:ea typeface="ＭＳ Ｐゴシック" panose="020B0600070205080204" pitchFamily="34" charset="-128"/>
              </a:rPr>
              <a:t> Day and </a:t>
            </a:r>
            <a:r>
              <a:rPr lang="en-US" altLang="en-US" i="1" u="sng" dirty="0">
                <a:ea typeface="ＭＳ Ｐゴシック" panose="020B0600070205080204" pitchFamily="34" charset="-128"/>
              </a:rPr>
              <a:t>Veterans’</a:t>
            </a:r>
            <a:r>
              <a:rPr lang="en-US" altLang="en-US" i="1" dirty="0">
                <a:ea typeface="ＭＳ Ｐゴシック" panose="020B0600070205080204" pitchFamily="34" charset="-128"/>
              </a:rPr>
              <a:t> Day</a:t>
            </a:r>
          </a:p>
          <a:p>
            <a:pPr>
              <a:buNone/>
            </a:pPr>
            <a:endParaRPr lang="en-US" i="1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Her essay examines the significance of the </a:t>
            </a:r>
            <a:r>
              <a:rPr lang="en-US" altLang="en-US" dirty="0" err="1">
                <a:ea typeface="ＭＳ Ｐゴシック" panose="020B0600070205080204" pitchFamily="34" charset="-128"/>
              </a:rPr>
              <a:t>childrens</a:t>
            </a:r>
            <a:r>
              <a:rPr lang="en-US" altLang="en-US" dirty="0">
                <a:ea typeface="ＭＳ Ｐゴシック" panose="020B0600070205080204" pitchFamily="34" charset="-128"/>
              </a:rPr>
              <a:t> shoes.</a:t>
            </a:r>
          </a:p>
          <a:p>
            <a:pPr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Her essay examines the significance of the </a:t>
            </a:r>
            <a:r>
              <a:rPr lang="en-US" altLang="en-US" i="1" u="sng" dirty="0">
                <a:ea typeface="ＭＳ Ｐゴシック" panose="020B0600070205080204" pitchFamily="34" charset="-128"/>
              </a:rPr>
              <a:t>children’s </a:t>
            </a:r>
            <a:r>
              <a:rPr lang="en-US" altLang="en-US" i="1" dirty="0">
                <a:ea typeface="ＭＳ Ｐゴシック" panose="020B0600070205080204" pitchFamily="34" charset="-128"/>
              </a:rPr>
              <a:t>shoes.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4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  <a:ea typeface="ＭＳ Ｐゴシック" panose="020B0600070205080204" pitchFamily="34" charset="-128"/>
              </a:rPr>
              <a:t>More!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The survey indicates that her students grades have been consistently low.</a:t>
            </a:r>
          </a:p>
          <a:p>
            <a:pPr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The survey indicates that her </a:t>
            </a:r>
            <a:r>
              <a:rPr lang="en-US" altLang="en-US" i="1" u="sng" dirty="0">
                <a:ea typeface="ＭＳ Ｐゴシック" panose="020B0600070205080204" pitchFamily="34" charset="-128"/>
              </a:rPr>
              <a:t>students’</a:t>
            </a:r>
            <a:r>
              <a:rPr lang="en-US" altLang="en-US" i="1" dirty="0">
                <a:ea typeface="ＭＳ Ｐゴシック" panose="020B0600070205080204" pitchFamily="34" charset="-128"/>
              </a:rPr>
              <a:t> grades have been consistently low.</a:t>
            </a:r>
          </a:p>
          <a:p>
            <a:pPr>
              <a:buNone/>
            </a:pPr>
            <a:endParaRPr lang="en-US" altLang="en-US" i="1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You must give two weeks notice before quitting.</a:t>
            </a:r>
          </a:p>
          <a:p>
            <a:pPr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You must give </a:t>
            </a:r>
            <a:r>
              <a:rPr lang="en-US" altLang="en-US" i="1" u="sng" dirty="0">
                <a:ea typeface="ＭＳ Ｐゴシック" panose="020B0600070205080204" pitchFamily="34" charset="-128"/>
              </a:rPr>
              <a:t>two weeks’</a:t>
            </a:r>
            <a:r>
              <a:rPr lang="en-US" altLang="en-US" i="1" dirty="0">
                <a:ea typeface="ＭＳ Ｐゴシック" panose="020B0600070205080204" pitchFamily="34" charset="-128"/>
              </a:rPr>
              <a:t> notice before quitting.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5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2612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315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Theme</vt:lpstr>
      <vt:lpstr>1_Office Theme</vt:lpstr>
      <vt:lpstr>UWF Writing Lab</vt:lpstr>
      <vt:lpstr>Possessives with Plural Nouns</vt:lpstr>
      <vt:lpstr>Plural nouns not ending in –s</vt:lpstr>
      <vt:lpstr>Plural nouns ending in -s</vt:lpstr>
      <vt:lpstr>Plural nouns</vt:lpstr>
      <vt:lpstr>Let’s Practice!  Add an apostrophe where it is needed.</vt:lpstr>
      <vt:lpstr>More!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10</cp:revision>
  <dcterms:created xsi:type="dcterms:W3CDTF">2018-05-29T16:49:48Z</dcterms:created>
  <dcterms:modified xsi:type="dcterms:W3CDTF">2019-04-12T19:21:19Z</dcterms:modified>
</cp:coreProperties>
</file>