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5EB2B21-405D-4A9B-8721-4AAE301210B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EB2B21-405D-4A9B-8721-4AAE301210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EB2B21-405D-4A9B-8721-4AAE301210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EB2B21-405D-4A9B-8721-4AAE301210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EB2B21-405D-4A9B-8721-4AAE301210B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EB2B21-405D-4A9B-8721-4AAE301210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EB2B21-405D-4A9B-8721-4AAE301210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EB2B21-405D-4A9B-8721-4AAE301210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EB2B21-405D-4A9B-8721-4AAE301210B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EB2B21-405D-4A9B-8721-4AAE301210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572D4EB-F3EA-451C-8C3C-3823F9C23036}" type="datetimeFigureOut">
              <a:rPr lang="en-US" smtClean="0"/>
              <a:pPr/>
              <a:t>11/12/2010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EB2B21-405D-4A9B-8721-4AAE301210B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572D4EB-F3EA-451C-8C3C-3823F9C23036}" type="datetimeFigureOut">
              <a:rPr lang="en-US" smtClean="0"/>
              <a:pPr/>
              <a:t>11/12/2010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5EB2B21-405D-4A9B-8721-4AAE301210B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685800"/>
            <a:ext cx="7178040" cy="3810000"/>
          </a:xfrm>
        </p:spPr>
        <p:txBody>
          <a:bodyPr>
            <a:noAutofit/>
          </a:bodyPr>
          <a:lstStyle/>
          <a:p>
            <a:r>
              <a:rPr lang="en-US" sz="10000" dirty="0" smtClean="0"/>
              <a:t>Misplaced Modifiers</a:t>
            </a:r>
            <a:endParaRPr lang="en-US" sz="10000" dirty="0"/>
          </a:p>
        </p:txBody>
      </p:sp>
      <p:sp>
        <p:nvSpPr>
          <p:cNvPr id="3" name="Subtitle 2"/>
          <p:cNvSpPr>
            <a:spLocks noGrp="1"/>
          </p:cNvSpPr>
          <p:nvPr>
            <p:ph type="subTitle" idx="1"/>
          </p:nvPr>
        </p:nvSpPr>
        <p:spPr>
          <a:xfrm>
            <a:off x="1371600" y="4800600"/>
            <a:ext cx="7406640" cy="1752600"/>
          </a:xfrm>
        </p:spPr>
        <p:txBody>
          <a:bodyPr/>
          <a:lstStyle/>
          <a:p>
            <a:r>
              <a:rPr lang="en-US" dirty="0" smtClean="0"/>
              <a:t>From the</a:t>
            </a:r>
          </a:p>
          <a:p>
            <a:r>
              <a:rPr lang="en-US" dirty="0" smtClean="0"/>
              <a:t>UWF Writing Lab’s 101 </a:t>
            </a:r>
          </a:p>
          <a:p>
            <a:r>
              <a:rPr lang="en-US" dirty="0" smtClean="0"/>
              <a:t>Grammar Mini-Lessons Series</a:t>
            </a:r>
            <a:endParaRPr lang="en-US" dirty="0"/>
          </a:p>
        </p:txBody>
      </p:sp>
      <p:sp>
        <p:nvSpPr>
          <p:cNvPr id="4" name="TextBox 3"/>
          <p:cNvSpPr txBox="1"/>
          <p:nvPr/>
        </p:nvSpPr>
        <p:spPr>
          <a:xfrm>
            <a:off x="1524000" y="685800"/>
            <a:ext cx="2286000" cy="369332"/>
          </a:xfrm>
          <a:prstGeom prst="rect">
            <a:avLst/>
          </a:prstGeom>
          <a:noFill/>
        </p:spPr>
        <p:txBody>
          <a:bodyPr wrap="square" rtlCol="0">
            <a:spAutoFit/>
          </a:bodyPr>
          <a:lstStyle/>
          <a:p>
            <a:r>
              <a:rPr lang="en-US" dirty="0" smtClean="0"/>
              <a:t>Mini-Lesson #71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a:bodyPr>
          <a:lstStyle/>
          <a:p>
            <a:pPr>
              <a:buNone/>
            </a:pPr>
            <a:r>
              <a:rPr lang="en-US" sz="2800" dirty="0" smtClean="0"/>
              <a:t>	</a:t>
            </a:r>
          </a:p>
          <a:p>
            <a:pPr>
              <a:buNone/>
            </a:pPr>
            <a:r>
              <a:rPr lang="en-US" sz="2800" dirty="0" smtClean="0"/>
              <a:t>	The misplaced modifier is placed too close to some other noun or pronoun which it does not intend to modify. An adjective, an adverb, or a phrase or clause used as an adjective or adverb should refer to a specific word in the same sentence and be placed close to it so that the relationship is clear. A modifier is misplaced if intervening words obscure the relationship between it and the word it is intended to modify.</a:t>
            </a:r>
          </a:p>
          <a:p>
            <a:pPr>
              <a:buNone/>
            </a:pPr>
            <a:endParaRPr lang="en-US" sz="2800" dirty="0" smtClean="0"/>
          </a:p>
          <a:p>
            <a:pPr>
              <a:buNone/>
            </a:pPr>
            <a:r>
              <a:rPr lang="en-US" sz="2800" dirty="0" smtClean="0"/>
              <a:t>	A misplaced modifier is confusing because the reader may associate it with the wrong word.</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lnSpcReduction="10000"/>
          </a:bodyPr>
          <a:lstStyle/>
          <a:p>
            <a:pPr>
              <a:buNone/>
            </a:pPr>
            <a:r>
              <a:rPr lang="en-US" sz="2800" dirty="0" smtClean="0"/>
              <a:t>	</a:t>
            </a:r>
          </a:p>
          <a:p>
            <a:pPr>
              <a:buNone/>
            </a:pPr>
            <a:r>
              <a:rPr lang="en-US" sz="2800" dirty="0" smtClean="0"/>
              <a:t>Incorrect: There was a debate on the bill to provide financial aid to homeless persons </a:t>
            </a:r>
            <a:r>
              <a:rPr lang="en-US" sz="2800" u="sng" dirty="0" smtClean="0"/>
              <a:t>in the Senate</a:t>
            </a:r>
            <a:r>
              <a:rPr lang="en-US" sz="2800" dirty="0" smtClean="0"/>
              <a:t>.</a:t>
            </a:r>
          </a:p>
          <a:p>
            <a:pPr>
              <a:buNone/>
            </a:pPr>
            <a:endParaRPr lang="en-US" sz="2800" dirty="0" smtClean="0"/>
          </a:p>
          <a:p>
            <a:pPr>
              <a:buNone/>
            </a:pPr>
            <a:r>
              <a:rPr lang="en-US" sz="2800" dirty="0" smtClean="0"/>
              <a:t>	Whom is the phrase </a:t>
            </a:r>
            <a:r>
              <a:rPr lang="en-US" sz="2800" u="sng" dirty="0" smtClean="0"/>
              <a:t>in the Senate</a:t>
            </a:r>
            <a:r>
              <a:rPr lang="en-US" sz="2800" dirty="0" smtClean="0"/>
              <a:t> describing? Its proximity to </a:t>
            </a:r>
            <a:r>
              <a:rPr lang="en-US" sz="2800" u="sng" dirty="0" smtClean="0"/>
              <a:t>homeless persons</a:t>
            </a:r>
            <a:r>
              <a:rPr lang="en-US" sz="2800" dirty="0" smtClean="0"/>
              <a:t> suggests that these homeless persons are </a:t>
            </a:r>
            <a:r>
              <a:rPr lang="en-US" sz="2800" u="sng" dirty="0" smtClean="0"/>
              <a:t>in the Senate</a:t>
            </a:r>
            <a:r>
              <a:rPr lang="en-US" sz="2800" dirty="0" smtClean="0"/>
              <a:t>; thus, in the Senate is presented as an adjectival phrase describing </a:t>
            </a:r>
            <a:r>
              <a:rPr lang="en-US" sz="2800" u="sng" dirty="0" smtClean="0"/>
              <a:t>persons</a:t>
            </a:r>
            <a:r>
              <a:rPr lang="en-US" sz="2800" dirty="0" smtClean="0"/>
              <a:t>.  Place the modifying element next to the word it actually describes. </a:t>
            </a:r>
          </a:p>
          <a:p>
            <a:pPr>
              <a:buNone/>
            </a:pPr>
            <a:endParaRPr lang="en-US" sz="2800" dirty="0" smtClean="0"/>
          </a:p>
          <a:p>
            <a:pPr>
              <a:buNone/>
            </a:pPr>
            <a:r>
              <a:rPr lang="en-US" sz="2800" dirty="0" smtClean="0"/>
              <a:t>Correct: There was a debate </a:t>
            </a:r>
            <a:r>
              <a:rPr lang="en-US" sz="2800" u="sng" dirty="0" smtClean="0"/>
              <a:t>in the Senate</a:t>
            </a:r>
            <a:r>
              <a:rPr lang="en-US" sz="2800" dirty="0" smtClean="0"/>
              <a:t> on the bill to provide financial aid to homeless persons.</a:t>
            </a:r>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a:bodyPr>
          <a:lstStyle/>
          <a:p>
            <a:pPr>
              <a:buNone/>
            </a:pPr>
            <a:endParaRPr lang="en-US" sz="2800" dirty="0" smtClean="0"/>
          </a:p>
          <a:p>
            <a:pPr>
              <a:buNone/>
            </a:pPr>
            <a:r>
              <a:rPr lang="en-US" sz="2800" dirty="0" smtClean="0"/>
              <a:t>Incorrect: I </a:t>
            </a:r>
            <a:r>
              <a:rPr lang="en-US" sz="2800" u="sng" dirty="0" smtClean="0"/>
              <a:t>only need</a:t>
            </a:r>
            <a:r>
              <a:rPr lang="en-US" sz="2800" dirty="0" smtClean="0"/>
              <a:t> ten more hours to graduate.</a:t>
            </a:r>
          </a:p>
          <a:p>
            <a:pPr>
              <a:buNone/>
            </a:pPr>
            <a:endParaRPr lang="en-US" sz="2800" dirty="0" smtClean="0"/>
          </a:p>
          <a:p>
            <a:pPr>
              <a:buNone/>
            </a:pPr>
            <a:r>
              <a:rPr lang="en-US" sz="2800" dirty="0" smtClean="0"/>
              <a:t>Do you </a:t>
            </a:r>
            <a:r>
              <a:rPr lang="en-US" sz="2800" u="sng" dirty="0" smtClean="0"/>
              <a:t>only need</a:t>
            </a:r>
            <a:r>
              <a:rPr lang="en-US" sz="2800" dirty="0" smtClean="0"/>
              <a:t> ten more hours to graduate or do you </a:t>
            </a:r>
            <a:r>
              <a:rPr lang="en-US" sz="2800" u="sng" dirty="0" smtClean="0"/>
              <a:t>need only</a:t>
            </a:r>
            <a:r>
              <a:rPr lang="en-US" sz="2800" dirty="0" smtClean="0"/>
              <a:t> ten more hours to graduate? Make sure that adverbs modify the intended adjective, verb, or other adverb. </a:t>
            </a:r>
          </a:p>
          <a:p>
            <a:pPr>
              <a:buNone/>
            </a:pPr>
            <a:endParaRPr lang="en-US" sz="2800" dirty="0" smtClean="0"/>
          </a:p>
          <a:p>
            <a:pPr>
              <a:buNone/>
            </a:pPr>
            <a:r>
              <a:rPr lang="en-US" sz="2800" dirty="0" smtClean="0"/>
              <a:t>Correct: I </a:t>
            </a:r>
            <a:r>
              <a:rPr lang="en-US" sz="2800" u="sng" dirty="0" smtClean="0"/>
              <a:t>need only</a:t>
            </a:r>
            <a:r>
              <a:rPr lang="en-US" sz="2800" dirty="0" smtClean="0"/>
              <a:t> ten more hours to graduate. </a:t>
            </a:r>
            <a:endParaRPr lang="en-US" sz="2800" dirty="0"/>
          </a:p>
        </p:txBody>
      </p:sp>
      <p:pic>
        <p:nvPicPr>
          <p:cNvPr id="1026" name="Picture 2" descr="C:\Documents and Settings\labbie\Local Settings\Temporary Internet Files\Content.IE5\URQHSHKM\MC900140813[1].wmf"/>
          <p:cNvPicPr>
            <a:picLocks noChangeAspect="1" noChangeArrowheads="1"/>
          </p:cNvPicPr>
          <p:nvPr/>
        </p:nvPicPr>
        <p:blipFill>
          <a:blip r:embed="rId2" cstate="print"/>
          <a:srcRect/>
          <a:stretch>
            <a:fillRect/>
          </a:stretch>
        </p:blipFill>
        <p:spPr bwMode="auto">
          <a:xfrm>
            <a:off x="4419600" y="4830420"/>
            <a:ext cx="1124076" cy="20275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a:bodyPr>
          <a:lstStyle/>
          <a:p>
            <a:pPr>
              <a:buNone/>
            </a:pPr>
            <a:r>
              <a:rPr lang="en-US" sz="2800" dirty="0" smtClean="0"/>
              <a:t>	</a:t>
            </a:r>
            <a:endParaRPr lang="en-US" sz="2800" dirty="0" smtClean="0"/>
          </a:p>
          <a:p>
            <a:pPr>
              <a:buNone/>
            </a:pPr>
            <a:r>
              <a:rPr lang="en-US" sz="2800" dirty="0" smtClean="0"/>
              <a:t>	</a:t>
            </a:r>
            <a:r>
              <a:rPr lang="en-US" sz="2800" dirty="0" smtClean="0"/>
              <a:t>An </a:t>
            </a:r>
            <a:r>
              <a:rPr lang="en-US" sz="2800" dirty="0" smtClean="0"/>
              <a:t>infinitive is a single grammatical unit which consists of </a:t>
            </a:r>
            <a:r>
              <a:rPr lang="en-US" sz="2800" u="sng" dirty="0" smtClean="0"/>
              <a:t>to</a:t>
            </a:r>
            <a:r>
              <a:rPr lang="en-US" sz="2800" dirty="0" smtClean="0"/>
              <a:t> plus the </a:t>
            </a:r>
            <a:r>
              <a:rPr lang="en-US" sz="2800" u="sng" dirty="0" smtClean="0"/>
              <a:t>present form of any verb</a:t>
            </a:r>
            <a:r>
              <a:rPr lang="en-US" sz="2800" dirty="0" smtClean="0"/>
              <a:t>. Since the infinitive is a single grammatical unit, careful writers frown on “splitting” the infinitive, that is, placing a modifier (usually an adverb) between the preposition </a:t>
            </a:r>
            <a:r>
              <a:rPr lang="en-US" sz="2800" u="sng" dirty="0" smtClean="0"/>
              <a:t>to</a:t>
            </a:r>
            <a:r>
              <a:rPr lang="en-US" sz="2800" dirty="0" smtClean="0"/>
              <a:t> and the verb. Many authorities discourage the use of the split infinitive; others accept this structure especially if writing the sentence without splitting the infinitive would create an “unidiomatic” expression. Careful writers use their discretion and if possible try not to split an infinitive.</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a:bodyPr>
          <a:lstStyle/>
          <a:p>
            <a:pPr>
              <a:buNone/>
            </a:pPr>
            <a:endParaRPr lang="en-US" sz="2800" dirty="0" smtClean="0"/>
          </a:p>
          <a:p>
            <a:pPr>
              <a:buNone/>
            </a:pPr>
            <a:r>
              <a:rPr lang="en-US" sz="2800" dirty="0" smtClean="0"/>
              <a:t>Split infinitive: Dentists encourage children </a:t>
            </a:r>
            <a:r>
              <a:rPr lang="en-US" sz="2800" u="sng" dirty="0" smtClean="0"/>
              <a:t>to regularly brush </a:t>
            </a:r>
            <a:r>
              <a:rPr lang="en-US" sz="2800" dirty="0" smtClean="0"/>
              <a:t>their teeth.</a:t>
            </a:r>
          </a:p>
          <a:p>
            <a:pPr>
              <a:buNone/>
            </a:pPr>
            <a:endParaRPr lang="en-US" sz="2800" dirty="0" smtClean="0"/>
          </a:p>
          <a:p>
            <a:pPr>
              <a:buNone/>
            </a:pPr>
            <a:r>
              <a:rPr lang="en-US" sz="2800" dirty="0" smtClean="0"/>
              <a:t>Revised: Dentists encourage children to brush their teeth regularly.</a:t>
            </a:r>
            <a:endParaRPr lang="en-US" sz="2800" dirty="0"/>
          </a:p>
        </p:txBody>
      </p:sp>
      <p:pic>
        <p:nvPicPr>
          <p:cNvPr id="1027" name="Picture 3" descr="C:\Program Files\Microsoft Office\MEDIA\CAGCAT10\j0196374.wmf"/>
          <p:cNvPicPr>
            <a:picLocks noChangeAspect="1" noChangeArrowheads="1"/>
          </p:cNvPicPr>
          <p:nvPr/>
        </p:nvPicPr>
        <p:blipFill>
          <a:blip r:embed="rId2" cstate="print"/>
          <a:srcRect/>
          <a:stretch>
            <a:fillRect/>
          </a:stretch>
        </p:blipFill>
        <p:spPr bwMode="auto">
          <a:xfrm rot="20767326">
            <a:off x="3429000" y="3276600"/>
            <a:ext cx="2995879" cy="314519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a:bodyPr>
          <a:lstStyle/>
          <a:p>
            <a:pPr>
              <a:buNone/>
            </a:pPr>
            <a:r>
              <a:rPr lang="en-US" sz="2800" dirty="0" smtClean="0"/>
              <a:t>	</a:t>
            </a:r>
          </a:p>
          <a:p>
            <a:pPr>
              <a:buNone/>
            </a:pPr>
            <a:r>
              <a:rPr lang="en-US" sz="2800" dirty="0" smtClean="0"/>
              <a:t>	</a:t>
            </a:r>
            <a:r>
              <a:rPr lang="en-US" sz="2800" dirty="0" smtClean="0"/>
              <a:t>A squinting modifier is one, which, because of its placement in the sentence, seems to be modifying two different words. </a:t>
            </a:r>
          </a:p>
          <a:p>
            <a:pPr>
              <a:buNone/>
            </a:pPr>
            <a:endParaRPr lang="en-US" sz="2800" dirty="0" smtClean="0"/>
          </a:p>
          <a:p>
            <a:pPr>
              <a:buNone/>
            </a:pPr>
            <a:r>
              <a:rPr lang="en-US" sz="2800" dirty="0" smtClean="0"/>
              <a:t>Squinting: Patty who was walking quickly reached the disco. </a:t>
            </a:r>
          </a:p>
          <a:p>
            <a:pPr>
              <a:buNone/>
            </a:pPr>
            <a:endParaRPr lang="en-US" sz="2800" dirty="0" smtClean="0"/>
          </a:p>
          <a:p>
            <a:pPr>
              <a:buNone/>
            </a:pPr>
            <a:r>
              <a:rPr lang="en-US" sz="2800" dirty="0" smtClean="0"/>
              <a:t>Revised: Patty, who was walking, reached the disco quickly. </a:t>
            </a:r>
          </a:p>
          <a:p>
            <a:pPr>
              <a:buNone/>
            </a:pPr>
            <a:endParaRPr lang="en-US" sz="2800" dirty="0" smtClean="0"/>
          </a:p>
          <a:p>
            <a:pPr>
              <a:buNone/>
            </a:pPr>
            <a:r>
              <a:rPr lang="en-US" sz="2800" dirty="0" smtClean="0"/>
              <a:t>Revised: Patty, who was walking quickly, reached the disco. </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261</TotalTime>
  <Words>94</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Misplaced Modifiers</vt:lpstr>
      <vt:lpstr>Slide 2</vt:lpstr>
      <vt:lpstr>Slide 3</vt:lpstr>
      <vt:lpstr>Slide 4</vt:lpstr>
      <vt:lpstr>Slide 5</vt:lpstr>
      <vt:lpstr>Slide 6</vt:lpstr>
      <vt:lpstr>Slide 7</vt:lpstr>
    </vt:vector>
  </TitlesOfParts>
  <Company>University of West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Misplaced Modifiers</dc:title>
  <dc:creator>CAStech Account - College of Art</dc:creator>
  <cp:lastModifiedBy>CAStech Account - College of Art</cp:lastModifiedBy>
  <cp:revision>28</cp:revision>
  <dcterms:created xsi:type="dcterms:W3CDTF">2010-11-10T18:16:13Z</dcterms:created>
  <dcterms:modified xsi:type="dcterms:W3CDTF">2010-11-12T18:58:25Z</dcterms:modified>
</cp:coreProperties>
</file>