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4C8D7-DF53-4528-AC35-436D22C1CC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746" y="5518644"/>
            <a:ext cx="7222807" cy="468443"/>
          </a:xfrm>
        </p:spPr>
        <p:txBody>
          <a:bodyPr>
            <a:noAutofit/>
          </a:bodyPr>
          <a:lstStyle/>
          <a:p>
            <a:r>
              <a:rPr lang="en-US" dirty="0"/>
              <a:t>Comparisons: Omission of </a:t>
            </a:r>
            <a:r>
              <a:rPr lang="en-US" i="1" dirty="0"/>
              <a:t>as</a:t>
            </a:r>
            <a:r>
              <a:rPr lang="en-US" dirty="0"/>
              <a:t>, </a:t>
            </a:r>
            <a:r>
              <a:rPr lang="en-US" i="1" dirty="0"/>
              <a:t>other</a:t>
            </a:r>
            <a:r>
              <a:rPr lang="en-US" dirty="0"/>
              <a:t>, </a:t>
            </a:r>
            <a:r>
              <a:rPr lang="en-US" i="1" dirty="0"/>
              <a:t>any</a:t>
            </a:r>
            <a:r>
              <a:rPr lang="en-US" dirty="0"/>
              <a:t>, and </a:t>
            </a:r>
            <a:r>
              <a:rPr lang="en-US" i="1" dirty="0"/>
              <a:t>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Comparisons with </a:t>
            </a:r>
            <a:r>
              <a:rPr lang="en-US" altLang="en-US" sz="3600" i="1" dirty="0"/>
              <a:t>as . . . as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6860"/>
            <a:ext cx="7886700" cy="4145280"/>
          </a:xfrm>
        </p:spPr>
        <p:txBody>
          <a:bodyPr>
            <a:normAutofit/>
          </a:bodyPr>
          <a:lstStyle/>
          <a:p>
            <a:r>
              <a:rPr lang="en-US" altLang="en-US" dirty="0"/>
              <a:t>Do not omit </a:t>
            </a:r>
            <a:r>
              <a:rPr lang="en-US" altLang="en-US" i="1" dirty="0"/>
              <a:t>as</a:t>
            </a:r>
            <a:r>
              <a:rPr lang="en-US" altLang="en-US" dirty="0"/>
              <a:t> when making a point of equal or superior comparison—</a:t>
            </a:r>
            <a:r>
              <a:rPr lang="en-US" altLang="en-US" i="1" dirty="0"/>
              <a:t>as . . . as.</a:t>
            </a:r>
            <a:endParaRPr lang="en-US" dirty="0"/>
          </a:p>
          <a:p>
            <a:pPr lvl="1"/>
            <a:r>
              <a:rPr lang="en-US" dirty="0"/>
              <a:t>Example: This brand of coffee is as good or better than the other brand.</a:t>
            </a:r>
          </a:p>
          <a:p>
            <a:pPr lvl="1"/>
            <a:r>
              <a:rPr lang="en-US" dirty="0"/>
              <a:t>Correct: This brand of coffee is </a:t>
            </a:r>
            <a:r>
              <a:rPr lang="en-US" b="1" dirty="0"/>
              <a:t>as </a:t>
            </a:r>
            <a:r>
              <a:rPr lang="en-US" dirty="0"/>
              <a:t>good </a:t>
            </a:r>
            <a:r>
              <a:rPr lang="en-US" b="1" dirty="0"/>
              <a:t>as </a:t>
            </a:r>
            <a:r>
              <a:rPr lang="en-US" dirty="0"/>
              <a:t>or better than the other brand.</a:t>
            </a:r>
          </a:p>
          <a:p>
            <a:pPr lvl="2"/>
            <a:r>
              <a:rPr lang="en-US" dirty="0"/>
              <a:t>Tip: ignore the “or better than” when proofreading; while “as good or better than the other brand” may sound correct, “as good the other brand” clearly needs the second “as.”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C5B2-719B-460E-ACA5-CC8E2577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Comparisons with </a:t>
            </a:r>
            <a:r>
              <a:rPr lang="en-US" sz="3600" i="1" dirty="0"/>
              <a:t>other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CDFDC-286F-4912-8C98-F9C9BA3E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75"/>
            <a:ext cx="7886700" cy="4176651"/>
          </a:xfrm>
        </p:spPr>
        <p:txBody>
          <a:bodyPr>
            <a:normAutofit/>
          </a:bodyPr>
          <a:lstStyle/>
          <a:p>
            <a:r>
              <a:rPr lang="en-US" altLang="en-US" dirty="0"/>
              <a:t>Do not omit </a:t>
            </a:r>
            <a:r>
              <a:rPr lang="en-US" altLang="en-US" i="1" dirty="0"/>
              <a:t>other</a:t>
            </a:r>
            <a:r>
              <a:rPr lang="en-US" altLang="en-US" dirty="0"/>
              <a:t> when comparing one thing or person with a group of which it/he/she is a part.</a:t>
            </a:r>
            <a:endParaRPr lang="en-US" dirty="0"/>
          </a:p>
          <a:p>
            <a:pPr lvl="1"/>
            <a:r>
              <a:rPr lang="en-US" dirty="0"/>
              <a:t>Example: Melanie cooks better than any person I know.</a:t>
            </a:r>
          </a:p>
          <a:p>
            <a:pPr lvl="1"/>
            <a:r>
              <a:rPr lang="en-US" dirty="0"/>
              <a:t>Correct: Melanie cooks better than any </a:t>
            </a:r>
            <a:r>
              <a:rPr lang="en-US" b="1" dirty="0"/>
              <a:t>other</a:t>
            </a:r>
            <a:r>
              <a:rPr lang="en-US" dirty="0"/>
              <a:t> person I know.</a:t>
            </a:r>
          </a:p>
          <a:p>
            <a:pPr lvl="2"/>
            <a:r>
              <a:rPr lang="en-US" dirty="0"/>
              <a:t>Without the</a:t>
            </a:r>
            <a:r>
              <a:rPr lang="en-US" i="1" dirty="0"/>
              <a:t> other</a:t>
            </a:r>
            <a:r>
              <a:rPr lang="en-US" dirty="0"/>
              <a:t>, Melanie cooks better than any person including herself. Avoid the paradox!</a:t>
            </a:r>
          </a:p>
        </p:txBody>
      </p:sp>
    </p:spTree>
    <p:extLst>
      <p:ext uri="{BB962C8B-B14F-4D97-AF65-F5344CB8AC3E}">
        <p14:creationId xmlns:p14="http://schemas.microsoft.com/office/powerpoint/2010/main" val="146842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B0A5-84C4-41FB-9434-CA90922D8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Comparisons with </a:t>
            </a:r>
            <a:r>
              <a:rPr lang="en-US" sz="3600" i="1" dirty="0" smtClean="0"/>
              <a:t>else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7D059-19D3-4F6F-B8DA-B00D5659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4519"/>
            <a:ext cx="7886700" cy="4167507"/>
          </a:xfrm>
        </p:spPr>
        <p:txBody>
          <a:bodyPr>
            <a:normAutofit/>
          </a:bodyPr>
          <a:lstStyle/>
          <a:p>
            <a:r>
              <a:rPr lang="en-US" altLang="en-US" dirty="0"/>
              <a:t>Do not omit </a:t>
            </a:r>
            <a:r>
              <a:rPr lang="en-US" altLang="en-US" i="1" dirty="0"/>
              <a:t>else</a:t>
            </a:r>
            <a:r>
              <a:rPr lang="en-US" altLang="en-US" dirty="0"/>
              <a:t> when comparing one thing or person with a group of which it/he/she is a part.</a:t>
            </a:r>
            <a:endParaRPr lang="en-US" dirty="0"/>
          </a:p>
          <a:p>
            <a:pPr lvl="1"/>
            <a:r>
              <a:rPr lang="en-US" dirty="0"/>
              <a:t>Example: James is taller than anyone in his class.</a:t>
            </a:r>
          </a:p>
          <a:p>
            <a:pPr lvl="1"/>
            <a:r>
              <a:rPr lang="en-US" dirty="0"/>
              <a:t>Correct: James is taller than anyone </a:t>
            </a:r>
            <a:r>
              <a:rPr lang="en-US" b="1" dirty="0"/>
              <a:t>else</a:t>
            </a:r>
            <a:r>
              <a:rPr lang="en-US" dirty="0"/>
              <a:t> in his class.</a:t>
            </a:r>
          </a:p>
          <a:p>
            <a:pPr lvl="2"/>
            <a:r>
              <a:rPr lang="en-US" dirty="0"/>
              <a:t>James is a member of his class. Can he be taller than himself?</a:t>
            </a:r>
          </a:p>
        </p:txBody>
      </p:sp>
    </p:spTree>
    <p:extLst>
      <p:ext uri="{BB962C8B-B14F-4D97-AF65-F5344CB8AC3E}">
        <p14:creationId xmlns:p14="http://schemas.microsoft.com/office/powerpoint/2010/main" val="317672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F8A0-8AE1-4ED8-AFAE-373E3671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Another option . . .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47052-B01B-4245-97E6-FE519B6E2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4961"/>
            <a:ext cx="7886700" cy="4457066"/>
          </a:xfrm>
        </p:spPr>
        <p:txBody>
          <a:bodyPr>
            <a:normAutofit/>
          </a:bodyPr>
          <a:lstStyle/>
          <a:p>
            <a:r>
              <a:rPr lang="en-US" altLang="en-US" dirty="0"/>
              <a:t>Using the superlative is also an acceptable way to correct these types of sentences.</a:t>
            </a:r>
            <a:endParaRPr lang="en-US" dirty="0"/>
          </a:p>
          <a:p>
            <a:pPr lvl="1"/>
            <a:r>
              <a:rPr lang="en-US" dirty="0"/>
              <a:t>Correct: James is taller than anyone </a:t>
            </a:r>
            <a:r>
              <a:rPr lang="en-US" b="1" dirty="0"/>
              <a:t>else</a:t>
            </a:r>
            <a:r>
              <a:rPr lang="en-US" dirty="0"/>
              <a:t> in his class.</a:t>
            </a:r>
          </a:p>
          <a:p>
            <a:pPr lvl="1"/>
            <a:r>
              <a:rPr lang="en-US" dirty="0"/>
              <a:t>Also correct: James is the </a:t>
            </a:r>
            <a:r>
              <a:rPr lang="en-US" b="1" dirty="0"/>
              <a:t>tallest</a:t>
            </a:r>
            <a:r>
              <a:rPr lang="en-US" dirty="0"/>
              <a:t> boy in his class.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Correct: Melanie cooks better than any </a:t>
            </a:r>
            <a:r>
              <a:rPr lang="en-US" b="1" dirty="0"/>
              <a:t>other</a:t>
            </a:r>
            <a:r>
              <a:rPr lang="en-US" dirty="0"/>
              <a:t> person I know.</a:t>
            </a:r>
          </a:p>
          <a:p>
            <a:pPr lvl="1"/>
            <a:r>
              <a:rPr lang="en-US" dirty="0"/>
              <a:t>Also correct: Melanie is the </a:t>
            </a:r>
            <a:r>
              <a:rPr lang="en-US" b="1" dirty="0"/>
              <a:t>best </a:t>
            </a:r>
            <a:r>
              <a:rPr lang="en-US" dirty="0"/>
              <a:t>cook I know.</a:t>
            </a:r>
          </a:p>
          <a:p>
            <a:pPr lvl="2"/>
            <a:r>
              <a:rPr lang="en-US" dirty="0"/>
              <a:t>See our other comparisons lessons for more information about the superlative degree.</a:t>
            </a:r>
          </a:p>
        </p:txBody>
      </p:sp>
    </p:spTree>
    <p:extLst>
      <p:ext uri="{BB962C8B-B14F-4D97-AF65-F5344CB8AC3E}">
        <p14:creationId xmlns:p14="http://schemas.microsoft.com/office/powerpoint/2010/main" val="146759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368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Comparisons with as . . . as</vt:lpstr>
      <vt:lpstr>Comparisons with other</vt:lpstr>
      <vt:lpstr>Comparisons with else</vt:lpstr>
      <vt:lpstr>Another option . . . 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21</cp:revision>
  <dcterms:created xsi:type="dcterms:W3CDTF">2018-05-29T16:49:48Z</dcterms:created>
  <dcterms:modified xsi:type="dcterms:W3CDTF">2019-04-12T16:26:05Z</dcterms:modified>
</cp:coreProperties>
</file>