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674" r:id="rId2"/>
  </p:sldMasterIdLst>
  <p:notesMasterIdLst>
    <p:notesMasterId r:id="rId8"/>
  </p:notesMasterIdLst>
  <p:sldIdLst>
    <p:sldId id="257" r:id="rId3"/>
    <p:sldId id="273" r:id="rId4"/>
    <p:sldId id="275" r:id="rId5"/>
    <p:sldId id="276" r:id="rId6"/>
    <p:sldId id="274"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9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25" autoAdjust="0"/>
    <p:restoredTop sz="94699" autoAdjust="0"/>
  </p:normalViewPr>
  <p:slideViewPr>
    <p:cSldViewPr snapToGrid="0">
      <p:cViewPr varScale="1">
        <p:scale>
          <a:sx n="124" d="100"/>
          <a:sy n="124" d="100"/>
        </p:scale>
        <p:origin x="1146" y="108"/>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92AE70E-F078-46F1-89B4-57599DC27663}" type="datetimeFigureOut">
              <a:rPr lang="en-US" smtClean="0"/>
              <a:t>4/12/2019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34C8D7-DF53-4528-AC35-436D22C1CCCC}" type="slidenum">
              <a:rPr lang="en-US" smtClean="0"/>
              <a:t>‹#›</a:t>
            </a:fld>
            <a:endParaRPr lang="en-US"/>
          </a:p>
        </p:txBody>
      </p:sp>
    </p:spTree>
    <p:extLst>
      <p:ext uri="{BB962C8B-B14F-4D97-AF65-F5344CB8AC3E}">
        <p14:creationId xmlns:p14="http://schemas.microsoft.com/office/powerpoint/2010/main" val="40821526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4227225"/>
            <a:ext cx="7772400" cy="1291419"/>
          </a:xfrm>
        </p:spPr>
        <p:txBody>
          <a:bodyPr anchor="b">
            <a:noAutofit/>
          </a:bodyPr>
          <a:lstStyle>
            <a:lvl1pPr algn="ctr">
              <a:defRPr sz="4000" b="1">
                <a:solidFill>
                  <a:srgbClr val="0069AA"/>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1143000" y="5556119"/>
            <a:ext cx="6858000" cy="468443"/>
          </a:xfrm>
        </p:spPr>
        <p:txBody>
          <a:bodyPr/>
          <a:lstStyle>
            <a:lvl1pPr marL="0" indent="0" algn="ctr">
              <a:buNone/>
              <a:defRPr sz="2400">
                <a:solidFill>
                  <a:srgbClr val="0069AA"/>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4/12/2019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4026192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4/12/2019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889241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4/12/2019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4580028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A3C6242-8C72-4700-A8AD-64E8A854F16C}" type="datetimeFigureOut">
              <a:rPr lang="en-US" smtClean="0"/>
              <a:t>4/12/2019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F49B65-029B-45B5-A0AA-B88C4CD9AAE2}" type="slidenum">
              <a:rPr lang="en-US" smtClean="0"/>
              <a:t>‹#›</a:t>
            </a:fld>
            <a:endParaRPr lang="en-US"/>
          </a:p>
        </p:txBody>
      </p:sp>
    </p:spTree>
    <p:extLst>
      <p:ext uri="{BB962C8B-B14F-4D97-AF65-F5344CB8AC3E}">
        <p14:creationId xmlns:p14="http://schemas.microsoft.com/office/powerpoint/2010/main" val="27579486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4/12/2019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pic>
        <p:nvPicPr>
          <p:cNvPr id="7" name="Picture 6" descr="C:\Users\rphelps\Desktop\WritingLab_PrimaryHorizontal_Spot.jpg"/>
          <p:cNvPicPr/>
          <p:nvPr userDrawn="1"/>
        </p:nvPicPr>
        <p:blipFill rotWithShape="1">
          <a:blip r:embed="rId2" cstate="print">
            <a:extLst>
              <a:ext uri="{28A0092B-C50C-407E-A947-70E740481C1C}">
                <a14:useLocalDpi xmlns:a14="http://schemas.microsoft.com/office/drawing/2010/main" val="0"/>
              </a:ext>
            </a:extLst>
          </a:blip>
          <a:srcRect l="12339" r="9625"/>
          <a:stretch/>
        </p:blipFill>
        <p:spPr bwMode="auto">
          <a:xfrm>
            <a:off x="6867609" y="5556382"/>
            <a:ext cx="1714500" cy="97663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0580046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A3C6242-8C72-4700-A8AD-64E8A854F16C}" type="datetimeFigureOut">
              <a:rPr lang="en-US" smtClean="0"/>
              <a:t>4/12/2019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F49B65-029B-45B5-A0AA-B88C4CD9AAE2}" type="slidenum">
              <a:rPr lang="en-US" smtClean="0"/>
              <a:t>‹#›</a:t>
            </a:fld>
            <a:endParaRPr lang="en-US"/>
          </a:p>
        </p:txBody>
      </p:sp>
    </p:spTree>
    <p:extLst>
      <p:ext uri="{BB962C8B-B14F-4D97-AF65-F5344CB8AC3E}">
        <p14:creationId xmlns:p14="http://schemas.microsoft.com/office/powerpoint/2010/main" val="3631121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A3C6242-8C72-4700-A8AD-64E8A854F16C}" type="datetimeFigureOut">
              <a:rPr lang="en-US" smtClean="0"/>
              <a:t>4/12/2019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F49B65-029B-45B5-A0AA-B88C4CD9AAE2}" type="slidenum">
              <a:rPr lang="en-US" smtClean="0"/>
              <a:t>‹#›</a:t>
            </a:fld>
            <a:endParaRPr lang="en-US"/>
          </a:p>
        </p:txBody>
      </p:sp>
    </p:spTree>
    <p:extLst>
      <p:ext uri="{BB962C8B-B14F-4D97-AF65-F5344CB8AC3E}">
        <p14:creationId xmlns:p14="http://schemas.microsoft.com/office/powerpoint/2010/main" val="10253961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3C6242-8C72-4700-A8AD-64E8A854F16C}" type="datetimeFigureOut">
              <a:rPr lang="en-US" smtClean="0"/>
              <a:t>4/12/2019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F49B65-029B-45B5-A0AA-B88C4CD9AAE2}" type="slidenum">
              <a:rPr lang="en-US" smtClean="0"/>
              <a:t>‹#›</a:t>
            </a:fld>
            <a:endParaRPr lang="en-US"/>
          </a:p>
        </p:txBody>
      </p:sp>
    </p:spTree>
    <p:extLst>
      <p:ext uri="{BB962C8B-B14F-4D97-AF65-F5344CB8AC3E}">
        <p14:creationId xmlns:p14="http://schemas.microsoft.com/office/powerpoint/2010/main" val="14114030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A3C6242-8C72-4700-A8AD-64E8A854F16C}" type="datetimeFigureOut">
              <a:rPr lang="en-US" smtClean="0"/>
              <a:t>4/12/2019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F49B65-029B-45B5-A0AA-B88C4CD9AAE2}" type="slidenum">
              <a:rPr lang="en-US" smtClean="0"/>
              <a:t>‹#›</a:t>
            </a:fld>
            <a:endParaRPr lang="en-US"/>
          </a:p>
        </p:txBody>
      </p:sp>
    </p:spTree>
    <p:extLst>
      <p:ext uri="{BB962C8B-B14F-4D97-AF65-F5344CB8AC3E}">
        <p14:creationId xmlns:p14="http://schemas.microsoft.com/office/powerpoint/2010/main" val="3903849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3C6242-8C72-4700-A8AD-64E8A854F16C}" type="datetimeFigureOut">
              <a:rPr lang="en-US" smtClean="0"/>
              <a:t>4/12/2019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F49B65-029B-45B5-A0AA-B88C4CD9AAE2}" type="slidenum">
              <a:rPr lang="en-US" smtClean="0"/>
              <a:t>‹#›</a:t>
            </a:fld>
            <a:endParaRPr lang="en-US"/>
          </a:p>
        </p:txBody>
      </p:sp>
    </p:spTree>
    <p:extLst>
      <p:ext uri="{BB962C8B-B14F-4D97-AF65-F5344CB8AC3E}">
        <p14:creationId xmlns:p14="http://schemas.microsoft.com/office/powerpoint/2010/main" val="26012514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A3C6242-8C72-4700-A8AD-64E8A854F16C}" type="datetimeFigureOut">
              <a:rPr lang="en-US" smtClean="0"/>
              <a:t>4/12/2019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F49B65-029B-45B5-A0AA-B88C4CD9AAE2}" type="slidenum">
              <a:rPr lang="en-US" smtClean="0"/>
              <a:t>‹#›</a:t>
            </a:fld>
            <a:endParaRPr lang="en-US"/>
          </a:p>
        </p:txBody>
      </p:sp>
    </p:spTree>
    <p:extLst>
      <p:ext uri="{BB962C8B-B14F-4D97-AF65-F5344CB8AC3E}">
        <p14:creationId xmlns:p14="http://schemas.microsoft.com/office/powerpoint/2010/main" val="2132192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4/12/2019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9902566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A3C6242-8C72-4700-A8AD-64E8A854F16C}" type="datetimeFigureOut">
              <a:rPr lang="en-US" smtClean="0"/>
              <a:t>4/12/2019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F49B65-029B-45B5-A0AA-B88C4CD9AAE2}" type="slidenum">
              <a:rPr lang="en-US" smtClean="0"/>
              <a:t>‹#›</a:t>
            </a:fld>
            <a:endParaRPr lang="en-US"/>
          </a:p>
        </p:txBody>
      </p:sp>
    </p:spTree>
    <p:extLst>
      <p:ext uri="{BB962C8B-B14F-4D97-AF65-F5344CB8AC3E}">
        <p14:creationId xmlns:p14="http://schemas.microsoft.com/office/powerpoint/2010/main" val="407715926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A3C6242-8C72-4700-A8AD-64E8A854F16C}" type="datetimeFigureOut">
              <a:rPr lang="en-US" smtClean="0"/>
              <a:t>4/12/2019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F49B65-029B-45B5-A0AA-B88C4CD9AAE2}" type="slidenum">
              <a:rPr lang="en-US" smtClean="0"/>
              <a:t>‹#›</a:t>
            </a:fld>
            <a:endParaRPr lang="en-US"/>
          </a:p>
        </p:txBody>
      </p:sp>
    </p:spTree>
    <p:extLst>
      <p:ext uri="{BB962C8B-B14F-4D97-AF65-F5344CB8AC3E}">
        <p14:creationId xmlns:p14="http://schemas.microsoft.com/office/powerpoint/2010/main" val="236298782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A3C6242-8C72-4700-A8AD-64E8A854F16C}" type="datetimeFigureOut">
              <a:rPr lang="en-US" smtClean="0"/>
              <a:t>4/12/2019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F49B65-029B-45B5-A0AA-B88C4CD9AAE2}" type="slidenum">
              <a:rPr lang="en-US" smtClean="0"/>
              <a:t>‹#›</a:t>
            </a:fld>
            <a:endParaRPr lang="en-US"/>
          </a:p>
        </p:txBody>
      </p:sp>
    </p:spTree>
    <p:extLst>
      <p:ext uri="{BB962C8B-B14F-4D97-AF65-F5344CB8AC3E}">
        <p14:creationId xmlns:p14="http://schemas.microsoft.com/office/powerpoint/2010/main" val="10623851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4/12/2019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909536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4/12/2019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4614329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4/12/2019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444511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4/12/2019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49757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4/12/2019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774016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4/12/2019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0302431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4/12/2019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7248836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3C6242-8C72-4700-A8AD-64E8A854F16C}" type="datetimeFigureOut">
              <a:rPr lang="en-US" smtClean="0"/>
              <a:t>4/12/2019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F49B65-029B-45B5-A0AA-B88C4CD9AAE2}" type="slidenum">
              <a:rPr lang="en-US" smtClean="0"/>
              <a:t>‹#›</a:t>
            </a:fld>
            <a:endParaRPr lang="en-US"/>
          </a:p>
        </p:txBody>
      </p:sp>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822183671"/>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690689"/>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3C6242-8C72-4700-A8AD-64E8A854F16C}" type="datetimeFigureOut">
              <a:rPr lang="en-US" smtClean="0"/>
              <a:t>4/12/2019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F49B65-029B-45B5-A0AA-B88C4CD9AAE2}" type="slidenum">
              <a:rPr lang="en-US" smtClean="0"/>
              <a:t>‹#›</a:t>
            </a:fld>
            <a:endParaRPr lang="en-US"/>
          </a:p>
        </p:txBody>
      </p:sp>
    </p:spTree>
    <p:extLst>
      <p:ext uri="{BB962C8B-B14F-4D97-AF65-F5344CB8AC3E}">
        <p14:creationId xmlns:p14="http://schemas.microsoft.com/office/powerpoint/2010/main" val="3800287957"/>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l" defTabSz="914400" rtl="0" eaLnBrk="1" latinLnBrk="0" hangingPunct="1">
        <a:lnSpc>
          <a:spcPct val="90000"/>
        </a:lnSpc>
        <a:spcBef>
          <a:spcPct val="0"/>
        </a:spcBef>
        <a:buNone/>
        <a:defRPr sz="4400" kern="1200">
          <a:solidFill>
            <a:srgbClr val="0069AA"/>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hyperlink" Target="https://uwf.edu/cassh/support-resources/the-uwf-writing-lab/expand-your-skills/mini-lessons-for-grammar/" TargetMode="External"/><Relationship Id="rId2" Type="http://schemas.openxmlformats.org/officeDocument/2006/relationships/hyperlink" Target="https://uwf.edu/cassh/support-resources/the-uwf-writing-lab/" TargetMode="Externa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Writing Lab</a:t>
            </a:r>
          </a:p>
        </p:txBody>
      </p:sp>
      <p:sp>
        <p:nvSpPr>
          <p:cNvPr id="3" name="Subtitle 2"/>
          <p:cNvSpPr>
            <a:spLocks noGrp="1"/>
          </p:cNvSpPr>
          <p:nvPr>
            <p:ph type="subTitle" idx="1"/>
          </p:nvPr>
        </p:nvSpPr>
        <p:spPr>
          <a:xfrm>
            <a:off x="1039646" y="5668071"/>
            <a:ext cx="7179008" cy="468443"/>
          </a:xfrm>
        </p:spPr>
        <p:txBody>
          <a:bodyPr>
            <a:noAutofit/>
          </a:bodyPr>
          <a:lstStyle/>
          <a:p>
            <a:r>
              <a:rPr lang="en-US" dirty="0" smtClean="0"/>
              <a:t>Comparisons: Illogical, Ambiguous, and Incomplete</a:t>
            </a:r>
            <a:endParaRPr lang="en-US" dirty="0"/>
          </a:p>
        </p:txBody>
      </p:sp>
    </p:spTree>
    <p:extLst>
      <p:ext uri="{BB962C8B-B14F-4D97-AF65-F5344CB8AC3E}">
        <p14:creationId xmlns:p14="http://schemas.microsoft.com/office/powerpoint/2010/main" val="3398328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8F9A10-A759-4B0E-A9D9-4889007B970D}"/>
              </a:ext>
            </a:extLst>
          </p:cNvPr>
          <p:cNvSpPr>
            <a:spLocks noGrp="1"/>
          </p:cNvSpPr>
          <p:nvPr>
            <p:ph type="title"/>
          </p:nvPr>
        </p:nvSpPr>
        <p:spPr/>
        <p:txBody>
          <a:bodyPr/>
          <a:lstStyle/>
          <a:p>
            <a:r>
              <a:rPr lang="en-US" dirty="0"/>
              <a:t>Illogical comparisons</a:t>
            </a:r>
          </a:p>
        </p:txBody>
      </p:sp>
      <p:sp>
        <p:nvSpPr>
          <p:cNvPr id="3" name="Content Placeholder 2">
            <a:extLst>
              <a:ext uri="{FF2B5EF4-FFF2-40B4-BE49-F238E27FC236}">
                <a16:creationId xmlns:a16="http://schemas.microsoft.com/office/drawing/2014/main" id="{21F59E8C-BBE2-4F87-83C6-64048B1F26CD}"/>
              </a:ext>
            </a:extLst>
          </p:cNvPr>
          <p:cNvSpPr>
            <a:spLocks noGrp="1"/>
          </p:cNvSpPr>
          <p:nvPr>
            <p:ph idx="1"/>
          </p:nvPr>
        </p:nvSpPr>
        <p:spPr>
          <a:xfrm>
            <a:off x="628650" y="1819655"/>
            <a:ext cx="7886700" cy="4222371"/>
          </a:xfrm>
        </p:spPr>
        <p:txBody>
          <a:bodyPr/>
          <a:lstStyle/>
          <a:p>
            <a:r>
              <a:rPr lang="en-US" dirty="0"/>
              <a:t>Illogical comparisons occur when two unlike things are compared.</a:t>
            </a:r>
          </a:p>
          <a:p>
            <a:r>
              <a:rPr lang="en-US" dirty="0"/>
              <a:t>Example: My cooking is as good as Mom.</a:t>
            </a:r>
          </a:p>
          <a:p>
            <a:pPr lvl="1"/>
            <a:r>
              <a:rPr lang="en-US" dirty="0"/>
              <a:t>In this sentence, we are comparing my cooking to my mom, and there is no basis for comparison.</a:t>
            </a:r>
          </a:p>
          <a:p>
            <a:r>
              <a:rPr lang="en-US" dirty="0"/>
              <a:t>Correct: My cooking is as good as Mom’s cooking.</a:t>
            </a:r>
          </a:p>
          <a:p>
            <a:endParaRPr lang="en-US" dirty="0"/>
          </a:p>
        </p:txBody>
      </p:sp>
    </p:spTree>
    <p:extLst>
      <p:ext uri="{BB962C8B-B14F-4D97-AF65-F5344CB8AC3E}">
        <p14:creationId xmlns:p14="http://schemas.microsoft.com/office/powerpoint/2010/main" val="12135606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E597FB-90AF-4D6D-B98C-CC55E431D7F8}"/>
              </a:ext>
            </a:extLst>
          </p:cNvPr>
          <p:cNvSpPr>
            <a:spLocks noGrp="1"/>
          </p:cNvSpPr>
          <p:nvPr>
            <p:ph type="title"/>
          </p:nvPr>
        </p:nvSpPr>
        <p:spPr/>
        <p:txBody>
          <a:bodyPr/>
          <a:lstStyle/>
          <a:p>
            <a:r>
              <a:rPr lang="en-US" dirty="0"/>
              <a:t>Ambiguous comparisons</a:t>
            </a:r>
          </a:p>
        </p:txBody>
      </p:sp>
      <p:sp>
        <p:nvSpPr>
          <p:cNvPr id="3" name="Content Placeholder 2">
            <a:extLst>
              <a:ext uri="{FF2B5EF4-FFF2-40B4-BE49-F238E27FC236}">
                <a16:creationId xmlns:a16="http://schemas.microsoft.com/office/drawing/2014/main" id="{8E182603-A9B6-44FE-8D8D-420773010E08}"/>
              </a:ext>
            </a:extLst>
          </p:cNvPr>
          <p:cNvSpPr>
            <a:spLocks noGrp="1"/>
          </p:cNvSpPr>
          <p:nvPr>
            <p:ph idx="1"/>
          </p:nvPr>
        </p:nvSpPr>
        <p:spPr>
          <a:xfrm>
            <a:off x="628650" y="1690689"/>
            <a:ext cx="7886700" cy="3914583"/>
          </a:xfrm>
        </p:spPr>
        <p:txBody>
          <a:bodyPr>
            <a:normAutofit fontScale="92500" lnSpcReduction="10000"/>
          </a:bodyPr>
          <a:lstStyle/>
          <a:p>
            <a:r>
              <a:rPr lang="en-US" dirty="0"/>
              <a:t>Ambiguous comparisons occur when the sentence does not make clear what two things are being compared.</a:t>
            </a:r>
          </a:p>
          <a:p>
            <a:r>
              <a:rPr lang="en-US" dirty="0"/>
              <a:t>Example: Dad likes my cooking better than Mom.</a:t>
            </a:r>
          </a:p>
          <a:p>
            <a:pPr lvl="1"/>
            <a:r>
              <a:rPr lang="en-US" dirty="0"/>
              <a:t>The sentence is unclear as to what is being compared. Are we saying that Dad likes my cooking better than Mom does, or are we saying that Dad likes my cooking better than he likes Mom?</a:t>
            </a:r>
          </a:p>
          <a:p>
            <a:r>
              <a:rPr lang="en-US" dirty="0"/>
              <a:t>Correct: Dad likes my cooking better than Mom does.</a:t>
            </a:r>
          </a:p>
          <a:p>
            <a:r>
              <a:rPr lang="en-US" dirty="0"/>
              <a:t>Also correct: Dad likes my cooking better than he likes Mom.</a:t>
            </a:r>
          </a:p>
          <a:p>
            <a:endParaRPr lang="en-US" dirty="0"/>
          </a:p>
        </p:txBody>
      </p:sp>
    </p:spTree>
    <p:extLst>
      <p:ext uri="{BB962C8B-B14F-4D97-AF65-F5344CB8AC3E}">
        <p14:creationId xmlns:p14="http://schemas.microsoft.com/office/powerpoint/2010/main" val="41097707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1CA49-0CCC-49AC-A82E-6A34F8D98423}"/>
              </a:ext>
            </a:extLst>
          </p:cNvPr>
          <p:cNvSpPr>
            <a:spLocks noGrp="1"/>
          </p:cNvSpPr>
          <p:nvPr>
            <p:ph type="title"/>
          </p:nvPr>
        </p:nvSpPr>
        <p:spPr/>
        <p:txBody>
          <a:bodyPr/>
          <a:lstStyle/>
          <a:p>
            <a:r>
              <a:rPr lang="en-US" dirty="0"/>
              <a:t>Incomplete comparisons</a:t>
            </a:r>
          </a:p>
        </p:txBody>
      </p:sp>
      <p:sp>
        <p:nvSpPr>
          <p:cNvPr id="3" name="Content Placeholder 2">
            <a:extLst>
              <a:ext uri="{FF2B5EF4-FFF2-40B4-BE49-F238E27FC236}">
                <a16:creationId xmlns:a16="http://schemas.microsoft.com/office/drawing/2014/main" id="{3356ECEB-BF91-4C90-B1ED-0F24671858B0}"/>
              </a:ext>
            </a:extLst>
          </p:cNvPr>
          <p:cNvSpPr>
            <a:spLocks noGrp="1"/>
          </p:cNvSpPr>
          <p:nvPr>
            <p:ph idx="1"/>
          </p:nvPr>
        </p:nvSpPr>
        <p:spPr/>
        <p:txBody>
          <a:bodyPr/>
          <a:lstStyle/>
          <a:p>
            <a:r>
              <a:rPr lang="en-US" dirty="0"/>
              <a:t>Incomplete comparisons simply have part of the comparison missing.</a:t>
            </a:r>
            <a:br>
              <a:rPr lang="en-US" dirty="0"/>
            </a:br>
            <a:endParaRPr lang="en-US" dirty="0"/>
          </a:p>
          <a:p>
            <a:pPr lvl="1"/>
            <a:r>
              <a:rPr lang="en-US" dirty="0"/>
              <a:t>Example: I like chocolate more.</a:t>
            </a:r>
          </a:p>
          <a:p>
            <a:pPr lvl="1"/>
            <a:r>
              <a:rPr lang="en-US" dirty="0"/>
              <a:t>Correct: I like chocolate more than caramel.				</a:t>
            </a:r>
          </a:p>
          <a:p>
            <a:pPr lvl="1"/>
            <a:r>
              <a:rPr lang="en-US" dirty="0"/>
              <a:t>Example: He is the smarter man. 	</a:t>
            </a:r>
          </a:p>
          <a:p>
            <a:pPr lvl="1"/>
            <a:r>
              <a:rPr lang="en-US" dirty="0"/>
              <a:t>Correct: He is the smarter man of the two friends.</a:t>
            </a:r>
          </a:p>
          <a:p>
            <a:endParaRPr lang="en-US" dirty="0"/>
          </a:p>
        </p:txBody>
      </p:sp>
    </p:spTree>
    <p:extLst>
      <p:ext uri="{BB962C8B-B14F-4D97-AF65-F5344CB8AC3E}">
        <p14:creationId xmlns:p14="http://schemas.microsoft.com/office/powerpoint/2010/main" val="21295483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That’s all, folks!</a:t>
            </a:r>
          </a:p>
        </p:txBody>
      </p:sp>
      <p:sp>
        <p:nvSpPr>
          <p:cNvPr id="3" name="Content Placeholder 2"/>
          <p:cNvSpPr>
            <a:spLocks noGrp="1"/>
          </p:cNvSpPr>
          <p:nvPr>
            <p:ph idx="1"/>
          </p:nvPr>
        </p:nvSpPr>
        <p:spPr/>
        <p:txBody>
          <a:bodyPr/>
          <a:lstStyle/>
          <a:p>
            <a:r>
              <a:rPr lang="en-US" dirty="0"/>
              <a:t>This lesson is part of the UWF Writing Lab Grammar Mini-Lesson Series</a:t>
            </a:r>
          </a:p>
          <a:p>
            <a:r>
              <a:rPr lang="en-US" dirty="0"/>
              <a:t>Lessons adapted from </a:t>
            </a:r>
            <a:r>
              <a:rPr lang="en-US" i="1" dirty="0"/>
              <a:t>Real Good Grammar, Too</a:t>
            </a:r>
            <a:r>
              <a:rPr lang="en-US" dirty="0"/>
              <a:t> by Mamie Webb Hixon</a:t>
            </a:r>
          </a:p>
          <a:p>
            <a:r>
              <a:rPr lang="en-US" dirty="0"/>
              <a:t>To find out more, visit the Writing Lab’s </a:t>
            </a:r>
            <a:r>
              <a:rPr lang="en-US" dirty="0">
                <a:hlinkClick r:id="rId2"/>
              </a:rPr>
              <a:t>website</a:t>
            </a:r>
            <a:r>
              <a:rPr lang="en-US" dirty="0"/>
              <a:t> where you can </a:t>
            </a:r>
            <a:r>
              <a:rPr lang="en-US" dirty="0">
                <a:hlinkClick r:id="rId3"/>
              </a:rPr>
              <a:t>take a self-scoring quiz </a:t>
            </a:r>
            <a:r>
              <a:rPr lang="en-US" dirty="0"/>
              <a:t>corresponding to this lesson</a:t>
            </a:r>
          </a:p>
        </p:txBody>
      </p:sp>
    </p:spTree>
    <p:extLst>
      <p:ext uri="{BB962C8B-B14F-4D97-AF65-F5344CB8AC3E}">
        <p14:creationId xmlns:p14="http://schemas.microsoft.com/office/powerpoint/2010/main" val="1335945349"/>
      </p:ext>
    </p:extLst>
  </p:cSld>
  <p:clrMapOvr>
    <a:masterClrMapping/>
  </p:clrMapOvr>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TotalTime>
  <Words>218</Words>
  <Application>Microsoft Office PowerPoint</Application>
  <PresentationFormat>On-screen Show (4:3)</PresentationFormat>
  <Paragraphs>23</Paragraphs>
  <Slides>5</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5</vt:i4>
      </vt:variant>
    </vt:vector>
  </HeadingPairs>
  <TitlesOfParts>
    <vt:vector size="10" baseType="lpstr">
      <vt:lpstr>Arial</vt:lpstr>
      <vt:lpstr>Calibri</vt:lpstr>
      <vt:lpstr>Calibri Light</vt:lpstr>
      <vt:lpstr>1_Office Theme</vt:lpstr>
      <vt:lpstr>Office Theme</vt:lpstr>
      <vt:lpstr>Writing Lab</vt:lpstr>
      <vt:lpstr>Illogical comparisons</vt:lpstr>
      <vt:lpstr>Ambiguous comparisons</vt:lpstr>
      <vt:lpstr>Incomplete comparisons</vt:lpstr>
      <vt:lpstr>That’s all, folks!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Lab</dc:title>
  <dc:creator>Rustian Phelps</dc:creator>
  <cp:lastModifiedBy>Kayla Brown</cp:lastModifiedBy>
  <cp:revision>19</cp:revision>
  <dcterms:created xsi:type="dcterms:W3CDTF">2018-05-29T16:49:48Z</dcterms:created>
  <dcterms:modified xsi:type="dcterms:W3CDTF">2019-04-12T16:25:17Z</dcterms:modified>
</cp:coreProperties>
</file>