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0"/>
  </p:notesMasterIdLst>
  <p:sldIdLst>
    <p:sldId id="257" r:id="rId3"/>
    <p:sldId id="273" r:id="rId4"/>
    <p:sldId id="276" r:id="rId5"/>
    <p:sldId id="275" r:id="rId6"/>
    <p:sldId id="278" r:id="rId7"/>
    <p:sldId id="277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Commas with Introductory Elements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sure to separate the introductory element (regardless of length) from the sentence by using a comma.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Meanwhile, there was nothing to do but wait.</a:t>
            </a:r>
          </a:p>
          <a:p>
            <a:pPr lvl="1"/>
            <a:r>
              <a:rPr lang="en-US" dirty="0"/>
              <a:t>Because we were afraid, we left.</a:t>
            </a:r>
          </a:p>
          <a:p>
            <a:pPr lvl="1"/>
            <a:r>
              <a:rPr lang="en-US" dirty="0"/>
              <a:t>In 1994, the Republicans gained strength.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Confusion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not having a comma after an introductory element can cause confusion:</a:t>
            </a:r>
          </a:p>
          <a:p>
            <a:r>
              <a:rPr lang="en-US" dirty="0"/>
              <a:t>Without a comma</a:t>
            </a:r>
          </a:p>
          <a:p>
            <a:pPr lvl="1"/>
            <a:r>
              <a:rPr lang="en-US" dirty="0"/>
              <a:t>When the riot started the police arrived. </a:t>
            </a:r>
          </a:p>
          <a:p>
            <a:pPr lvl="2"/>
            <a:r>
              <a:rPr lang="en-US" dirty="0"/>
              <a:t>“the riot started the police”?</a:t>
            </a:r>
          </a:p>
          <a:p>
            <a:r>
              <a:rPr lang="en-US" dirty="0"/>
              <a:t>With a comma</a:t>
            </a:r>
          </a:p>
          <a:p>
            <a:pPr lvl="1"/>
            <a:r>
              <a:rPr lang="en-US" dirty="0"/>
              <a:t>When the riot started, the police arrived.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2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</a:t>
            </a:r>
            <a:r>
              <a:rPr lang="en-US" dirty="0" smtClean="0"/>
              <a:t>Confusion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a comma</a:t>
            </a:r>
          </a:p>
          <a:p>
            <a:pPr lvl="1"/>
            <a:r>
              <a:rPr lang="en-US" dirty="0"/>
              <a:t>Whenever you can come and visit me in Texas.</a:t>
            </a:r>
          </a:p>
          <a:p>
            <a:pPr lvl="2"/>
            <a:r>
              <a:rPr lang="en-US" dirty="0"/>
              <a:t>This statement reads as a fragment.</a:t>
            </a:r>
          </a:p>
          <a:p>
            <a:r>
              <a:rPr lang="en-US" dirty="0"/>
              <a:t>With a comma</a:t>
            </a:r>
          </a:p>
          <a:p>
            <a:pPr lvl="1"/>
            <a:r>
              <a:rPr lang="en-US" dirty="0"/>
              <a:t>Whenever you can, come and visit me in Texas.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03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tell the truth I have never read Silas </a:t>
            </a:r>
            <a:r>
              <a:rPr lang="en-US" dirty="0" err="1"/>
              <a:t>Marner</a:t>
            </a:r>
            <a:r>
              <a:rPr lang="en-US" dirty="0"/>
              <a:t>.</a:t>
            </a:r>
          </a:p>
          <a:p>
            <a:r>
              <a:rPr lang="en-US" dirty="0"/>
              <a:t>Toward the end everyone studies.</a:t>
            </a:r>
          </a:p>
          <a:p>
            <a:r>
              <a:rPr lang="en-US" dirty="0"/>
              <a:t>Though the hurricane winds had started people refused to leave.</a:t>
            </a:r>
          </a:p>
          <a:p>
            <a:r>
              <a:rPr lang="en-US" dirty="0"/>
              <a:t>If you tell me to go I’ll pick up and leave.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1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tell the </a:t>
            </a:r>
            <a:r>
              <a:rPr lang="en-US" dirty="0" smtClean="0"/>
              <a:t>truth, </a:t>
            </a:r>
            <a:r>
              <a:rPr lang="en-US" dirty="0"/>
              <a:t>I have never read Silas </a:t>
            </a:r>
            <a:r>
              <a:rPr lang="en-US" dirty="0" err="1"/>
              <a:t>Marner</a:t>
            </a:r>
            <a:r>
              <a:rPr lang="en-US" dirty="0"/>
              <a:t>.</a:t>
            </a:r>
          </a:p>
          <a:p>
            <a:r>
              <a:rPr lang="en-US" dirty="0"/>
              <a:t>Toward the </a:t>
            </a:r>
            <a:r>
              <a:rPr lang="en-US" dirty="0" smtClean="0"/>
              <a:t>end, </a:t>
            </a:r>
            <a:r>
              <a:rPr lang="en-US" dirty="0"/>
              <a:t>everyone studies.</a:t>
            </a:r>
          </a:p>
          <a:p>
            <a:r>
              <a:rPr lang="en-US" dirty="0"/>
              <a:t>Though the hurricane winds had </a:t>
            </a:r>
            <a:r>
              <a:rPr lang="en-US" dirty="0" smtClean="0"/>
              <a:t>started, </a:t>
            </a:r>
            <a:r>
              <a:rPr lang="en-US" dirty="0"/>
              <a:t>people refused to leave.</a:t>
            </a:r>
          </a:p>
          <a:p>
            <a:r>
              <a:rPr lang="en-US" dirty="0"/>
              <a:t>If you tell me to </a:t>
            </a:r>
            <a:r>
              <a:rPr lang="en-US" dirty="0" smtClean="0"/>
              <a:t>go, </a:t>
            </a:r>
            <a:r>
              <a:rPr lang="en-US" dirty="0"/>
              <a:t>I’ll pick up and leave.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1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279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Office Theme</vt:lpstr>
      <vt:lpstr>Writing Lab</vt:lpstr>
      <vt:lpstr>Separate Introduction</vt:lpstr>
      <vt:lpstr>Avoid Confusion</vt:lpstr>
      <vt:lpstr>Avoid Confusion cont.</vt:lpstr>
      <vt:lpstr>Let’s Practice!</vt:lpstr>
      <vt:lpstr>Practice Answers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17</cp:revision>
  <dcterms:created xsi:type="dcterms:W3CDTF">2018-05-29T16:49:48Z</dcterms:created>
  <dcterms:modified xsi:type="dcterms:W3CDTF">2019-01-16T20:38:47Z</dcterms:modified>
</cp:coreProperties>
</file>