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3344" autoAdjust="0"/>
    <p:restoredTop sz="93969" autoAdjust="0"/>
  </p:normalViewPr>
  <p:slideViewPr>
    <p:cSldViewPr>
      <p:cViewPr varScale="1">
        <p:scale>
          <a:sx n="70" d="100"/>
          <a:sy n="70" d="100"/>
        </p:scale>
        <p:origin x="-1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54D4857D-62A5-486B-9129-468003D7E020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2EBE4566-6F3A-4CC1-BD6C-9C510D05F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2D2EF2CE-B28C-4ED4-8FD0-48BB3F48846A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61807874-5299-41B2-A37A-6AA354785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Grp="1"/>
          </p:cNvSpPr>
          <p:nvPr>
            <p:ph type="subTitle" idx="1"/>
          </p:nvPr>
        </p:nvSpPr>
        <p:spPr>
          <a:xfrm>
            <a:off x="457200" y="5396132"/>
            <a:ext cx="8098302" cy="762000"/>
          </a:xfrm>
        </p:spPr>
        <p:txBody>
          <a:bodyPr/>
          <a:lstStyle>
            <a:lvl1pPr marL="0" indent="0" algn="r">
              <a:buNone/>
              <a:defRPr sz="14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grpSp>
        <p:nvGrpSpPr>
          <p:cNvPr id="16" name="Group 23"/>
          <p:cNvGrpSpPr/>
          <p:nvPr/>
        </p:nvGrpSpPr>
        <p:grpSpPr>
          <a:xfrm>
            <a:off x="14990" y="1976657"/>
            <a:ext cx="2042410" cy="533400"/>
            <a:chOff x="0" y="2000250"/>
            <a:chExt cx="3733800" cy="533400"/>
          </a:xfrm>
        </p:grpSpPr>
        <p:sp>
          <p:nvSpPr>
            <p:cNvPr id="30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7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1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8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6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0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3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grpSp>
        <p:nvGrpSpPr>
          <p:cNvPr id="29" name="Group 35"/>
          <p:cNvGrpSpPr/>
          <p:nvPr/>
        </p:nvGrpSpPr>
        <p:grpSpPr>
          <a:xfrm>
            <a:off x="8584055" y="1976657"/>
            <a:ext cx="552450" cy="542925"/>
            <a:chOff x="8667750" y="2000250"/>
            <a:chExt cx="476250" cy="542925"/>
          </a:xfrm>
        </p:grpSpPr>
        <p:sp>
          <p:nvSpPr>
            <p:cNvPr id="26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2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8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sp>
        <p:nvSpPr>
          <p:cNvPr id="24" name="Oval 28"/>
          <p:cNvSpPr/>
          <p:nvPr userDrawn="1"/>
        </p:nvSpPr>
        <p:spPr>
          <a:xfrm>
            <a:off x="8572500" y="603885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3" name="Oval 28"/>
          <p:cNvSpPr/>
          <p:nvPr userDrawn="1"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5" name="Oval 28"/>
          <p:cNvSpPr/>
          <p:nvPr userDrawn="1"/>
        </p:nvSpPr>
        <p:spPr>
          <a:xfrm>
            <a:off x="8572500" y="5476875"/>
            <a:ext cx="152400" cy="15240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4" name="Oval 28"/>
          <p:cNvSpPr/>
          <p:nvPr userDrawn="1"/>
        </p:nvSpPr>
        <p:spPr>
          <a:xfrm>
            <a:off x="8572500" y="57531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9" name="Rectangle 3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11/3/2010</a:t>
            </a:fld>
            <a:endParaRPr lang="en-US"/>
          </a:p>
        </p:txBody>
      </p:sp>
      <p:sp>
        <p:nvSpPr>
          <p:cNvPr id="25" name="Rectangle 3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  <p:sp>
        <p:nvSpPr>
          <p:cNvPr id="31" name="Rectangle 3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33" name="Rectangle 32"/>
          <p:cNvSpPr>
            <a:spLocks noGrp="1"/>
          </p:cNvSpPr>
          <p:nvPr>
            <p:ph type="title" hasCustomPrompt="1"/>
          </p:nvPr>
        </p:nvSpPr>
        <p:spPr>
          <a:xfrm>
            <a:off x="2057400" y="281352"/>
            <a:ext cx="6509239" cy="3886200"/>
          </a:xfrm>
          <a:scene3d>
            <a:camera prst="orthographicFront"/>
            <a:lightRig rig="threePt" dir="t"/>
          </a:scene3d>
          <a:sp3d/>
        </p:spPr>
        <p:txBody>
          <a:bodyPr vert="horz" anchor="ctr">
            <a:normAutofit/>
          </a:bodyPr>
          <a:lstStyle>
            <a:lvl1pPr algn="ctr">
              <a:lnSpc>
                <a:spcPct val="100000"/>
              </a:lnSpc>
              <a:defRPr kumimoji="0" lang="en-US" sz="7200" b="1" i="0" u="none" strike="noStrike" kern="0" cap="none" spc="0" normalizeH="0" baseline="0" noProof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Show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Rectangle 1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11/3/2010</a:t>
            </a:fld>
            <a:endParaRPr lang="en-US"/>
          </a:p>
        </p:txBody>
      </p:sp>
      <p:sp>
        <p:nvSpPr>
          <p:cNvPr id="27" name="Rectangle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  <p:sp>
        <p:nvSpPr>
          <p:cNvPr id="4" name="Rectangle 1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28" name="Rectangle 14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11/3/2010</a:t>
            </a:fld>
            <a:endParaRPr lang="en-US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12" name="Rectangl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  <p:sp>
        <p:nvSpPr>
          <p:cNvPr id="27" name="Rectangle 6"/>
          <p:cNvSpPr>
            <a:spLocks noGrp="1"/>
          </p:cNvSpPr>
          <p:nvPr>
            <p:ph type="title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>
            <a:normAutofit/>
          </a:bodyPr>
          <a:lstStyle>
            <a:lvl1pPr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Click to add section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mple Question &amp;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2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31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13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>
              <a:buFontTx/>
              <a:buNone/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lang="en-US" dirty="0" smtClean="0"/>
              <a:t>Click to add answer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tailed Question &amp;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28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1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25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>
              <a:buFontTx/>
              <a:buNone/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lang="en-US" dirty="0" smtClean="0"/>
              <a:t>Click to add answer</a:t>
            </a:r>
            <a:endParaRPr lang="en-US" dirty="0"/>
          </a:p>
        </p:txBody>
      </p:sp>
      <p:sp>
        <p:nvSpPr>
          <p:cNvPr id="22" name="Rectangle 9"/>
          <p:cNvSpPr>
            <a:spLocks noGrp="1"/>
          </p:cNvSpPr>
          <p:nvPr>
            <p:ph type="body" sz="quarter" idx="15" hasCustomPrompt="1"/>
          </p:nvPr>
        </p:nvSpPr>
        <p:spPr>
          <a:xfrm>
            <a:off x="1828800" y="3124200"/>
            <a:ext cx="5105400" cy="1981200"/>
          </a:xfrm>
        </p:spPr>
        <p:txBody>
          <a:bodyPr vert="horz"/>
          <a:lstStyle>
            <a:lvl1pPr algn="ctr">
              <a:buFontTx/>
              <a:buNone/>
              <a:defRPr i="1" baseline="0"/>
            </a:lvl1pPr>
            <a:extLst/>
          </a:lstStyle>
          <a:p>
            <a:pPr lvl="0"/>
            <a:r>
              <a:rPr lang="en-US" dirty="0" smtClean="0"/>
              <a:t>Click to add detail to the answer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5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 Question (Answer: Tru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11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7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8" name="Answer Base"/>
          <p:cNvSpPr txBox="1"/>
          <p:nvPr userDrawn="1"/>
        </p:nvSpPr>
        <p:spPr>
          <a:xfrm>
            <a:off x="182880" y="1676400"/>
            <a:ext cx="8321040" cy="1828800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rtl="0" latinLnBrk="0">
              <a:spcBef>
                <a:spcPct val="20000"/>
              </a:spcBef>
              <a:buNone/>
            </a:pP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TRUE</a:t>
            </a:r>
            <a:r>
              <a:rPr lang="en-US" sz="7200" baseline="0" dirty="0" smtClean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or FALSE?</a:t>
            </a:r>
            <a:endParaRPr lang="en-US" sz="7200" dirty="0">
              <a:solidFill>
                <a:schemeClr val="tx1">
                  <a:alpha val="40000"/>
                </a:schemeClr>
              </a:solidFill>
            </a:endParaRPr>
          </a:p>
        </p:txBody>
      </p:sp>
      <p:sp>
        <p:nvSpPr>
          <p:cNvPr id="7" name="Answer"/>
          <p:cNvSpPr/>
          <p:nvPr userDrawn="1"/>
        </p:nvSpPr>
        <p:spPr>
          <a:xfrm>
            <a:off x="182880" y="1676400"/>
            <a:ext cx="832104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indent="0" algn="ctr" latinLnBrk="0">
              <a:spcBef>
                <a:spcPct val="20000"/>
              </a:spcBef>
              <a:buNone/>
            </a:pPr>
            <a:r>
              <a:rPr lang="en-US" sz="720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TRUE </a:t>
            </a:r>
            <a:r>
              <a:rPr lang="en-US" sz="7200" dirty="0" smtClean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or FALSE?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 Question (Answer: Fals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28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29" name="Answer Base"/>
          <p:cNvSpPr txBox="1"/>
          <p:nvPr userDrawn="1"/>
        </p:nvSpPr>
        <p:spPr>
          <a:xfrm>
            <a:off x="228600" y="1600200"/>
            <a:ext cx="8229600" cy="129392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rtl="0" latinLnBrk="0">
              <a:spcBef>
                <a:spcPct val="20000"/>
              </a:spcBef>
              <a:buNone/>
            </a:pP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TRUE</a:t>
            </a:r>
            <a:r>
              <a:rPr lang="en-US" sz="7200" baseline="0" dirty="0" smtClean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or FALSE?</a:t>
            </a:r>
            <a:endParaRPr lang="en-US" sz="7200" dirty="0">
              <a:solidFill>
                <a:schemeClr val="tx1">
                  <a:alpha val="40000"/>
                </a:schemeClr>
              </a:solidFill>
            </a:endParaRPr>
          </a:p>
        </p:txBody>
      </p:sp>
      <p:sp>
        <p:nvSpPr>
          <p:cNvPr id="7" name="Answer"/>
          <p:cNvSpPr/>
          <p:nvPr userDrawn="1"/>
        </p:nvSpPr>
        <p:spPr>
          <a:xfrm>
            <a:off x="228600" y="16002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algn="ctr"/>
            <a:r>
              <a:rPr lang="en-US" sz="7200" dirty="0" smtClean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TRUE or </a:t>
            </a:r>
            <a:r>
              <a:rPr lang="en-US" sz="720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FALSE</a:t>
            </a:r>
            <a:r>
              <a:rPr lang="en-US" sz="7200" dirty="0" smtClean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7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tem Match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1</a:t>
            </a:r>
            <a:endParaRPr lang="en-US" dirty="0"/>
          </a:p>
        </p:txBody>
      </p:sp>
      <p:sp>
        <p:nvSpPr>
          <p:cNvPr id="12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2</a:t>
            </a:r>
            <a:endParaRPr lang="en-US" dirty="0"/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3</a:t>
            </a:r>
            <a:endParaRPr lang="en-US" dirty="0"/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4</a:t>
            </a:r>
            <a:endParaRPr lang="en-US" dirty="0"/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9144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5</a:t>
            </a:r>
            <a:endParaRPr lang="en-US" dirty="0"/>
          </a:p>
        </p:txBody>
      </p:sp>
      <p:sp>
        <p:nvSpPr>
          <p:cNvPr id="20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15" name="Rectangle 7"/>
          <p:cNvSpPr>
            <a:spLocks noGrp="1"/>
          </p:cNvSpPr>
          <p:nvPr>
            <p:ph type="body" sz="quarter" idx="18" hasCustomPrompt="1"/>
          </p:nvPr>
        </p:nvSpPr>
        <p:spPr>
          <a:xfrm>
            <a:off x="48006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5</a:t>
            </a:r>
            <a:endParaRPr lang="en-US" dirty="0"/>
          </a:p>
        </p:txBody>
      </p:sp>
      <p:sp>
        <p:nvSpPr>
          <p:cNvPr id="17" name="Rectangle 7"/>
          <p:cNvSpPr>
            <a:spLocks noGrp="1"/>
          </p:cNvSpPr>
          <p:nvPr>
            <p:ph type="body" sz="quarter" idx="19" hasCustomPrompt="1"/>
          </p:nvPr>
        </p:nvSpPr>
        <p:spPr>
          <a:xfrm>
            <a:off x="48006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3</a:t>
            </a:r>
            <a:endParaRPr lang="en-US" dirty="0"/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0" hasCustomPrompt="1"/>
          </p:nvPr>
        </p:nvSpPr>
        <p:spPr>
          <a:xfrm>
            <a:off x="48006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1</a:t>
            </a:r>
            <a:endParaRPr lang="en-US" dirty="0"/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21" hasCustomPrompt="1"/>
          </p:nvPr>
        </p:nvSpPr>
        <p:spPr>
          <a:xfrm>
            <a:off x="48006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2</a:t>
            </a:r>
            <a:endParaRPr lang="en-US" dirty="0"/>
          </a:p>
        </p:txBody>
      </p:sp>
      <p:sp>
        <p:nvSpPr>
          <p:cNvPr id="21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48006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4</a:t>
            </a:r>
            <a:endParaRPr lang="en-US" dirty="0"/>
          </a:p>
        </p:txBody>
      </p:sp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algn="l">
              <a:defRPr i="1" baseline="0"/>
            </a:lvl1pPr>
            <a:extLst/>
          </a:lstStyle>
          <a:p>
            <a:r>
              <a:rPr lang="en-US" dirty="0" smtClean="0"/>
              <a:t>Click to type your question</a:t>
            </a:r>
            <a:endParaRPr lang="en-US" dirty="0"/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3" name="Straight Connector 23"/>
          <p:cNvCxnSpPr>
            <a:stCxn id="16" idx="3"/>
            <a:endCxn id="18" idx="1"/>
          </p:cNvCxnSpPr>
          <p:nvPr/>
        </p:nvCxnSpPr>
        <p:spPr>
          <a:xfrm>
            <a:off x="3886200" y="22860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3"/>
            <a:endCxn id="19" idx="1"/>
          </p:cNvCxnSpPr>
          <p:nvPr/>
        </p:nvCxnSpPr>
        <p:spPr>
          <a:xfrm>
            <a:off x="3886200" y="32004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Straight Connector 23"/>
          <p:cNvCxnSpPr>
            <a:stCxn id="13" idx="3"/>
            <a:endCxn id="17" idx="1"/>
          </p:cNvCxnSpPr>
          <p:nvPr/>
        </p:nvCxnSpPr>
        <p:spPr>
          <a:xfrm flipV="1">
            <a:off x="3886200" y="32004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Straight Connector 23"/>
          <p:cNvCxnSpPr>
            <a:stCxn id="14" idx="3"/>
            <a:endCxn id="21" idx="1"/>
          </p:cNvCxnSpPr>
          <p:nvPr/>
        </p:nvCxnSpPr>
        <p:spPr>
          <a:xfrm>
            <a:off x="3886200" y="50292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Straight Connector 23"/>
          <p:cNvCxnSpPr>
            <a:stCxn id="10" idx="3"/>
            <a:endCxn id="15" idx="1"/>
          </p:cNvCxnSpPr>
          <p:nvPr/>
        </p:nvCxnSpPr>
        <p:spPr>
          <a:xfrm flipV="1">
            <a:off x="3886200" y="2286000"/>
            <a:ext cx="914400" cy="36576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>
          <a:xfrm>
            <a:off x="914400" y="457200"/>
            <a:ext cx="76962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3"/>
          <p:cNvSpPr>
            <a:spLocks noGrp="1"/>
          </p:cNvSpPr>
          <p:nvPr>
            <p:ph type="body" idx="1"/>
          </p:nvPr>
        </p:nvSpPr>
        <p:spPr>
          <a:xfrm>
            <a:off x="914400" y="1905000"/>
            <a:ext cx="7467600" cy="42211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9" name="Rectangle 4"/>
          <p:cNvSpPr>
            <a:spLocks noGrp="1"/>
          </p:cNvSpPr>
          <p:nvPr>
            <p:ph type="dt" sz="half" idx="2"/>
          </p:nvPr>
        </p:nvSpPr>
        <p:spPr>
          <a:xfrm>
            <a:off x="6705600" y="6248400"/>
            <a:ext cx="1828800" cy="323850"/>
          </a:xfrm>
          <a:prstGeom prst="rect">
            <a:avLst/>
          </a:prstGeom>
        </p:spPr>
        <p:txBody>
          <a:bodyPr vert="horz" anchor="ctr"/>
          <a:lstStyle>
            <a:lvl1pPr>
              <a:defRPr sz="1100"/>
            </a:lvl1pPr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11/3/2010</a:t>
            </a:fld>
            <a:endParaRPr lang="en-US" sz="1050" dirty="0"/>
          </a:p>
        </p:txBody>
      </p:sp>
      <p:sp>
        <p:nvSpPr>
          <p:cNvPr id="18" name="Rectangle 5"/>
          <p:cNvSpPr>
            <a:spLocks noGrp="1"/>
          </p:cNvSpPr>
          <p:nvPr>
            <p:ph type="ftr" sz="quarter" idx="3"/>
          </p:nvPr>
        </p:nvSpPr>
        <p:spPr>
          <a:xfrm>
            <a:off x="457200" y="6248400"/>
            <a:ext cx="3260886" cy="323850"/>
          </a:xfrm>
          <a:prstGeom prst="rect">
            <a:avLst/>
          </a:prstGeom>
        </p:spPr>
        <p:txBody>
          <a:bodyPr vert="horz"/>
          <a:lstStyle>
            <a:lvl1pPr>
              <a:defRPr sz="1200"/>
            </a:lvl1pPr>
            <a:extLst/>
          </a:lstStyle>
          <a:p>
            <a:endParaRPr lang="en-US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714936" y="6151098"/>
            <a:ext cx="429064" cy="457200"/>
          </a:xfrm>
          <a:prstGeom prst="rect">
            <a:avLst/>
          </a:prstGeom>
        </p:spPr>
        <p:txBody>
          <a:bodyPr vert="horz" anchor="ctr"/>
          <a:lstStyle>
            <a:lvl1pPr>
              <a:defRPr sz="1200"/>
            </a:lvl1pPr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  <p:grpSp>
        <p:nvGrpSpPr>
          <p:cNvPr id="2" name="Group 23"/>
          <p:cNvGrpSpPr/>
          <p:nvPr/>
        </p:nvGrpSpPr>
        <p:grpSpPr>
          <a:xfrm>
            <a:off x="11555" y="2000250"/>
            <a:ext cx="133350" cy="533400"/>
            <a:chOff x="0" y="2000250"/>
            <a:chExt cx="3733800" cy="533400"/>
          </a:xfrm>
        </p:grpSpPr>
        <p:sp>
          <p:nvSpPr>
            <p:cNvPr id="3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4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2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1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31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grpSp>
        <p:nvGrpSpPr>
          <p:cNvPr id="10" name="Group 35"/>
          <p:cNvGrpSpPr/>
          <p:nvPr/>
        </p:nvGrpSpPr>
        <p:grpSpPr>
          <a:xfrm>
            <a:off x="8584055" y="2000250"/>
            <a:ext cx="552450" cy="542925"/>
            <a:chOff x="8667750" y="2000250"/>
            <a:chExt cx="476250" cy="542925"/>
          </a:xfrm>
        </p:grpSpPr>
        <p:sp>
          <p:nvSpPr>
            <p:cNvPr id="13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4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9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30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6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sp>
        <p:nvSpPr>
          <p:cNvPr id="23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  <a:extLst/>
    </p:titleStyle>
    <p:bodyStyle>
      <a:lvl1pPr marL="342900" indent="-3429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val 28"/>
          <p:cNvSpPr/>
          <p:nvPr/>
        </p:nvSpPr>
        <p:spPr>
          <a:xfrm>
            <a:off x="8572500" y="6038850"/>
            <a:ext cx="152400" cy="152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7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4" name="Oval 28"/>
          <p:cNvSpPr/>
          <p:nvPr/>
        </p:nvSpPr>
        <p:spPr>
          <a:xfrm>
            <a:off x="8572500" y="5476875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Oval 28"/>
          <p:cNvSpPr/>
          <p:nvPr/>
        </p:nvSpPr>
        <p:spPr>
          <a:xfrm>
            <a:off x="8572500" y="5753100"/>
            <a:ext cx="152400" cy="1524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Rectangle 24"/>
          <p:cNvSpPr>
            <a:spLocks noGrp="1"/>
          </p:cNvSpPr>
          <p:nvPr>
            <p:ph type="ctrTitle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Brackets and Parenthesis</a:t>
            </a:r>
            <a:endParaRPr lang="en-US" dirty="0"/>
          </a:p>
        </p:txBody>
      </p:sp>
      <p:sp>
        <p:nvSpPr>
          <p:cNvPr id="18" name="Rectangle 25"/>
          <p:cNvSpPr>
            <a:spLocks noGrp="1"/>
          </p:cNvSpPr>
          <p:nvPr>
            <p:ph type="subTitle" idx="1"/>
          </p:nvPr>
        </p:nvSpPr>
        <p:spPr>
          <a:xfrm>
            <a:off x="4114800" y="5396132"/>
            <a:ext cx="4440702" cy="1233268"/>
          </a:xfrm>
        </p:spPr>
        <p:txBody>
          <a:bodyPr>
            <a:noAutofit/>
          </a:bodyPr>
          <a:lstStyle>
            <a:extLst/>
          </a:lstStyle>
          <a:p>
            <a:r>
              <a:rPr lang="en-US" sz="2000" dirty="0" smtClean="0"/>
              <a:t>From the</a:t>
            </a:r>
          </a:p>
          <a:p>
            <a:r>
              <a:rPr lang="en-US" sz="2000" dirty="0" smtClean="0"/>
              <a:t>UWF Writing Lab’s 101 </a:t>
            </a:r>
          </a:p>
          <a:p>
            <a:r>
              <a:rPr lang="en-US" sz="2000" dirty="0" smtClean="0"/>
              <a:t>Grammar Mini-Lessons Series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00400" y="609600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Mini-Lesson #21</a:t>
            </a:r>
            <a:endParaRPr lang="en-US" sz="2000" dirty="0"/>
          </a:p>
        </p:txBody>
      </p:sp>
      <p:pic>
        <p:nvPicPr>
          <p:cNvPr id="1026" name="Picture 2" descr="C:\Documents and Settings\labbie\Local Settings\Temporary Internet Files\Content.IE5\V0TDRAPR\MC90028218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581400"/>
            <a:ext cx="3200400" cy="29263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4"/>
          <p:cNvSpPr txBox="1"/>
          <p:nvPr/>
        </p:nvSpPr>
        <p:spPr>
          <a:xfrm>
            <a:off x="914400" y="1066800"/>
            <a:ext cx="7543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extLst/>
          </a:lstStyle>
          <a:p>
            <a:pPr marL="0" indent="0">
              <a:buNone/>
            </a:pPr>
            <a:endParaRPr lang="en-US" sz="2800" dirty="0"/>
          </a:p>
        </p:txBody>
      </p:sp>
      <p:sp>
        <p:nvSpPr>
          <p:cNvPr id="28" name="Rectangle 6"/>
          <p:cNvSpPr>
            <a:spLocks noGrp="1"/>
          </p:cNvSpPr>
          <p:nvPr>
            <p:ph type="title"/>
          </p:nvPr>
        </p:nvSpPr>
        <p:spPr>
          <a:xfrm>
            <a:off x="838200" y="609600"/>
            <a:ext cx="7467600" cy="3429000"/>
          </a:xfrm>
        </p:spPr>
        <p:txBody>
          <a:bodyPr>
            <a:normAutofit/>
          </a:bodyPr>
          <a:lstStyle>
            <a:extLst/>
          </a:lstStyle>
          <a:p>
            <a:r>
              <a:rPr lang="en-US" sz="3200" dirty="0" smtClean="0"/>
              <a:t>Do not use brackets when parenthesis are called for or parenthesis when brackets are needed. Brackets are used to enclose an explanation, comment, or correction that is inserted into quoted material.</a:t>
            </a:r>
            <a:endParaRPr lang="en-US" sz="3200" dirty="0"/>
          </a:p>
        </p:txBody>
      </p:sp>
      <p:pic>
        <p:nvPicPr>
          <p:cNvPr id="2050" name="Picture 2" descr="C:\Documents and Settings\labbie\Local Settings\Temporary Internet Files\Content.IE5\FZL154DU\MC900433883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4191000"/>
            <a:ext cx="24384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>
            <a:extLst/>
          </a:lstStyle>
          <a:p>
            <a:pPr algn="ctr"/>
            <a:r>
              <a:rPr lang="en-US" dirty="0" smtClean="0"/>
              <a:t>Brackets</a:t>
            </a:r>
            <a:endParaRPr lang="en-US" dirty="0"/>
          </a:p>
        </p:txBody>
      </p:sp>
      <p:sp>
        <p:nvSpPr>
          <p:cNvPr id="4" name="Rectangle 25"/>
          <p:cNvSpPr txBox="1">
            <a:spLocks/>
          </p:cNvSpPr>
          <p:nvPr/>
        </p:nvSpPr>
        <p:spPr>
          <a:xfrm>
            <a:off x="0" y="1295400"/>
            <a:ext cx="9144000" cy="52578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Use the word </a:t>
            </a:r>
            <a:r>
              <a:rPr kumimoji="0" lang="en-US" sz="22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sic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(meaning “so” of “thus”) in brackets to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200" kern="0" dirty="0" smtClean="0"/>
              <a:t>	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indicate that you have quoted an error in the original.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kern="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kern="0" dirty="0" smtClean="0"/>
              <a:t>Examples: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The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supermarket ad reads, “</a:t>
            </a:r>
            <a:r>
              <a:rPr kumimoji="0" lang="en-US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Bostin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fern’s [sic] for sale.”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kern="0" baseline="0" dirty="0" smtClean="0"/>
              <a:t>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kern="0" dirty="0" smtClean="0"/>
              <a:t>	</a:t>
            </a:r>
            <a:r>
              <a:rPr lang="en-US" kern="0" baseline="0" dirty="0" smtClean="0"/>
              <a:t>“[O]ne of the best on television” is how a company spokesperson described the</a:t>
            </a:r>
            <a:r>
              <a:rPr lang="en-US" kern="0" dirty="0" smtClean="0"/>
              <a:t> Texaco commercial. 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kern="0" dirty="0" smtClean="0"/>
              <a:t>	The spokesperson also said, “The Texaco station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kern="0" dirty="0" smtClean="0"/>
              <a:t>	</a:t>
            </a:r>
            <a:r>
              <a:rPr lang="en-US" kern="0" dirty="0" smtClean="0"/>
              <a:t>[outside Chicago] is one of the busiest in the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kern="0" dirty="0" smtClean="0"/>
              <a:t>	nation.”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075" name="Picture 3" descr="C:\Documents and Settings\labbie\Local Settings\Temporary Internet Files\Content.IE5\TMAC156B\MC90004483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31057" y="4495800"/>
            <a:ext cx="2019947" cy="17526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>
            <a:extLst/>
          </a:lstStyle>
          <a:p>
            <a:pPr algn="ctr"/>
            <a:r>
              <a:rPr lang="en-US" dirty="0" smtClean="0"/>
              <a:t>Parenthesis</a:t>
            </a:r>
            <a:endParaRPr lang="en-US" dirty="0"/>
          </a:p>
        </p:txBody>
      </p:sp>
      <p:sp>
        <p:nvSpPr>
          <p:cNvPr id="4" name="Rectangle 25"/>
          <p:cNvSpPr txBox="1">
            <a:spLocks/>
          </p:cNvSpPr>
          <p:nvPr/>
        </p:nvSpPr>
        <p:spPr>
          <a:xfrm>
            <a:off x="0" y="1143000"/>
            <a:ext cx="9144000" cy="5715000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extLst/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 parenthesis to enclose explanatory or interrupting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elements that add information but might otherwise disrupt the sentence.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400" kern="0" baseline="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9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Examples: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900" kern="0" dirty="0" smtClean="0"/>
              <a:t>	</a:t>
            </a:r>
            <a:r>
              <a:rPr kumimoji="0" lang="en-US" sz="19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Attila the Hun (circa A.D. 406-453) invaded the Eastern Roman Empire.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900" kern="0" baseline="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9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No one did well on the French test (except Jacques, of course).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900" kern="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9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Roy and I travelled all day and night (he was the driver; I was the navigator) and reached Los Angeles by dawn.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900" kern="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9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Punctuation marks (commas, periods, semicolons) that belong to the sentence come after the parenthesis.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900" kern="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9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“[O]ne of the best on television” is how a company spokesperson described the Texaco commercial (it’s the one with the hound dog singing “The Thrill is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900" kern="0" dirty="0" smtClean="0"/>
              <a:t>	</a:t>
            </a:r>
            <a:r>
              <a:rPr kumimoji="0" lang="en-US" sz="19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Gone”).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200" kern="0" baseline="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izShow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</a:schemeClr>
            </a:gs>
            <a:gs pos="100000">
              <a:schemeClr val="phClr">
                <a:shade val="80000"/>
                <a:satMod val="150000"/>
              </a:schemeClr>
            </a:gs>
          </a:gsLst>
          <a:path path="circle">
            <a:fillToRect l="50000" t="50000"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7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QuizShow</Template>
  <TotalTime>0</TotalTime>
  <Words>56</Words>
  <Application>Microsoft Office PowerPoint</Application>
  <PresentationFormat>On-screen Show (4:3)</PresentationFormat>
  <Paragraphs>36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QuizShow</vt:lpstr>
      <vt:lpstr>Brackets and Parenthesis</vt:lpstr>
      <vt:lpstr>Do not use brackets when parenthesis are called for or parenthesis when brackets are needed. Brackets are used to enclose an explanation, comment, or correction that is inserted into quoted material.</vt:lpstr>
      <vt:lpstr>Brackets</vt:lpstr>
      <vt:lpstr>Parenthesis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2010-11-03T18:02:31Z</dcterms:created>
  <dcterms:modified xsi:type="dcterms:W3CDTF">2010-11-03T18:56:47Z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