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8"/>
  </p:notesMasterIdLst>
  <p:sldIdLst>
    <p:sldId id="257" r:id="rId3"/>
    <p:sldId id="273" r:id="rId4"/>
    <p:sldId id="274" r:id="rId5"/>
    <p:sldId id="275" r:id="rId6"/>
    <p:sldId id="27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99" autoAdjust="0"/>
  </p:normalViewPr>
  <p:slideViewPr>
    <p:cSldViewPr snapToGrid="0">
      <p:cViewPr varScale="1">
        <p:scale>
          <a:sx n="109" d="100"/>
          <a:sy n="109" d="100"/>
        </p:scale>
        <p:origin x="1596"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AE70E-F078-46F1-89B4-57599DC27663}" type="datetimeFigureOut">
              <a:rPr lang="en-US" smtClean="0"/>
              <a:t>1/31/2019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4C8D7-DF53-4528-AC35-436D22C1CCCC}" type="slidenum">
              <a:rPr lang="en-US" smtClean="0"/>
              <a:t>‹#›</a:t>
            </a:fld>
            <a:endParaRPr lang="en-US"/>
          </a:p>
        </p:txBody>
      </p:sp>
    </p:spTree>
    <p:extLst>
      <p:ext uri="{BB962C8B-B14F-4D97-AF65-F5344CB8AC3E}">
        <p14:creationId xmlns:p14="http://schemas.microsoft.com/office/powerpoint/2010/main" val="408215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227225"/>
            <a:ext cx="7772400" cy="1291419"/>
          </a:xfrm>
        </p:spPr>
        <p:txBody>
          <a:bodyPr anchor="b">
            <a:noAutofit/>
          </a:bodyPr>
          <a:lstStyle>
            <a:lvl1pPr algn="ctr">
              <a:defRPr sz="4000" b="1">
                <a:solidFill>
                  <a:srgbClr val="0069AA"/>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5556119"/>
            <a:ext cx="6858000" cy="468443"/>
          </a:xfrm>
        </p:spPr>
        <p:txBody>
          <a:bodyPr/>
          <a:lstStyle>
            <a:lvl1pPr marL="0" indent="0" algn="ctr">
              <a:buNone/>
              <a:defRPr sz="2400">
                <a:solidFill>
                  <a:srgbClr val="0069AA"/>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261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9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580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757948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C:\Users\rphelps\Desktop\WritingLab_PrimaryHorizontal_Spot.jpg"/>
          <p:cNvPicPr/>
          <p:nvPr userDrawn="1"/>
        </p:nvPicPr>
        <p:blipFill rotWithShape="1">
          <a:blip r:embed="rId2" cstate="print">
            <a:extLst>
              <a:ext uri="{28A0092B-C50C-407E-A947-70E740481C1C}">
                <a14:useLocalDpi xmlns:a14="http://schemas.microsoft.com/office/drawing/2010/main" val="0"/>
              </a:ext>
            </a:extLst>
          </a:blip>
          <a:srcRect l="12339" r="9625"/>
          <a:stretch/>
        </p:blipFill>
        <p:spPr bwMode="auto">
          <a:xfrm>
            <a:off x="6867609" y="5556382"/>
            <a:ext cx="1714500" cy="976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800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C6242-8C72-4700-A8AD-64E8A854F16C}"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63112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3C6242-8C72-4700-A8AD-64E8A854F16C}"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2539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3C6242-8C72-4700-A8AD-64E8A854F16C}" type="datetimeFigureOut">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41140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3C6242-8C72-4700-A8AD-64E8A854F16C}"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90384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6242-8C72-4700-A8AD-64E8A854F16C}" type="datetimeFigureOut">
              <a:rPr lang="en-US" smtClean="0"/>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60125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13219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90256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407715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362987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6238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953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14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45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97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401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0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488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1/31/2019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2183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90689"/>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1/31/2019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spTree>
    <p:extLst>
      <p:ext uri="{BB962C8B-B14F-4D97-AF65-F5344CB8AC3E}">
        <p14:creationId xmlns:p14="http://schemas.microsoft.com/office/powerpoint/2010/main" val="38002879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rgbClr val="0069AA"/>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uwf.edu/cassh/support-resources/the-uwf-writing-lab/expand-your-skills/mini-lessons-for-grammar/" TargetMode="External"/><Relationship Id="rId2" Type="http://schemas.openxmlformats.org/officeDocument/2006/relationships/hyperlink" Target="https://uwf.edu/cassh/support-resources/the-uwf-writing-lab/"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Lab</a:t>
            </a:r>
          </a:p>
        </p:txBody>
      </p:sp>
      <p:sp>
        <p:nvSpPr>
          <p:cNvPr id="3" name="Subtitle 2"/>
          <p:cNvSpPr>
            <a:spLocks noGrp="1"/>
          </p:cNvSpPr>
          <p:nvPr>
            <p:ph type="subTitle" idx="1"/>
          </p:nvPr>
        </p:nvSpPr>
        <p:spPr>
          <a:xfrm>
            <a:off x="1395412" y="5645019"/>
            <a:ext cx="6467475" cy="468443"/>
          </a:xfrm>
        </p:spPr>
        <p:txBody>
          <a:bodyPr>
            <a:noAutofit/>
          </a:bodyPr>
          <a:lstStyle/>
          <a:p>
            <a:r>
              <a:rPr lang="en-US" smtClean="0"/>
              <a:t>Agreement-Indefinite </a:t>
            </a:r>
            <a:r>
              <a:rPr lang="en-US" dirty="0"/>
              <a:t>Pronouns</a:t>
            </a:r>
          </a:p>
        </p:txBody>
      </p:sp>
    </p:spTree>
    <p:extLst>
      <p:ext uri="{BB962C8B-B14F-4D97-AF65-F5344CB8AC3E}">
        <p14:creationId xmlns:p14="http://schemas.microsoft.com/office/powerpoint/2010/main" val="339832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9A10-A759-4B0E-A9D9-4889007B970D}"/>
              </a:ext>
            </a:extLst>
          </p:cNvPr>
          <p:cNvSpPr>
            <a:spLocks noGrp="1"/>
          </p:cNvSpPr>
          <p:nvPr>
            <p:ph type="title"/>
          </p:nvPr>
        </p:nvSpPr>
        <p:spPr/>
        <p:txBody>
          <a:bodyPr/>
          <a:lstStyle/>
          <a:p>
            <a:r>
              <a:rPr lang="en-US" dirty="0"/>
              <a:t>Singular Indefinite Pronouns</a:t>
            </a:r>
          </a:p>
        </p:txBody>
      </p:sp>
      <p:sp>
        <p:nvSpPr>
          <p:cNvPr id="3" name="Content Placeholder 2">
            <a:extLst>
              <a:ext uri="{FF2B5EF4-FFF2-40B4-BE49-F238E27FC236}">
                <a16:creationId xmlns:a16="http://schemas.microsoft.com/office/drawing/2014/main" id="{21F59E8C-BBE2-4F87-83C6-64048B1F26CD}"/>
              </a:ext>
            </a:extLst>
          </p:cNvPr>
          <p:cNvSpPr>
            <a:spLocks noGrp="1"/>
          </p:cNvSpPr>
          <p:nvPr>
            <p:ph idx="1"/>
          </p:nvPr>
        </p:nvSpPr>
        <p:spPr/>
        <p:txBody>
          <a:bodyPr/>
          <a:lstStyle/>
          <a:p>
            <a:r>
              <a:rPr lang="en-US" altLang="en-US" dirty="0"/>
              <a:t>The following pronouns are singular: </a:t>
            </a:r>
            <a:r>
              <a:rPr lang="en-US" altLang="en-US" sz="2300" dirty="0">
                <a:ea typeface="ＭＳ Ｐゴシック" panose="020B0600070205080204" pitchFamily="34" charset="-128"/>
              </a:rPr>
              <a:t>each, nobody, something, anybody, no one, somebody, one, everybody, someone, neither, anyone, anything, either, nothing, everyone, everything, and other pronouns ending in one, body, and thing.</a:t>
            </a:r>
          </a:p>
          <a:p>
            <a:pPr lvl="2"/>
            <a:r>
              <a:rPr lang="en-US" altLang="en-US" sz="2100" dirty="0">
                <a:ea typeface="ＭＳ Ｐゴシック" panose="020B0600070205080204" pitchFamily="34" charset="-128"/>
              </a:rPr>
              <a:t>Example: Everybody is going to the party.</a:t>
            </a:r>
          </a:p>
          <a:p>
            <a:pPr lvl="2"/>
            <a:r>
              <a:rPr lang="en-US" altLang="en-US" sz="2100" dirty="0">
                <a:ea typeface="ＭＳ Ｐゴシック" panose="020B0600070205080204" pitchFamily="34" charset="-128"/>
              </a:rPr>
              <a:t>Example: Only one of my friends is going to the party.</a:t>
            </a:r>
          </a:p>
          <a:p>
            <a:pPr lvl="2"/>
            <a:r>
              <a:rPr lang="en-US" altLang="en-US" sz="2100" dirty="0">
                <a:ea typeface="ＭＳ Ｐゴシック" panose="020B0600070205080204" pitchFamily="34" charset="-128"/>
              </a:rPr>
              <a:t>Example: Neither of my friends is going to the party.</a:t>
            </a:r>
          </a:p>
          <a:p>
            <a:endParaRPr lang="en-US" dirty="0"/>
          </a:p>
        </p:txBody>
      </p:sp>
    </p:spTree>
    <p:extLst>
      <p:ext uri="{BB962C8B-B14F-4D97-AF65-F5344CB8AC3E}">
        <p14:creationId xmlns:p14="http://schemas.microsoft.com/office/powerpoint/2010/main" val="121356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F5E5E-9033-4912-99E0-EB0FDB10D60A}"/>
              </a:ext>
            </a:extLst>
          </p:cNvPr>
          <p:cNvSpPr>
            <a:spLocks noGrp="1"/>
          </p:cNvSpPr>
          <p:nvPr>
            <p:ph type="title"/>
          </p:nvPr>
        </p:nvSpPr>
        <p:spPr/>
        <p:txBody>
          <a:bodyPr/>
          <a:lstStyle/>
          <a:p>
            <a:r>
              <a:rPr lang="en-US" dirty="0"/>
              <a:t>Plural Indefinite Pronouns</a:t>
            </a:r>
          </a:p>
        </p:txBody>
      </p:sp>
      <p:sp>
        <p:nvSpPr>
          <p:cNvPr id="3" name="Content Placeholder 2">
            <a:extLst>
              <a:ext uri="{FF2B5EF4-FFF2-40B4-BE49-F238E27FC236}">
                <a16:creationId xmlns:a16="http://schemas.microsoft.com/office/drawing/2014/main" id="{FB6EC859-498D-4891-A881-69C6A4349F9D}"/>
              </a:ext>
            </a:extLst>
          </p:cNvPr>
          <p:cNvSpPr>
            <a:spLocks noGrp="1"/>
          </p:cNvSpPr>
          <p:nvPr>
            <p:ph idx="1"/>
          </p:nvPr>
        </p:nvSpPr>
        <p:spPr/>
        <p:txBody>
          <a:bodyPr/>
          <a:lstStyle/>
          <a:p>
            <a:r>
              <a:rPr lang="en-US" dirty="0"/>
              <a:t>The following pronouns are plural: Several, few, both, and many. </a:t>
            </a:r>
          </a:p>
          <a:p>
            <a:r>
              <a:rPr lang="en-US" dirty="0"/>
              <a:t>Example: Several of my friends are going to the party.</a:t>
            </a:r>
          </a:p>
          <a:p>
            <a:endParaRPr lang="en-US" dirty="0"/>
          </a:p>
        </p:txBody>
      </p:sp>
    </p:spTree>
    <p:extLst>
      <p:ext uri="{BB962C8B-B14F-4D97-AF65-F5344CB8AC3E}">
        <p14:creationId xmlns:p14="http://schemas.microsoft.com/office/powerpoint/2010/main" val="1301868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3056-9599-4C14-A5F2-5F2E7A489352}"/>
              </a:ext>
            </a:extLst>
          </p:cNvPr>
          <p:cNvSpPr>
            <a:spLocks noGrp="1"/>
          </p:cNvSpPr>
          <p:nvPr>
            <p:ph type="title"/>
          </p:nvPr>
        </p:nvSpPr>
        <p:spPr/>
        <p:txBody>
          <a:bodyPr/>
          <a:lstStyle/>
          <a:p>
            <a:r>
              <a:rPr lang="en-US" dirty="0"/>
              <a:t>Singular and Plural Indefinite Pronouns</a:t>
            </a:r>
          </a:p>
        </p:txBody>
      </p:sp>
      <p:sp>
        <p:nvSpPr>
          <p:cNvPr id="3" name="Content Placeholder 2">
            <a:extLst>
              <a:ext uri="{FF2B5EF4-FFF2-40B4-BE49-F238E27FC236}">
                <a16:creationId xmlns:a16="http://schemas.microsoft.com/office/drawing/2014/main" id="{8091E0A9-C840-4015-B61F-F59ED7923055}"/>
              </a:ext>
            </a:extLst>
          </p:cNvPr>
          <p:cNvSpPr>
            <a:spLocks noGrp="1"/>
          </p:cNvSpPr>
          <p:nvPr>
            <p:ph idx="1"/>
          </p:nvPr>
        </p:nvSpPr>
        <p:spPr/>
        <p:txBody>
          <a:bodyPr>
            <a:normAutofit/>
          </a:bodyPr>
          <a:lstStyle/>
          <a:p>
            <a:r>
              <a:rPr lang="en-US" dirty="0"/>
              <a:t>The following pronouns may be singular or plural depending on either their antecedent (the word or phrase to which they refer) or on the noun or pronoun in the prepositional phrase: Some, all, most, none, and any.</a:t>
            </a:r>
          </a:p>
          <a:p>
            <a:r>
              <a:rPr lang="en-US" dirty="0"/>
              <a:t>Example: Some of the mail has arrived.</a:t>
            </a:r>
          </a:p>
          <a:p>
            <a:r>
              <a:rPr lang="en-US" dirty="0"/>
              <a:t>Example: Some of the letters have </a:t>
            </a:r>
            <a:r>
              <a:rPr lang="en-US" dirty="0" smtClean="0"/>
              <a:t>arrived.</a:t>
            </a:r>
            <a:endParaRPr lang="en-US" dirty="0"/>
          </a:p>
        </p:txBody>
      </p:sp>
    </p:spTree>
    <p:extLst>
      <p:ext uri="{BB962C8B-B14F-4D97-AF65-F5344CB8AC3E}">
        <p14:creationId xmlns:p14="http://schemas.microsoft.com/office/powerpoint/2010/main" val="1375058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all, folks!</a:t>
            </a:r>
            <a:endParaRPr lang="en-US" dirty="0"/>
          </a:p>
        </p:txBody>
      </p:sp>
      <p:sp>
        <p:nvSpPr>
          <p:cNvPr id="3" name="Content Placeholder 2"/>
          <p:cNvSpPr>
            <a:spLocks noGrp="1"/>
          </p:cNvSpPr>
          <p:nvPr>
            <p:ph idx="1"/>
          </p:nvPr>
        </p:nvSpPr>
        <p:spPr/>
        <p:txBody>
          <a:bodyPr/>
          <a:lstStyle/>
          <a:p>
            <a:r>
              <a:rPr lang="en-US" dirty="0" smtClean="0"/>
              <a:t>This lesson is part of the UWF Writing Lab Grammar Mini-Lesson Series</a:t>
            </a:r>
          </a:p>
          <a:p>
            <a:r>
              <a:rPr lang="en-US" dirty="0" smtClean="0"/>
              <a:t>Lessons adapted from </a:t>
            </a:r>
            <a:r>
              <a:rPr lang="en-US" i="1" dirty="0" smtClean="0"/>
              <a:t>Real Good Grammar, Too</a:t>
            </a:r>
            <a:r>
              <a:rPr lang="en-US" dirty="0" smtClean="0"/>
              <a:t> by Mamie Webb Hixon</a:t>
            </a:r>
          </a:p>
          <a:p>
            <a:r>
              <a:rPr lang="en-US" dirty="0" smtClean="0"/>
              <a:t>To find out more, visit the Writing Lab’s </a:t>
            </a:r>
            <a:r>
              <a:rPr lang="en-US" dirty="0" smtClean="0">
                <a:hlinkClick r:id="rId2"/>
              </a:rPr>
              <a:t>website</a:t>
            </a:r>
            <a:r>
              <a:rPr lang="en-US" dirty="0" smtClean="0"/>
              <a:t> where you can </a:t>
            </a:r>
            <a:r>
              <a:rPr lang="en-US" dirty="0" smtClean="0">
                <a:hlinkClick r:id="rId3"/>
              </a:rPr>
              <a:t>take a self-scoring quiz </a:t>
            </a:r>
            <a:r>
              <a:rPr lang="en-US" dirty="0" smtClean="0"/>
              <a:t>corresponding to this lesson</a:t>
            </a:r>
            <a:endParaRPr lang="en-US" dirty="0"/>
          </a:p>
        </p:txBody>
      </p:sp>
    </p:spTree>
    <p:extLst>
      <p:ext uri="{BB962C8B-B14F-4D97-AF65-F5344CB8AC3E}">
        <p14:creationId xmlns:p14="http://schemas.microsoft.com/office/powerpoint/2010/main" val="166193998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240</Words>
  <Application>Microsoft Office PowerPoint</Application>
  <PresentationFormat>On-screen Show (4:3)</PresentationFormat>
  <Paragraphs>18</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ＭＳ Ｐゴシック</vt:lpstr>
      <vt:lpstr>Arial</vt:lpstr>
      <vt:lpstr>Calibri</vt:lpstr>
      <vt:lpstr>Calibri Light</vt:lpstr>
      <vt:lpstr>1_Office Theme</vt:lpstr>
      <vt:lpstr>Office Theme</vt:lpstr>
      <vt:lpstr>Writing Lab</vt:lpstr>
      <vt:lpstr>Singular Indefinite Pronouns</vt:lpstr>
      <vt:lpstr>Plural Indefinite Pronouns</vt:lpstr>
      <vt:lpstr>Singular and Plural Indefinite Pronouns</vt:lpstr>
      <vt:lpstr>That’s all,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Lab</dc:title>
  <dc:creator>Rustian Phelps</dc:creator>
  <cp:lastModifiedBy>Kayla Brown</cp:lastModifiedBy>
  <cp:revision>19</cp:revision>
  <dcterms:created xsi:type="dcterms:W3CDTF">2018-05-29T16:49:48Z</dcterms:created>
  <dcterms:modified xsi:type="dcterms:W3CDTF">2019-01-31T19:27:08Z</dcterms:modified>
</cp:coreProperties>
</file>