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9E8402-3DDD-462B-94E6-8976ED0EBBCB}">
          <p14:sldIdLst>
            <p14:sldId id="256"/>
          </p14:sldIdLst>
        </p14:section>
        <p14:section name="Titles in APA" id="{4D90A4BD-603C-423B-9428-0ED0E15DD8D9}">
          <p14:sldIdLst>
            <p14:sldId id="257"/>
            <p14:sldId id="258"/>
            <p14:sldId id="259"/>
            <p14:sldId id="260"/>
            <p14:sldId id="261"/>
            <p14:sldId id="262"/>
          </p14:sldIdLst>
        </p14:section>
        <p14:section name="Titles in MLA" id="{8AC8A0BE-FB52-4018-BD3B-7DBCB13F56E5}">
          <p14:sldIdLst>
            <p14:sldId id="263"/>
            <p14:sldId id="264"/>
            <p14:sldId id="265"/>
            <p14:sldId id="266"/>
            <p14:sldId id="267"/>
            <p14:sldId id="268"/>
          </p14:sldIdLst>
        </p14:section>
        <p14:section name="Titles in Turabian" id="{A16A610A-B50E-4E02-92F0-1EDAAD0678BA}">
          <p14:sldIdLst>
            <p14:sldId id="269"/>
            <p14:sldId id="270"/>
            <p14:sldId id="271"/>
            <p14:sldId id="272"/>
            <p14:sldId id="273"/>
            <p14:sldId id="27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7/15/2014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93032"/>
            <a:ext cx="8001000" cy="2971801"/>
          </a:xfrm>
        </p:spPr>
        <p:txBody>
          <a:bodyPr>
            <a:normAutofit/>
          </a:bodyPr>
          <a:lstStyle/>
          <a:p>
            <a:r>
              <a:rPr lang="en-US" sz="4400" dirty="0" smtClean="0"/>
              <a:t>Capitalization of titles </a:t>
            </a:r>
            <a:br>
              <a:rPr lang="en-US" sz="4400" dirty="0" smtClean="0"/>
            </a:br>
            <a:r>
              <a:rPr lang="en-US" sz="2800" dirty="0" smtClean="0"/>
              <a:t>in </a:t>
            </a:r>
            <a:r>
              <a:rPr lang="en-US" sz="2800" dirty="0" err="1" smtClean="0"/>
              <a:t>apa</a:t>
            </a:r>
            <a:r>
              <a:rPr lang="en-US" sz="2800" dirty="0" smtClean="0"/>
              <a:t>, </a:t>
            </a:r>
            <a:r>
              <a:rPr lang="en-US" sz="2800" dirty="0" err="1" smtClean="0"/>
              <a:t>mla</a:t>
            </a:r>
            <a:r>
              <a:rPr lang="en-US" sz="2800" dirty="0" smtClean="0"/>
              <a:t>, and </a:t>
            </a:r>
            <a:r>
              <a:rPr lang="en-US" sz="2800" dirty="0" err="1" smtClean="0"/>
              <a:t>turabian</a:t>
            </a:r>
            <a:endParaRPr lang="en-US" sz="2800" dirty="0"/>
          </a:p>
        </p:txBody>
      </p:sp>
      <p:sp>
        <p:nvSpPr>
          <p:cNvPr id="3" name="Subtitle 2"/>
          <p:cNvSpPr>
            <a:spLocks noGrp="1"/>
          </p:cNvSpPr>
          <p:nvPr>
            <p:ph type="subTitle" idx="1"/>
          </p:nvPr>
        </p:nvSpPr>
        <p:spPr/>
        <p:txBody>
          <a:bodyPr/>
          <a:lstStyle/>
          <a:p>
            <a:r>
              <a:rPr lang="en-US" dirty="0" smtClean="0"/>
              <a:t>Alden David Martinez</a:t>
            </a:r>
          </a:p>
          <a:p>
            <a:r>
              <a:rPr lang="en-US" dirty="0" smtClean="0"/>
              <a:t>Summer 2014</a:t>
            </a:r>
            <a:endParaRPr lang="en-US" dirty="0"/>
          </a:p>
        </p:txBody>
      </p:sp>
    </p:spTree>
    <p:extLst>
      <p:ext uri="{BB962C8B-B14F-4D97-AF65-F5344CB8AC3E}">
        <p14:creationId xmlns:p14="http://schemas.microsoft.com/office/powerpoint/2010/main" val="3183431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MLA</a:t>
            </a:r>
            <a:endParaRPr lang="en-US" sz="3200" dirty="0"/>
          </a:p>
        </p:txBody>
      </p:sp>
      <p:sp>
        <p:nvSpPr>
          <p:cNvPr id="3" name="TextBox 2"/>
          <p:cNvSpPr txBox="1"/>
          <p:nvPr/>
        </p:nvSpPr>
        <p:spPr>
          <a:xfrm>
            <a:off x="513347" y="1644316"/>
            <a:ext cx="9927437" cy="175432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smtClean="0"/>
              <a:t>The titles on the previous slide </a:t>
            </a:r>
            <a:r>
              <a:rPr lang="en-US" dirty="0"/>
              <a:t>should appear in a research paper as follows:</a:t>
            </a:r>
          </a:p>
          <a:p>
            <a:pPr marL="742950" lvl="1" indent="-285750">
              <a:lnSpc>
                <a:spcPct val="150000"/>
              </a:lnSpc>
              <a:buFont typeface="Arial" panose="020B0604020202020204" pitchFamily="34" charset="0"/>
              <a:buChar char="•"/>
            </a:pPr>
            <a:r>
              <a:rPr lang="en-US" i="1" dirty="0"/>
              <a:t>Modernism and Negritude</a:t>
            </a:r>
            <a:endParaRPr lang="en-US" dirty="0"/>
          </a:p>
          <a:p>
            <a:pPr marL="742950" lvl="1" indent="-285750">
              <a:lnSpc>
                <a:spcPct val="150000"/>
              </a:lnSpc>
              <a:buFont typeface="Arial" panose="020B0604020202020204" pitchFamily="34" charset="0"/>
              <a:buChar char="•"/>
            </a:pPr>
            <a:r>
              <a:rPr lang="en-US" i="1" dirty="0"/>
              <a:t>Reading Sites: Social Difference and Reader Response</a:t>
            </a:r>
            <a:endParaRPr lang="en-US" dirty="0"/>
          </a:p>
          <a:p>
            <a:pPr marL="742950" lvl="1" indent="-285750">
              <a:lnSpc>
                <a:spcPct val="150000"/>
              </a:lnSpc>
              <a:buFont typeface="Arial" panose="020B0604020202020204" pitchFamily="34" charset="0"/>
              <a:buChar char="•"/>
            </a:pPr>
            <a:r>
              <a:rPr lang="en-US" i="1" dirty="0"/>
              <a:t>Turner’s Early </a:t>
            </a:r>
            <a:r>
              <a:rPr lang="en-US" i="1" dirty="0" smtClean="0"/>
              <a:t>Sketchbooks</a:t>
            </a:r>
            <a:endParaRPr lang="en-US" dirty="0"/>
          </a:p>
        </p:txBody>
      </p:sp>
    </p:spTree>
    <p:extLst>
      <p:ext uri="{BB962C8B-B14F-4D97-AF65-F5344CB8AC3E}">
        <p14:creationId xmlns:p14="http://schemas.microsoft.com/office/powerpoint/2010/main" val="510109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MLA</a:t>
            </a:r>
            <a:endParaRPr lang="en-US" sz="3200" dirty="0"/>
          </a:p>
        </p:txBody>
      </p:sp>
      <p:sp>
        <p:nvSpPr>
          <p:cNvPr id="3" name="TextBox 2"/>
          <p:cNvSpPr txBox="1"/>
          <p:nvPr/>
        </p:nvSpPr>
        <p:spPr>
          <a:xfrm>
            <a:off x="513347" y="1644316"/>
            <a:ext cx="9927437"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In a title or subtitle, capitalize the first, last, and all principal words, including those that follow hyphens in compound terms:</a:t>
            </a:r>
          </a:p>
          <a:p>
            <a:pPr marL="742950" lvl="1" indent="-285750">
              <a:lnSpc>
                <a:spcPct val="150000"/>
              </a:lnSpc>
              <a:buFont typeface="Arial" panose="020B0604020202020204" pitchFamily="34" charset="0"/>
              <a:buChar char="•"/>
            </a:pPr>
            <a:r>
              <a:rPr lang="en-US" dirty="0"/>
              <a:t>Nouns – </a:t>
            </a:r>
            <a:r>
              <a:rPr lang="en-US" i="1" dirty="0"/>
              <a:t>flowers,</a:t>
            </a:r>
            <a:r>
              <a:rPr lang="en-US" dirty="0"/>
              <a:t> as in </a:t>
            </a:r>
            <a:r>
              <a:rPr lang="en-US" i="1" dirty="0"/>
              <a:t>The Flowers of </a:t>
            </a:r>
            <a:r>
              <a:rPr lang="en-US" i="1" dirty="0" smtClean="0"/>
              <a:t>Europe</a:t>
            </a:r>
          </a:p>
          <a:p>
            <a:pPr marL="742950" lvl="1" indent="-285750">
              <a:lnSpc>
                <a:spcPct val="150000"/>
              </a:lnSpc>
              <a:buFont typeface="Arial" panose="020B0604020202020204" pitchFamily="34" charset="0"/>
              <a:buChar char="•"/>
            </a:pPr>
            <a:r>
              <a:rPr lang="en-US" dirty="0"/>
              <a:t>Pronouns – </a:t>
            </a:r>
            <a:r>
              <a:rPr lang="en-US" i="1" dirty="0"/>
              <a:t>our, </a:t>
            </a:r>
            <a:r>
              <a:rPr lang="en-US" dirty="0"/>
              <a:t>as in </a:t>
            </a:r>
            <a:r>
              <a:rPr lang="en-US" i="1" dirty="0"/>
              <a:t>Save Our Children</a:t>
            </a:r>
            <a:r>
              <a:rPr lang="en-US" dirty="0"/>
              <a:t>; </a:t>
            </a:r>
            <a:r>
              <a:rPr lang="en-US" i="1" dirty="0"/>
              <a:t>that</a:t>
            </a:r>
            <a:r>
              <a:rPr lang="en-US" dirty="0"/>
              <a:t>, as in </a:t>
            </a:r>
            <a:r>
              <a:rPr lang="en-US" i="1" dirty="0"/>
              <a:t>The Mouse That </a:t>
            </a:r>
            <a:r>
              <a:rPr lang="en-US" i="1" dirty="0" smtClean="0"/>
              <a:t>Roared</a:t>
            </a:r>
          </a:p>
          <a:p>
            <a:pPr marL="742950" lvl="1" indent="-285750">
              <a:lnSpc>
                <a:spcPct val="150000"/>
              </a:lnSpc>
              <a:buFont typeface="Arial" panose="020B0604020202020204" pitchFamily="34" charset="0"/>
              <a:buChar char="•"/>
            </a:pPr>
            <a:r>
              <a:rPr lang="en-US" dirty="0"/>
              <a:t>Verbs – </a:t>
            </a:r>
            <a:r>
              <a:rPr lang="en-US" i="1" dirty="0"/>
              <a:t>watches,</a:t>
            </a:r>
            <a:r>
              <a:rPr lang="en-US" dirty="0"/>
              <a:t> as in </a:t>
            </a:r>
            <a:r>
              <a:rPr lang="en-US" i="1" dirty="0"/>
              <a:t>America Watches Television</a:t>
            </a:r>
            <a:r>
              <a:rPr lang="en-US" dirty="0"/>
              <a:t>; </a:t>
            </a:r>
            <a:r>
              <a:rPr lang="en-US" i="1" dirty="0"/>
              <a:t>is, </a:t>
            </a:r>
            <a:r>
              <a:rPr lang="en-US" dirty="0"/>
              <a:t>as in </a:t>
            </a:r>
            <a:r>
              <a:rPr lang="en-US" i="1" dirty="0"/>
              <a:t>What Is Literature?</a:t>
            </a:r>
            <a:endParaRPr lang="en-US" dirty="0"/>
          </a:p>
          <a:p>
            <a:pPr marL="742950" lvl="1" indent="-285750">
              <a:lnSpc>
                <a:spcPct val="150000"/>
              </a:lnSpc>
              <a:buFont typeface="Arial" panose="020B0604020202020204" pitchFamily="34" charset="0"/>
              <a:buChar char="•"/>
            </a:pPr>
            <a:r>
              <a:rPr lang="en-US" dirty="0"/>
              <a:t>Adjectives – </a:t>
            </a:r>
            <a:r>
              <a:rPr lang="en-US" i="1" dirty="0"/>
              <a:t>ugly,</a:t>
            </a:r>
            <a:r>
              <a:rPr lang="en-US" dirty="0"/>
              <a:t> as in </a:t>
            </a:r>
            <a:r>
              <a:rPr lang="en-US" i="1" dirty="0"/>
              <a:t>The Ugly Duckling</a:t>
            </a:r>
            <a:r>
              <a:rPr lang="en-US" dirty="0"/>
              <a:t>; </a:t>
            </a:r>
            <a:r>
              <a:rPr lang="en-US" i="1" dirty="0"/>
              <a:t>that, </a:t>
            </a:r>
            <a:r>
              <a:rPr lang="en-US" dirty="0"/>
              <a:t>as in </a:t>
            </a:r>
            <a:r>
              <a:rPr lang="en-US" i="1" dirty="0"/>
              <a:t>Who Said That Phrase</a:t>
            </a:r>
            <a:r>
              <a:rPr lang="en-US" i="1" dirty="0" smtClean="0"/>
              <a:t>?</a:t>
            </a:r>
          </a:p>
          <a:p>
            <a:pPr marL="742950" lvl="1" indent="-285750">
              <a:lnSpc>
                <a:spcPct val="150000"/>
              </a:lnSpc>
              <a:buFont typeface="Arial" panose="020B0604020202020204" pitchFamily="34" charset="0"/>
              <a:buChar char="•"/>
            </a:pPr>
            <a:r>
              <a:rPr lang="en-US" dirty="0"/>
              <a:t>Adverbs – </a:t>
            </a:r>
            <a:r>
              <a:rPr lang="en-US" i="1" dirty="0"/>
              <a:t>slightly, </a:t>
            </a:r>
            <a:r>
              <a:rPr lang="en-US" dirty="0"/>
              <a:t>as in </a:t>
            </a:r>
            <a:r>
              <a:rPr lang="en-US" i="1" dirty="0"/>
              <a:t>Only Slightly Corrupt</a:t>
            </a:r>
            <a:r>
              <a:rPr lang="en-US" dirty="0"/>
              <a:t>; </a:t>
            </a:r>
            <a:r>
              <a:rPr lang="en-US" i="1" dirty="0"/>
              <a:t>down, </a:t>
            </a:r>
            <a:r>
              <a:rPr lang="en-US" dirty="0"/>
              <a:t>as in </a:t>
            </a:r>
            <a:r>
              <a:rPr lang="en-US" i="1" dirty="0"/>
              <a:t>Go Down, Moses</a:t>
            </a:r>
            <a:endParaRPr lang="en-US" dirty="0"/>
          </a:p>
          <a:p>
            <a:pPr marL="742950" lvl="1" indent="-285750">
              <a:lnSpc>
                <a:spcPct val="150000"/>
              </a:lnSpc>
              <a:buFont typeface="Arial" panose="020B0604020202020204" pitchFamily="34" charset="0"/>
              <a:buChar char="•"/>
            </a:pPr>
            <a:r>
              <a:rPr lang="en-US" dirty="0"/>
              <a:t>Subordinating conjunctions – </a:t>
            </a:r>
            <a:r>
              <a:rPr lang="en-US" i="1" dirty="0"/>
              <a:t>after, although, as if, as soon as, because, before, if, that, unless, until, when, where, while, </a:t>
            </a:r>
            <a:r>
              <a:rPr lang="en-US" dirty="0"/>
              <a:t>as in </a:t>
            </a:r>
            <a:r>
              <a:rPr lang="en-US" i="1" dirty="0"/>
              <a:t>One If by Land and Anywhere That Chance Leads</a:t>
            </a:r>
            <a:endParaRPr lang="en-US" dirty="0"/>
          </a:p>
        </p:txBody>
      </p:sp>
    </p:spTree>
    <p:extLst>
      <p:ext uri="{BB962C8B-B14F-4D97-AF65-F5344CB8AC3E}">
        <p14:creationId xmlns:p14="http://schemas.microsoft.com/office/powerpoint/2010/main" val="2922523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MLA</a:t>
            </a:r>
            <a:endParaRPr lang="en-US" sz="3200" dirty="0"/>
          </a:p>
        </p:txBody>
      </p:sp>
      <p:sp>
        <p:nvSpPr>
          <p:cNvPr id="3" name="TextBox 2"/>
          <p:cNvSpPr txBox="1"/>
          <p:nvPr/>
        </p:nvSpPr>
        <p:spPr>
          <a:xfrm>
            <a:off x="513347" y="1644316"/>
            <a:ext cx="9927437" cy="25853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Do not capitalize the following parts of speech when they fall in the middle of a title:</a:t>
            </a:r>
          </a:p>
          <a:p>
            <a:pPr marL="742950" lvl="1" indent="-285750">
              <a:lnSpc>
                <a:spcPct val="150000"/>
              </a:lnSpc>
              <a:buFont typeface="Arial" panose="020B0604020202020204" pitchFamily="34" charset="0"/>
              <a:buChar char="•"/>
            </a:pPr>
            <a:r>
              <a:rPr lang="en-US" dirty="0"/>
              <a:t>Articles – </a:t>
            </a:r>
            <a:r>
              <a:rPr lang="en-US" i="1" dirty="0"/>
              <a:t>a, an, the, </a:t>
            </a:r>
            <a:r>
              <a:rPr lang="en-US" dirty="0"/>
              <a:t>as in </a:t>
            </a:r>
            <a:r>
              <a:rPr lang="en-US" i="1" dirty="0"/>
              <a:t>Under the Bamboo </a:t>
            </a:r>
            <a:r>
              <a:rPr lang="en-US" i="1" dirty="0" smtClean="0"/>
              <a:t>Tree</a:t>
            </a:r>
          </a:p>
          <a:p>
            <a:pPr marL="742950" lvl="1" indent="-285750">
              <a:lnSpc>
                <a:spcPct val="150000"/>
              </a:lnSpc>
              <a:buFont typeface="Arial" panose="020B0604020202020204" pitchFamily="34" charset="0"/>
              <a:buChar char="•"/>
            </a:pPr>
            <a:r>
              <a:rPr lang="en-US" dirty="0"/>
              <a:t>Prepositions – </a:t>
            </a:r>
            <a:r>
              <a:rPr lang="en-US" i="1" dirty="0"/>
              <a:t>against, as, between, in, of, to, </a:t>
            </a:r>
            <a:r>
              <a:rPr lang="en-US" dirty="0"/>
              <a:t>as in </a:t>
            </a:r>
            <a:r>
              <a:rPr lang="en-US" i="1" dirty="0"/>
              <a:t>The Merchant of Venice </a:t>
            </a:r>
            <a:r>
              <a:rPr lang="en-US" dirty="0"/>
              <a:t>and “A Dialogue between the Soul and Body</a:t>
            </a:r>
            <a:r>
              <a:rPr lang="en-US" dirty="0" smtClean="0"/>
              <a:t>”</a:t>
            </a:r>
          </a:p>
          <a:p>
            <a:pPr marL="742950" lvl="1" indent="-285750">
              <a:lnSpc>
                <a:spcPct val="150000"/>
              </a:lnSpc>
              <a:buFont typeface="Arial" panose="020B0604020202020204" pitchFamily="34" charset="0"/>
              <a:buChar char="•"/>
            </a:pPr>
            <a:r>
              <a:rPr lang="en-US" dirty="0"/>
              <a:t>Coordinating conjunctions – </a:t>
            </a:r>
            <a:r>
              <a:rPr lang="en-US" i="1" dirty="0"/>
              <a:t>and, but, for, nor, or, so, yet, </a:t>
            </a:r>
            <a:r>
              <a:rPr lang="en-US" dirty="0"/>
              <a:t>as in </a:t>
            </a:r>
            <a:r>
              <a:rPr lang="en-US" i="1" dirty="0"/>
              <a:t>Romeo and </a:t>
            </a:r>
            <a:r>
              <a:rPr lang="en-US" i="1" dirty="0" smtClean="0"/>
              <a:t>Juliet</a:t>
            </a:r>
          </a:p>
          <a:p>
            <a:pPr marL="742950" lvl="1" indent="-285750">
              <a:lnSpc>
                <a:spcPct val="150000"/>
              </a:lnSpc>
              <a:buFont typeface="Arial" panose="020B0604020202020204" pitchFamily="34" charset="0"/>
              <a:buChar char="•"/>
            </a:pPr>
            <a:r>
              <a:rPr lang="en-US" dirty="0"/>
              <a:t>The </a:t>
            </a:r>
            <a:r>
              <a:rPr lang="en-US" i="1" dirty="0"/>
              <a:t>to</a:t>
            </a:r>
            <a:r>
              <a:rPr lang="en-US" dirty="0"/>
              <a:t> in infinitives – </a:t>
            </a:r>
            <a:r>
              <a:rPr lang="en-US" i="1" dirty="0"/>
              <a:t>How to Play Chess</a:t>
            </a:r>
            <a:endParaRPr lang="en-US" dirty="0"/>
          </a:p>
        </p:txBody>
      </p:sp>
    </p:spTree>
    <p:extLst>
      <p:ext uri="{BB962C8B-B14F-4D97-AF65-F5344CB8AC3E}">
        <p14:creationId xmlns:p14="http://schemas.microsoft.com/office/powerpoint/2010/main" val="1568348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MLA</a:t>
            </a:r>
            <a:endParaRPr lang="en-US" sz="3200" dirty="0"/>
          </a:p>
        </p:txBody>
      </p:sp>
      <p:sp>
        <p:nvSpPr>
          <p:cNvPr id="3" name="TextBox 2"/>
          <p:cNvSpPr txBox="1"/>
          <p:nvPr/>
        </p:nvSpPr>
        <p:spPr>
          <a:xfrm>
            <a:off x="513347" y="1644316"/>
            <a:ext cx="9927437" cy="216982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When the first line of a poem serves as the title of the poem, reproduce the line exactly as it appears in the text.</a:t>
            </a:r>
          </a:p>
          <a:p>
            <a:pPr lvl="1">
              <a:lnSpc>
                <a:spcPct val="150000"/>
              </a:lnSpc>
            </a:pPr>
            <a:endParaRPr lang="en-US" dirty="0"/>
          </a:p>
          <a:p>
            <a:pPr lvl="1">
              <a:lnSpc>
                <a:spcPct val="150000"/>
              </a:lnSpc>
            </a:pPr>
            <a:r>
              <a:rPr lang="en-US" dirty="0" smtClean="0"/>
              <a:t>	Dickinson’s </a:t>
            </a:r>
            <a:r>
              <a:rPr lang="en-US" dirty="0"/>
              <a:t>poem “I heard a Fly buzz—when I died—” contrasts the everyday </a:t>
            </a:r>
            <a:r>
              <a:rPr lang="en-US" dirty="0" smtClean="0"/>
              <a:t>	and </a:t>
            </a:r>
            <a:r>
              <a:rPr lang="en-US" dirty="0"/>
              <a:t>the momentous.</a:t>
            </a:r>
          </a:p>
        </p:txBody>
      </p:sp>
    </p:spTree>
    <p:extLst>
      <p:ext uri="{BB962C8B-B14F-4D97-AF65-F5344CB8AC3E}">
        <p14:creationId xmlns:p14="http://schemas.microsoft.com/office/powerpoint/2010/main" val="2507229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Capitalization of titles in </a:t>
            </a:r>
            <a:r>
              <a:rPr lang="en-US" sz="3600" dirty="0" err="1" smtClean="0"/>
              <a:t>Turabian</a:t>
            </a:r>
            <a:endParaRPr lang="en-US" sz="3600" dirty="0"/>
          </a:p>
        </p:txBody>
      </p:sp>
      <p:sp>
        <p:nvSpPr>
          <p:cNvPr id="5" name="Text Placeholder 4"/>
          <p:cNvSpPr>
            <a:spLocks noGrp="1"/>
          </p:cNvSpPr>
          <p:nvPr>
            <p:ph type="body" idx="1"/>
          </p:nvPr>
        </p:nvSpPr>
        <p:spPr/>
        <p:txBody>
          <a:bodyPr/>
          <a:lstStyle/>
          <a:p>
            <a:r>
              <a:rPr lang="en-US" dirty="0" smtClean="0"/>
              <a:t>A Manual for Writers of Research Papers, Theses, and Dissertations Chicago Style for Students and Researchers, 7</a:t>
            </a:r>
            <a:r>
              <a:rPr lang="en-US" baseline="30000" dirty="0" smtClean="0"/>
              <a:t>th</a:t>
            </a:r>
            <a:r>
              <a:rPr lang="en-US" dirty="0" smtClean="0"/>
              <a:t> Edition</a:t>
            </a:r>
            <a:endParaRPr lang="en-US" dirty="0"/>
          </a:p>
        </p:txBody>
      </p:sp>
    </p:spTree>
    <p:extLst>
      <p:ext uri="{BB962C8B-B14F-4D97-AF65-F5344CB8AC3E}">
        <p14:creationId xmlns:p14="http://schemas.microsoft.com/office/powerpoint/2010/main" val="4131771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t>
            </a:r>
            <a:r>
              <a:rPr lang="en-US" sz="3200" dirty="0" err="1" smtClean="0"/>
              <a:t>Turabian</a:t>
            </a:r>
            <a:endParaRPr lang="en-US" sz="3200" dirty="0"/>
          </a:p>
        </p:txBody>
      </p:sp>
      <p:sp>
        <p:nvSpPr>
          <p:cNvPr id="3" name="TextBox 2"/>
          <p:cNvSpPr txBox="1"/>
          <p:nvPr/>
        </p:nvSpPr>
        <p:spPr>
          <a:xfrm>
            <a:off x="513347" y="1644316"/>
            <a:ext cx="9927437"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Headline-style capitalization is intended to distinguish titles clearly from surrounding text. In this style, capitalize the first letter of the first and last words of the title and subtitle and all other words, except as follows:</a:t>
            </a:r>
          </a:p>
          <a:p>
            <a:pPr marL="742950" lvl="1" indent="-285750">
              <a:lnSpc>
                <a:spcPct val="150000"/>
              </a:lnSpc>
              <a:buFont typeface="Arial" panose="020B0604020202020204" pitchFamily="34" charset="0"/>
              <a:buChar char="•"/>
            </a:pPr>
            <a:r>
              <a:rPr lang="en-US" dirty="0"/>
              <a:t>Do not capitalize articles (</a:t>
            </a:r>
            <a:r>
              <a:rPr lang="en-US" i="1" dirty="0"/>
              <a:t>a, an, the</a:t>
            </a:r>
            <a:r>
              <a:rPr lang="en-US" dirty="0"/>
              <a:t>), the coordinating conjunctions (</a:t>
            </a:r>
            <a:r>
              <a:rPr lang="en-US" i="1" dirty="0"/>
              <a:t>and, but, or, nor, for, so, yet</a:t>
            </a:r>
            <a:r>
              <a:rPr lang="en-US" dirty="0"/>
              <a:t>), or the words </a:t>
            </a:r>
            <a:r>
              <a:rPr lang="en-US" i="1" dirty="0"/>
              <a:t>to </a:t>
            </a:r>
            <a:r>
              <a:rPr lang="en-US" dirty="0"/>
              <a:t>and </a:t>
            </a:r>
            <a:r>
              <a:rPr lang="en-US" i="1" dirty="0"/>
              <a:t>as </a:t>
            </a:r>
            <a:r>
              <a:rPr lang="en-US" dirty="0"/>
              <a:t>unless such a word is the first or last word in the title or </a:t>
            </a:r>
            <a:r>
              <a:rPr lang="en-US" dirty="0" smtClean="0"/>
              <a:t>subtitle.</a:t>
            </a:r>
          </a:p>
          <a:p>
            <a:pPr marL="742950" lvl="1" indent="-285750">
              <a:lnSpc>
                <a:spcPct val="150000"/>
              </a:lnSpc>
              <a:buFont typeface="Arial" panose="020B0604020202020204" pitchFamily="34" charset="0"/>
              <a:buChar char="•"/>
            </a:pPr>
            <a:r>
              <a:rPr lang="en-US" dirty="0"/>
              <a:t>Do not capitalize prepositions (</a:t>
            </a:r>
            <a:r>
              <a:rPr lang="en-US" i="1" dirty="0"/>
              <a:t>of, in, at, above, under, </a:t>
            </a:r>
            <a:r>
              <a:rPr lang="en-US" dirty="0"/>
              <a:t>and so forth) unless they are emphasized (</a:t>
            </a:r>
            <a:r>
              <a:rPr lang="en-US" i="1" dirty="0"/>
              <a:t>through</a:t>
            </a:r>
            <a:r>
              <a:rPr lang="en-US" dirty="0"/>
              <a:t> in </a:t>
            </a:r>
            <a:r>
              <a:rPr lang="en-US" i="1" dirty="0"/>
              <a:t>A River Runs Through It</a:t>
            </a:r>
            <a:r>
              <a:rPr lang="en-US" dirty="0"/>
              <a:t>) or used as adverbs (</a:t>
            </a:r>
            <a:r>
              <a:rPr lang="en-US" i="1" dirty="0"/>
              <a:t>up</a:t>
            </a:r>
            <a:r>
              <a:rPr lang="en-US" dirty="0"/>
              <a:t> in </a:t>
            </a:r>
            <a:r>
              <a:rPr lang="en-US" i="1" dirty="0"/>
              <a:t>Look Up</a:t>
            </a:r>
            <a:r>
              <a:rPr lang="en-US" dirty="0"/>
              <a:t>), adjectives (</a:t>
            </a:r>
            <a:r>
              <a:rPr lang="en-US" i="1" dirty="0"/>
              <a:t>on </a:t>
            </a:r>
            <a:r>
              <a:rPr lang="en-US" dirty="0"/>
              <a:t>in </a:t>
            </a:r>
            <a:r>
              <a:rPr lang="en-US" i="1" dirty="0"/>
              <a:t>The On Button</a:t>
            </a:r>
            <a:r>
              <a:rPr lang="en-US" dirty="0"/>
              <a:t>), or conjunctions (</a:t>
            </a:r>
            <a:r>
              <a:rPr lang="en-US" i="1" dirty="0"/>
              <a:t>before </a:t>
            </a:r>
            <a:r>
              <a:rPr lang="en-US" dirty="0"/>
              <a:t>in</a:t>
            </a:r>
            <a:r>
              <a:rPr lang="en-US" i="1" dirty="0"/>
              <a:t> Look Before You Leap</a:t>
            </a:r>
            <a:r>
              <a:rPr lang="en-US" dirty="0" smtClean="0"/>
              <a:t>).</a:t>
            </a:r>
            <a:endParaRPr lang="en-US" dirty="0"/>
          </a:p>
        </p:txBody>
      </p:sp>
    </p:spTree>
    <p:extLst>
      <p:ext uri="{BB962C8B-B14F-4D97-AF65-F5344CB8AC3E}">
        <p14:creationId xmlns:p14="http://schemas.microsoft.com/office/powerpoint/2010/main" val="1749543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t>
            </a:r>
            <a:r>
              <a:rPr lang="en-US" sz="3200" dirty="0" err="1" smtClean="0"/>
              <a:t>Turabian</a:t>
            </a:r>
            <a:endParaRPr lang="en-US" sz="3200" dirty="0"/>
          </a:p>
        </p:txBody>
      </p:sp>
      <p:sp>
        <p:nvSpPr>
          <p:cNvPr id="3" name="TextBox 2"/>
          <p:cNvSpPr txBox="1"/>
          <p:nvPr/>
        </p:nvSpPr>
        <p:spPr>
          <a:xfrm>
            <a:off x="513347" y="1644316"/>
            <a:ext cx="9927437" cy="46628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Headline-style capitalization is intended to distinguish titles clearly from surrounding text. In this style, capitalize the first letter of the first and last words of the title and subtitle and all other words, except as follows</a:t>
            </a:r>
            <a:r>
              <a:rPr lang="en-US" dirty="0" smtClean="0"/>
              <a:t>:</a:t>
            </a:r>
          </a:p>
          <a:p>
            <a:pPr marL="742950" lvl="1" indent="-285750">
              <a:lnSpc>
                <a:spcPct val="150000"/>
              </a:lnSpc>
              <a:buFont typeface="Arial" panose="020B0604020202020204" pitchFamily="34" charset="0"/>
              <a:buChar char="•"/>
            </a:pPr>
            <a:r>
              <a:rPr lang="en-US" dirty="0"/>
              <a:t>Do not capitalize the second part (or subsequent parts) of a hyphenated compound unless it is a proper noun or adjective. </a:t>
            </a:r>
          </a:p>
          <a:p>
            <a:pPr marL="742950" lvl="1" indent="-285750">
              <a:lnSpc>
                <a:spcPct val="150000"/>
              </a:lnSpc>
              <a:buFont typeface="Arial" panose="020B0604020202020204" pitchFamily="34" charset="0"/>
              <a:buChar char="•"/>
            </a:pPr>
            <a:r>
              <a:rPr lang="en-US" dirty="0"/>
              <a:t>Do not capitalize parts of proper nouns that are normally in lowercase (</a:t>
            </a:r>
            <a:r>
              <a:rPr lang="en-US" i="1" dirty="0"/>
              <a:t>van </a:t>
            </a:r>
            <a:r>
              <a:rPr lang="en-US" dirty="0"/>
              <a:t>in </a:t>
            </a:r>
            <a:r>
              <a:rPr lang="en-US" i="1" dirty="0"/>
              <a:t>Ludwig van Beethoven</a:t>
            </a:r>
            <a:r>
              <a:rPr lang="en-US" dirty="0" smtClean="0"/>
              <a:t>).</a:t>
            </a:r>
            <a:endParaRPr lang="en-US" dirty="0"/>
          </a:p>
          <a:p>
            <a:pPr marL="285750" indent="-285750">
              <a:lnSpc>
                <a:spcPct val="150000"/>
              </a:lnSpc>
              <a:buFont typeface="Arial" panose="020B0604020202020204" pitchFamily="34" charset="0"/>
              <a:buChar char="•"/>
            </a:pPr>
            <a:r>
              <a:rPr lang="en-US" dirty="0"/>
              <a:t>To Have and to Hold: A Twenty-first-century View of Marriage</a:t>
            </a:r>
          </a:p>
          <a:p>
            <a:pPr marL="285750" indent="-285750">
              <a:lnSpc>
                <a:spcPct val="150000"/>
              </a:lnSpc>
              <a:buFont typeface="Arial" panose="020B0604020202020204" pitchFamily="34" charset="0"/>
              <a:buChar char="•"/>
            </a:pPr>
            <a:r>
              <a:rPr lang="en-US" dirty="0"/>
              <a:t>The Economic Effects of the Civil War in the Mid-Atlantic States</a:t>
            </a:r>
          </a:p>
          <a:p>
            <a:pPr marL="285750" indent="-285750">
              <a:lnSpc>
                <a:spcPct val="150000"/>
              </a:lnSpc>
              <a:buFont typeface="Arial" panose="020B0604020202020204" pitchFamily="34" charset="0"/>
              <a:buChar char="•"/>
            </a:pPr>
            <a:r>
              <a:rPr lang="en-US" dirty="0"/>
              <a:t>Four Readings of the Gospel according to Matthew</a:t>
            </a:r>
          </a:p>
          <a:p>
            <a:pPr marL="285750" indent="-285750">
              <a:lnSpc>
                <a:spcPct val="150000"/>
              </a:lnSpc>
              <a:buFont typeface="Arial" panose="020B0604020202020204" pitchFamily="34" charset="0"/>
              <a:buChar char="•"/>
            </a:pPr>
            <a:r>
              <a:rPr lang="en-US" dirty="0"/>
              <a:t>Still Life with </a:t>
            </a:r>
            <a:r>
              <a:rPr lang="en-US" dirty="0" smtClean="0"/>
              <a:t>Oranges</a:t>
            </a:r>
            <a:endParaRPr lang="en-US" dirty="0"/>
          </a:p>
        </p:txBody>
      </p:sp>
    </p:spTree>
    <p:extLst>
      <p:ext uri="{BB962C8B-B14F-4D97-AF65-F5344CB8AC3E}">
        <p14:creationId xmlns:p14="http://schemas.microsoft.com/office/powerpoint/2010/main" val="1951028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t>
            </a:r>
            <a:r>
              <a:rPr lang="en-US" sz="3200" dirty="0" err="1" smtClean="0"/>
              <a:t>Turabian</a:t>
            </a:r>
            <a:endParaRPr lang="en-US" sz="3200" dirty="0"/>
          </a:p>
        </p:txBody>
      </p:sp>
      <p:sp>
        <p:nvSpPr>
          <p:cNvPr id="3" name="TextBox 2"/>
          <p:cNvSpPr txBox="1"/>
          <p:nvPr/>
        </p:nvSpPr>
        <p:spPr>
          <a:xfrm>
            <a:off x="513347" y="1444816"/>
            <a:ext cx="9927437" cy="507831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Although many short words are lowercase in this style, length does not determine capitalization. You must capitalize short verbs (</a:t>
            </a:r>
            <a:r>
              <a:rPr lang="en-US" i="1" dirty="0"/>
              <a:t>is, are</a:t>
            </a:r>
            <a:r>
              <a:rPr lang="en-US" dirty="0"/>
              <a:t>), adjectives (</a:t>
            </a:r>
            <a:r>
              <a:rPr lang="en-US" i="1" dirty="0"/>
              <a:t>new</a:t>
            </a:r>
            <a:r>
              <a:rPr lang="en-US" dirty="0"/>
              <a:t>), personal pronouns (</a:t>
            </a:r>
            <a:r>
              <a:rPr lang="en-US" i="1" dirty="0"/>
              <a:t>it, we</a:t>
            </a:r>
            <a:r>
              <a:rPr lang="en-US" dirty="0"/>
              <a:t>), and relative pronouns (</a:t>
            </a:r>
            <a:r>
              <a:rPr lang="en-US" i="1" dirty="0"/>
              <a:t>that</a:t>
            </a:r>
            <a:r>
              <a:rPr lang="en-US" dirty="0"/>
              <a:t>), because they are not among the exceptions listed above. Use lowercase for long prepositions (</a:t>
            </a:r>
            <a:r>
              <a:rPr lang="en-US" i="1" dirty="0"/>
              <a:t>according</a:t>
            </a:r>
            <a:r>
              <a:rPr lang="en-US" dirty="0"/>
              <a:t>) since they are among the exceptions.</a:t>
            </a:r>
          </a:p>
          <a:p>
            <a:pPr marL="742950" lvl="1" indent="-285750">
              <a:lnSpc>
                <a:spcPct val="150000"/>
              </a:lnSpc>
              <a:buFont typeface="Arial" panose="020B0604020202020204" pitchFamily="34" charset="0"/>
              <a:buChar char="•"/>
            </a:pPr>
            <a:r>
              <a:rPr lang="en-US" dirty="0"/>
              <a:t>Two kinds of titles should not be presented in headline style even if you use it for all other titles</a:t>
            </a:r>
            <a:r>
              <a:rPr lang="en-US" dirty="0" smtClean="0"/>
              <a:t>:</a:t>
            </a:r>
          </a:p>
          <a:p>
            <a:pPr marL="1200150" lvl="2" indent="-285750">
              <a:lnSpc>
                <a:spcPct val="150000"/>
              </a:lnSpc>
              <a:buFont typeface="Arial" panose="020B0604020202020204" pitchFamily="34" charset="0"/>
              <a:buChar char="•"/>
            </a:pPr>
            <a:r>
              <a:rPr lang="en-US" dirty="0"/>
              <a:t>For titles in languages other than English, use the sentence-style capitalization. </a:t>
            </a:r>
          </a:p>
          <a:p>
            <a:pPr marL="1200150" lvl="2" indent="-285750">
              <a:lnSpc>
                <a:spcPct val="150000"/>
              </a:lnSpc>
              <a:buFont typeface="Arial" panose="020B0604020202020204" pitchFamily="34" charset="0"/>
              <a:buChar char="•"/>
            </a:pPr>
            <a:r>
              <a:rPr lang="en-US" dirty="0"/>
              <a:t>For titles of works published in the eighteenth century or earlier, retain the original capitalization (and spelling), except that words spelled out in all capital letters should be given with an initial capital only.</a:t>
            </a:r>
          </a:p>
        </p:txBody>
      </p:sp>
    </p:spTree>
    <p:extLst>
      <p:ext uri="{BB962C8B-B14F-4D97-AF65-F5344CB8AC3E}">
        <p14:creationId xmlns:p14="http://schemas.microsoft.com/office/powerpoint/2010/main" val="1313045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t>
            </a:r>
            <a:r>
              <a:rPr lang="en-US" sz="3200" dirty="0" err="1" smtClean="0"/>
              <a:t>Turabian</a:t>
            </a:r>
            <a:endParaRPr lang="en-US" sz="3200" dirty="0"/>
          </a:p>
        </p:txBody>
      </p:sp>
      <p:sp>
        <p:nvSpPr>
          <p:cNvPr id="3" name="TextBox 2"/>
          <p:cNvSpPr txBox="1"/>
          <p:nvPr/>
        </p:nvSpPr>
        <p:spPr>
          <a:xfrm>
            <a:off x="513347" y="1444816"/>
            <a:ext cx="9927437" cy="25326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Sentence-style capitalization is a simpler, though less distinct, way of presenting titles than headline style. In this style, capitalize only the first letter of the first word of the title and subtitle and any proper nouns and proper adjectives thereafter</a:t>
            </a:r>
            <a:r>
              <a:rPr lang="en-US" dirty="0" smtClean="0"/>
              <a:t>.</a:t>
            </a:r>
          </a:p>
          <a:p>
            <a:pPr marL="742950" lvl="1" indent="-285750">
              <a:lnSpc>
                <a:spcPct val="150000"/>
              </a:lnSpc>
              <a:buFont typeface="Arial" panose="020B0604020202020204" pitchFamily="34" charset="0"/>
              <a:buChar char="•"/>
            </a:pPr>
            <a:r>
              <a:rPr lang="en-US" dirty="0"/>
              <a:t>Seeing and selling late-nineteenth-century </a:t>
            </a:r>
            <a:r>
              <a:rPr lang="en-US" dirty="0" smtClean="0"/>
              <a:t>Japan</a:t>
            </a:r>
            <a:endParaRPr lang="en-US" dirty="0"/>
          </a:p>
          <a:p>
            <a:pPr marL="742950" lvl="1" indent="-285750">
              <a:lnSpc>
                <a:spcPct val="150000"/>
              </a:lnSpc>
              <a:buFont typeface="Arial" panose="020B0604020202020204" pitchFamily="34" charset="0"/>
              <a:buChar char="•"/>
            </a:pPr>
            <a:r>
              <a:rPr lang="en-US" dirty="0" smtClean="0"/>
              <a:t>Natural </a:t>
            </a:r>
            <a:r>
              <a:rPr lang="en-US" dirty="0"/>
              <a:t>crisis: Symbol and imagination in the mid-American farm crisis</a:t>
            </a:r>
          </a:p>
          <a:p>
            <a:pPr marL="742950" lvl="1"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285712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solidFill>
                  <a:prstClr val="white"/>
                </a:solidFill>
              </a:rPr>
              <a:t>Capitalization of Titles in </a:t>
            </a:r>
            <a:r>
              <a:rPr lang="en-US" sz="3200" dirty="0" err="1" smtClean="0">
                <a:solidFill>
                  <a:prstClr val="white"/>
                </a:solidFill>
              </a:rPr>
              <a:t>Turabian</a:t>
            </a:r>
            <a:endParaRPr lang="en-US" sz="3200" dirty="0">
              <a:solidFill>
                <a:prstClr val="white"/>
              </a:solidFill>
            </a:endParaRPr>
          </a:p>
        </p:txBody>
      </p:sp>
      <p:sp>
        <p:nvSpPr>
          <p:cNvPr id="3" name="TextBox 2"/>
          <p:cNvSpPr txBox="1"/>
          <p:nvPr/>
        </p:nvSpPr>
        <p:spPr>
          <a:xfrm>
            <a:off x="513347" y="1444816"/>
            <a:ext cx="9927437" cy="280968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Sentence style is also used for titles of works in foreign languages. Foreign languages have capitalization principles different from English, so if you are uncertain about these principles in a particular language, consult a reliable authority</a:t>
            </a:r>
            <a:r>
              <a:rPr lang="en-US" dirty="0" smtClean="0"/>
              <a:t>.</a:t>
            </a:r>
          </a:p>
          <a:p>
            <a:pPr marL="742950" lvl="1" indent="-285750">
              <a:lnSpc>
                <a:spcPct val="150000"/>
              </a:lnSpc>
              <a:buFont typeface="Arial" panose="020B0604020202020204" pitchFamily="34" charset="0"/>
              <a:buChar char="•"/>
            </a:pPr>
            <a:r>
              <a:rPr lang="en-US" dirty="0"/>
              <a:t>Speculum </a:t>
            </a:r>
            <a:r>
              <a:rPr lang="en-US" dirty="0" err="1"/>
              <a:t>Romanae</a:t>
            </a:r>
            <a:r>
              <a:rPr lang="en-US" dirty="0"/>
              <a:t> </a:t>
            </a:r>
            <a:r>
              <a:rPr lang="en-US" dirty="0" err="1"/>
              <a:t>magnificentiae</a:t>
            </a:r>
            <a:endParaRPr lang="en-US" dirty="0"/>
          </a:p>
          <a:p>
            <a:pPr marL="742950" lvl="1" indent="-285750">
              <a:lnSpc>
                <a:spcPct val="150000"/>
              </a:lnSpc>
              <a:buFont typeface="Arial" panose="020B0604020202020204" pitchFamily="34" charset="0"/>
              <a:buChar char="•"/>
            </a:pPr>
            <a:r>
              <a:rPr lang="en-US" dirty="0" err="1"/>
              <a:t>Historia</a:t>
            </a:r>
            <a:r>
              <a:rPr lang="en-US" dirty="0"/>
              <a:t> de la </a:t>
            </a:r>
            <a:r>
              <a:rPr lang="en-US" dirty="0" err="1"/>
              <a:t>Orden</a:t>
            </a:r>
            <a:r>
              <a:rPr lang="en-US" dirty="0"/>
              <a:t> de San </a:t>
            </a:r>
            <a:r>
              <a:rPr lang="en-US" dirty="0" err="1"/>
              <a:t>Gerónimo</a:t>
            </a:r>
            <a:endParaRPr lang="en-US" dirty="0"/>
          </a:p>
          <a:p>
            <a:pPr marL="285750" indent="-285750">
              <a:buFont typeface="Arial" panose="020B0604020202020204" pitchFamily="34" charset="0"/>
              <a:buChar char="•"/>
            </a:pPr>
            <a:endParaRPr lang="en-US" dirty="0"/>
          </a:p>
          <a:p>
            <a:pPr marL="742950" lvl="1" indent="-285750">
              <a:lnSpc>
                <a:spcPct val="150000"/>
              </a:lnSpc>
              <a:buFont typeface="Arial" panose="020B0604020202020204" pitchFamily="34" charset="0"/>
              <a:buChar char="•"/>
            </a:pPr>
            <a:endParaRPr lang="en-US" dirty="0">
              <a:solidFill>
                <a:prstClr val="white"/>
              </a:solidFill>
            </a:endParaRPr>
          </a:p>
        </p:txBody>
      </p:sp>
    </p:spTree>
    <p:extLst>
      <p:ext uri="{BB962C8B-B14F-4D97-AF65-F5344CB8AC3E}">
        <p14:creationId xmlns:p14="http://schemas.microsoft.com/office/powerpoint/2010/main" val="1438199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Capitalization of titles in </a:t>
            </a:r>
            <a:r>
              <a:rPr lang="en-US" sz="3600" dirty="0" err="1" smtClean="0"/>
              <a:t>apa</a:t>
            </a:r>
            <a:endParaRPr lang="en-US" sz="3600" dirty="0"/>
          </a:p>
        </p:txBody>
      </p:sp>
      <p:sp>
        <p:nvSpPr>
          <p:cNvPr id="5" name="Text Placeholder 4"/>
          <p:cNvSpPr>
            <a:spLocks noGrp="1"/>
          </p:cNvSpPr>
          <p:nvPr>
            <p:ph type="body" idx="1"/>
          </p:nvPr>
        </p:nvSpPr>
        <p:spPr/>
        <p:txBody>
          <a:bodyPr/>
          <a:lstStyle/>
          <a:p>
            <a:r>
              <a:rPr lang="en-US" dirty="0" smtClean="0"/>
              <a:t>Publication Manual of the American Psychological Association, 6</a:t>
            </a:r>
            <a:r>
              <a:rPr lang="en-US" baseline="30000" dirty="0" smtClean="0"/>
              <a:t>th</a:t>
            </a:r>
            <a:r>
              <a:rPr lang="en-US" dirty="0" smtClean="0"/>
              <a:t> Edition</a:t>
            </a:r>
            <a:endParaRPr lang="en-US" dirty="0"/>
          </a:p>
        </p:txBody>
      </p:sp>
    </p:spTree>
    <p:extLst>
      <p:ext uri="{BB962C8B-B14F-4D97-AF65-F5344CB8AC3E}">
        <p14:creationId xmlns:p14="http://schemas.microsoft.com/office/powerpoint/2010/main" val="479081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APA</a:t>
            </a:r>
            <a:endParaRPr lang="en-US" sz="3200" dirty="0"/>
          </a:p>
        </p:txBody>
      </p:sp>
      <p:sp>
        <p:nvSpPr>
          <p:cNvPr id="3" name="TextBox 2"/>
          <p:cNvSpPr txBox="1"/>
          <p:nvPr/>
        </p:nvSpPr>
        <p:spPr>
          <a:xfrm>
            <a:off x="513347" y="1644316"/>
            <a:ext cx="9927437"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smtClean="0"/>
              <a:t>Capitalize the first, last, and major words in titles of books and articles within the body of the paper</a:t>
            </a:r>
          </a:p>
          <a:p>
            <a:pPr marL="285750" indent="-285750">
              <a:lnSpc>
                <a:spcPct val="150000"/>
              </a:lnSpc>
              <a:buFont typeface="Arial" panose="020B0604020202020204" pitchFamily="34" charset="0"/>
              <a:buChar char="•"/>
            </a:pPr>
            <a:r>
              <a:rPr lang="en-US" dirty="0"/>
              <a:t>All verbs (including linking verbs), nouns, adjectives, adverbs, and pronouns are major words. When a capitalized word is a hyphenated compound, capitalize both words. Also, capitalize the first word after a colon or a dash in a title</a:t>
            </a:r>
            <a:r>
              <a:rPr lang="en-US" dirty="0" smtClean="0"/>
              <a:t>.</a:t>
            </a:r>
          </a:p>
          <a:p>
            <a:pPr marL="742950" lvl="1" indent="-285750">
              <a:lnSpc>
                <a:spcPct val="150000"/>
              </a:lnSpc>
              <a:buFont typeface="Arial" panose="020B0604020202020204" pitchFamily="34" charset="0"/>
              <a:buChar char="•"/>
            </a:pPr>
            <a:r>
              <a:rPr lang="en-US" dirty="0"/>
              <a:t>In her book, </a:t>
            </a:r>
            <a:r>
              <a:rPr lang="en-US" i="1" dirty="0"/>
              <a:t>History of </a:t>
            </a:r>
            <a:r>
              <a:rPr lang="en-US" i="1" dirty="0" smtClean="0"/>
              <a:t>Pathology</a:t>
            </a:r>
          </a:p>
          <a:p>
            <a:pPr marL="742950" lvl="1" indent="-285750">
              <a:lnSpc>
                <a:spcPct val="150000"/>
              </a:lnSpc>
              <a:buFont typeface="Arial" panose="020B0604020202020204" pitchFamily="34" charset="0"/>
              <a:buChar char="•"/>
            </a:pPr>
            <a:r>
              <a:rPr lang="en-US" dirty="0"/>
              <a:t>The criticism of the article, “Attitudes Toward Mental Health Workers”</a:t>
            </a:r>
          </a:p>
          <a:p>
            <a:pPr marL="742950" lvl="1" indent="-285750">
              <a:lnSpc>
                <a:spcPct val="150000"/>
              </a:lnSpc>
              <a:buFont typeface="Arial" panose="020B0604020202020204" pitchFamily="34" charset="0"/>
              <a:buChar char="•"/>
            </a:pPr>
            <a:r>
              <a:rPr lang="en-US" dirty="0"/>
              <a:t>“Ultrasonic Vocalizations Are Elicited From Rat Pups”</a:t>
            </a:r>
          </a:p>
          <a:p>
            <a:pPr marL="742950" lvl="1" indent="-285750">
              <a:lnSpc>
                <a:spcPct val="150000"/>
              </a:lnSpc>
              <a:buFont typeface="Arial" panose="020B0604020202020204" pitchFamily="34" charset="0"/>
              <a:buChar char="•"/>
            </a:pPr>
            <a:r>
              <a:rPr lang="en-US" dirty="0"/>
              <a:t>“Memory in Hearing-Impaired Children: Implications for Vocabulary Development</a:t>
            </a:r>
            <a:r>
              <a:rPr lang="en-US" dirty="0" smtClean="0"/>
              <a:t>”</a:t>
            </a:r>
            <a:endParaRPr lang="en-US" dirty="0"/>
          </a:p>
        </p:txBody>
      </p:sp>
    </p:spTree>
    <p:extLst>
      <p:ext uri="{BB962C8B-B14F-4D97-AF65-F5344CB8AC3E}">
        <p14:creationId xmlns:p14="http://schemas.microsoft.com/office/powerpoint/2010/main" val="2494516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APA</a:t>
            </a:r>
            <a:endParaRPr lang="en-US" sz="3200" dirty="0"/>
          </a:p>
        </p:txBody>
      </p:sp>
      <p:sp>
        <p:nvSpPr>
          <p:cNvPr id="3" name="TextBox 2"/>
          <p:cNvSpPr txBox="1"/>
          <p:nvPr/>
        </p:nvSpPr>
        <p:spPr>
          <a:xfrm>
            <a:off x="513347" y="1644316"/>
            <a:ext cx="9927437"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EXCEPTION: In reference lists, capitalize only the first word, the first word after a colon or </a:t>
            </a:r>
            <a:r>
              <a:rPr lang="en-US" dirty="0" err="1"/>
              <a:t>em</a:t>
            </a:r>
            <a:r>
              <a:rPr lang="en-US" dirty="0"/>
              <a:t> dash, and proper nouns. Do not capitalize the second word of a hyphenated compound.</a:t>
            </a:r>
          </a:p>
          <a:p>
            <a:pPr marL="742950" lvl="1" indent="-285750">
              <a:lnSpc>
                <a:spcPct val="150000"/>
              </a:lnSpc>
              <a:buFont typeface="Arial" panose="020B0604020202020204" pitchFamily="34" charset="0"/>
              <a:buChar char="•"/>
            </a:pPr>
            <a:r>
              <a:rPr lang="en-US" dirty="0"/>
              <a:t>Liu, D., Wellman, H.M., Tardif, T., &amp; </a:t>
            </a:r>
            <a:r>
              <a:rPr lang="en-US" dirty="0" err="1"/>
              <a:t>Sabbagh</a:t>
            </a:r>
            <a:r>
              <a:rPr lang="en-US" dirty="0"/>
              <a:t>, M. A. (2008). Theory of mind development in Chinese children: </a:t>
            </a:r>
            <a:r>
              <a:rPr lang="en-US" dirty="0" err="1"/>
              <a:t>Ameta</a:t>
            </a:r>
            <a:r>
              <a:rPr lang="en-US" dirty="0"/>
              <a:t>-analysis of false-belief understanding across cultures and languages. </a:t>
            </a:r>
            <a:r>
              <a:rPr lang="en-US" i="1" dirty="0"/>
              <a:t>Developmental Psychology, 44, </a:t>
            </a:r>
            <a:r>
              <a:rPr lang="en-US" dirty="0"/>
              <a:t>523—531. Doi:10.1037/0012-1649.44.2.523</a:t>
            </a:r>
          </a:p>
          <a:p>
            <a:pPr marL="742950" lvl="1" indent="-285750">
              <a:lnSpc>
                <a:spcPct val="150000"/>
              </a:lnSpc>
              <a:buFont typeface="Arial" panose="020B0604020202020204" pitchFamily="34" charset="0"/>
              <a:buChar char="•"/>
            </a:pPr>
            <a:endParaRPr lang="en-US" dirty="0" smtClean="0"/>
          </a:p>
        </p:txBody>
      </p:sp>
    </p:spTree>
    <p:extLst>
      <p:ext uri="{BB962C8B-B14F-4D97-AF65-F5344CB8AC3E}">
        <p14:creationId xmlns:p14="http://schemas.microsoft.com/office/powerpoint/2010/main" val="4121834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APA</a:t>
            </a:r>
            <a:endParaRPr lang="en-US" sz="3200" dirty="0"/>
          </a:p>
        </p:txBody>
      </p:sp>
      <p:sp>
        <p:nvSpPr>
          <p:cNvPr id="3" name="TextBox 2"/>
          <p:cNvSpPr txBox="1"/>
          <p:nvPr/>
        </p:nvSpPr>
        <p:spPr>
          <a:xfrm>
            <a:off x="513347" y="1644316"/>
            <a:ext cx="9927437" cy="38318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DO NOT capitalize conjunctions (FANBOYS, etc.), articles (</a:t>
            </a:r>
            <a:r>
              <a:rPr lang="en-US" i="1" dirty="0"/>
              <a:t>a, an, the</a:t>
            </a:r>
            <a:r>
              <a:rPr lang="en-US" dirty="0"/>
              <a:t>), or short prepositions (</a:t>
            </a:r>
            <a:r>
              <a:rPr lang="en-US" i="1" dirty="0"/>
              <a:t>of, at, by</a:t>
            </a:r>
            <a:r>
              <a:rPr lang="en-US" dirty="0"/>
              <a:t>, etc.). These three type of words are not considered major words. HOWEVER, capitalize ALL words of four (4) letters or more.</a:t>
            </a:r>
          </a:p>
          <a:p>
            <a:pPr marL="285750" indent="-285750">
              <a:lnSpc>
                <a:spcPct val="150000"/>
              </a:lnSpc>
              <a:buFont typeface="Arial" panose="020B0604020202020204" pitchFamily="34" charset="0"/>
              <a:buChar char="•"/>
            </a:pPr>
            <a:r>
              <a:rPr lang="en-US" dirty="0" smtClean="0"/>
              <a:t>Capitalize </a:t>
            </a:r>
            <a:r>
              <a:rPr lang="en-US" dirty="0"/>
              <a:t>major words in article headings and subheadings</a:t>
            </a:r>
            <a:r>
              <a:rPr lang="en-US" dirty="0" smtClean="0"/>
              <a:t>.</a:t>
            </a:r>
          </a:p>
          <a:p>
            <a:pPr marL="742950" lvl="1" indent="-285750">
              <a:lnSpc>
                <a:spcPct val="150000"/>
              </a:lnSpc>
              <a:buFont typeface="Arial" panose="020B0604020202020204" pitchFamily="34" charset="0"/>
              <a:buChar char="•"/>
            </a:pPr>
            <a:r>
              <a:rPr lang="en-US" dirty="0"/>
              <a:t>EXCEPTION: In indented paragraph (Levels 3, 4, and 5) headings, capitalize only the first word and proper nouns</a:t>
            </a:r>
            <a:r>
              <a:rPr lang="en-US" dirty="0" smtClean="0"/>
              <a:t>.</a:t>
            </a:r>
          </a:p>
          <a:p>
            <a:pPr marL="285750" indent="-285750">
              <a:lnSpc>
                <a:spcPct val="150000"/>
              </a:lnSpc>
              <a:buFont typeface="Arial" panose="020B0604020202020204" pitchFamily="34" charset="0"/>
              <a:buChar char="•"/>
            </a:pPr>
            <a:r>
              <a:rPr lang="en-US" dirty="0" smtClean="0"/>
              <a:t>Capitalize </a:t>
            </a:r>
            <a:r>
              <a:rPr lang="en-US" dirty="0"/>
              <a:t>major words in table titles and figure legends. In table headings and figure captions, capitalize only the first word and proper nouns</a:t>
            </a:r>
            <a:r>
              <a:rPr lang="en-US" dirty="0" smtClean="0"/>
              <a:t>.</a:t>
            </a:r>
            <a:endParaRPr lang="en-US" dirty="0"/>
          </a:p>
          <a:p>
            <a:pPr marL="285750" indent="-285750">
              <a:lnSpc>
                <a:spcPct val="150000"/>
              </a:lnSpc>
              <a:buFont typeface="Arial" panose="020B0604020202020204" pitchFamily="34" charset="0"/>
              <a:buChar char="•"/>
            </a:pPr>
            <a:endParaRPr lang="en-US" dirty="0" smtClean="0"/>
          </a:p>
        </p:txBody>
      </p:sp>
    </p:spTree>
    <p:extLst>
      <p:ext uri="{BB962C8B-B14F-4D97-AF65-F5344CB8AC3E}">
        <p14:creationId xmlns:p14="http://schemas.microsoft.com/office/powerpoint/2010/main" val="43243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APA</a:t>
            </a:r>
            <a:endParaRPr lang="en-US" sz="3200" dirty="0"/>
          </a:p>
        </p:txBody>
      </p:sp>
      <p:sp>
        <p:nvSpPr>
          <p:cNvPr id="3" name="TextBox 2"/>
          <p:cNvSpPr txBox="1"/>
          <p:nvPr/>
        </p:nvSpPr>
        <p:spPr>
          <a:xfrm>
            <a:off x="513347" y="1644316"/>
            <a:ext cx="9927437"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Capitalize references to titles of sections within the same article.</a:t>
            </a:r>
          </a:p>
          <a:p>
            <a:pPr marL="742950" lvl="1" indent="-285750">
              <a:lnSpc>
                <a:spcPct val="150000"/>
              </a:lnSpc>
              <a:buFont typeface="Arial" panose="020B0604020202020204" pitchFamily="34" charset="0"/>
              <a:buChar char="•"/>
            </a:pPr>
            <a:r>
              <a:rPr lang="en-US" dirty="0"/>
              <a:t>as explained in the Method </a:t>
            </a:r>
            <a:r>
              <a:rPr lang="en-US" dirty="0" smtClean="0"/>
              <a:t>section</a:t>
            </a:r>
          </a:p>
          <a:p>
            <a:pPr marL="285750" indent="-285750">
              <a:lnSpc>
                <a:spcPct val="150000"/>
              </a:lnSpc>
              <a:buFont typeface="Arial" panose="020B0604020202020204" pitchFamily="34" charset="0"/>
              <a:buChar char="•"/>
            </a:pPr>
            <a:r>
              <a:rPr lang="en-US" dirty="0"/>
              <a:t>Capitalize exact, complete titles of published and unpublished tests. Words such as </a:t>
            </a:r>
            <a:r>
              <a:rPr lang="en-US" i="1" dirty="0"/>
              <a:t>test</a:t>
            </a:r>
            <a:r>
              <a:rPr lang="en-US" dirty="0"/>
              <a:t> or </a:t>
            </a:r>
            <a:r>
              <a:rPr lang="en-US" i="1" dirty="0"/>
              <a:t>scale</a:t>
            </a:r>
            <a:r>
              <a:rPr lang="en-US" dirty="0"/>
              <a:t> are not capitalized if they refer to subscales of tests.</a:t>
            </a:r>
          </a:p>
          <a:p>
            <a:pPr marL="742950" lvl="1" indent="-285750">
              <a:lnSpc>
                <a:spcPct val="150000"/>
              </a:lnSpc>
              <a:buFont typeface="Arial" panose="020B0604020202020204" pitchFamily="34" charset="0"/>
              <a:buChar char="•"/>
            </a:pPr>
            <a:r>
              <a:rPr lang="en-US" dirty="0"/>
              <a:t>Advanced Vocabulary Test</a:t>
            </a:r>
          </a:p>
          <a:p>
            <a:pPr marL="742950" lvl="1" indent="-285750">
              <a:lnSpc>
                <a:spcPct val="150000"/>
              </a:lnSpc>
              <a:buFont typeface="Arial" panose="020B0604020202020204" pitchFamily="34" charset="0"/>
              <a:buChar char="•"/>
            </a:pPr>
            <a:r>
              <a:rPr lang="en-US" dirty="0"/>
              <a:t>Minnesota Multiphasic Personality </a:t>
            </a:r>
            <a:r>
              <a:rPr lang="en-US" dirty="0" smtClean="0"/>
              <a:t>Inventory</a:t>
            </a:r>
          </a:p>
          <a:p>
            <a:pPr marL="742950" lvl="1" indent="-285750">
              <a:lnSpc>
                <a:spcPct val="150000"/>
              </a:lnSpc>
              <a:buFont typeface="Arial" panose="020B0604020202020204" pitchFamily="34" charset="0"/>
              <a:buChar char="•"/>
            </a:pPr>
            <a:r>
              <a:rPr lang="en-US" dirty="0" err="1"/>
              <a:t>Stroop</a:t>
            </a:r>
            <a:r>
              <a:rPr lang="en-US" dirty="0"/>
              <a:t> Color-Word Interference Test</a:t>
            </a:r>
          </a:p>
          <a:p>
            <a:pPr marL="742950" lvl="1" indent="-285750">
              <a:lnSpc>
                <a:spcPct val="150000"/>
              </a:lnSpc>
              <a:buFont typeface="Arial" panose="020B0604020202020204" pitchFamily="34" charset="0"/>
              <a:buChar char="•"/>
            </a:pPr>
            <a:r>
              <a:rPr lang="en-US" dirty="0"/>
              <a:t>the authors’ Mood Adjective Checklist</a:t>
            </a:r>
          </a:p>
          <a:p>
            <a:pPr>
              <a:lnSpc>
                <a:spcPct val="150000"/>
              </a:lnSpc>
            </a:pPr>
            <a:r>
              <a:rPr lang="en-US" dirty="0" smtClean="0"/>
              <a:t>	BUT</a:t>
            </a:r>
          </a:p>
          <a:p>
            <a:pPr marL="742950" lvl="1" indent="-285750">
              <a:lnSpc>
                <a:spcPct val="150000"/>
              </a:lnSpc>
              <a:buFont typeface="Arial" panose="020B0604020202020204" pitchFamily="34" charset="0"/>
              <a:buChar char="•"/>
            </a:pPr>
            <a:r>
              <a:rPr lang="en-US" dirty="0"/>
              <a:t>MMPI Depression scale</a:t>
            </a:r>
            <a:endParaRPr lang="en-US" dirty="0" smtClean="0"/>
          </a:p>
        </p:txBody>
      </p:sp>
    </p:spTree>
    <p:extLst>
      <p:ext uri="{BB962C8B-B14F-4D97-AF65-F5344CB8AC3E}">
        <p14:creationId xmlns:p14="http://schemas.microsoft.com/office/powerpoint/2010/main" val="213410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APA</a:t>
            </a:r>
            <a:endParaRPr lang="en-US" sz="3200" dirty="0"/>
          </a:p>
        </p:txBody>
      </p:sp>
      <p:sp>
        <p:nvSpPr>
          <p:cNvPr id="3" name="TextBox 2"/>
          <p:cNvSpPr txBox="1"/>
          <p:nvPr/>
        </p:nvSpPr>
        <p:spPr>
          <a:xfrm>
            <a:off x="513347" y="1644316"/>
            <a:ext cx="9927437" cy="133882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Do not capitalize shortened, inexact, or generic titles of </a:t>
            </a:r>
            <a:r>
              <a:rPr lang="en-US" dirty="0" smtClean="0"/>
              <a:t>tests.</a:t>
            </a:r>
          </a:p>
          <a:p>
            <a:pPr marL="742950" lvl="1" indent="-285750">
              <a:lnSpc>
                <a:spcPct val="150000"/>
              </a:lnSpc>
              <a:buFont typeface="Arial" panose="020B0604020202020204" pitchFamily="34" charset="0"/>
              <a:buChar char="•"/>
            </a:pPr>
            <a:r>
              <a:rPr lang="en-US" dirty="0" smtClean="0"/>
              <a:t>A vocabulary test</a:t>
            </a:r>
          </a:p>
          <a:p>
            <a:pPr marL="742950" lvl="1" indent="-285750">
              <a:lnSpc>
                <a:spcPct val="150000"/>
              </a:lnSpc>
              <a:buFont typeface="Arial" panose="020B0604020202020204" pitchFamily="34" charset="0"/>
              <a:buChar char="•"/>
            </a:pPr>
            <a:r>
              <a:rPr lang="en-US" dirty="0" err="1" smtClean="0"/>
              <a:t>Stroop</a:t>
            </a:r>
            <a:r>
              <a:rPr lang="en-US" dirty="0" smtClean="0"/>
              <a:t> color test</a:t>
            </a:r>
          </a:p>
        </p:txBody>
      </p:sp>
    </p:spTree>
    <p:extLst>
      <p:ext uri="{BB962C8B-B14F-4D97-AF65-F5344CB8AC3E}">
        <p14:creationId xmlns:p14="http://schemas.microsoft.com/office/powerpoint/2010/main" val="2004651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Capitalization of titles in MLA</a:t>
            </a:r>
            <a:endParaRPr lang="en-US" sz="3600" dirty="0"/>
          </a:p>
        </p:txBody>
      </p:sp>
      <p:sp>
        <p:nvSpPr>
          <p:cNvPr id="5" name="Text Placeholder 4"/>
          <p:cNvSpPr>
            <a:spLocks noGrp="1"/>
          </p:cNvSpPr>
          <p:nvPr>
            <p:ph type="body" idx="1"/>
          </p:nvPr>
        </p:nvSpPr>
        <p:spPr/>
        <p:txBody>
          <a:bodyPr/>
          <a:lstStyle/>
          <a:p>
            <a:r>
              <a:rPr lang="en-US" dirty="0" smtClean="0"/>
              <a:t>MLA Handbook for Writers of Research Papers, 7</a:t>
            </a:r>
            <a:r>
              <a:rPr lang="en-US" baseline="30000" dirty="0" smtClean="0"/>
              <a:t>th</a:t>
            </a:r>
            <a:r>
              <a:rPr lang="en-US" dirty="0" smtClean="0"/>
              <a:t> Edition</a:t>
            </a:r>
            <a:endParaRPr lang="en-US" dirty="0"/>
          </a:p>
        </p:txBody>
      </p:sp>
    </p:spTree>
    <p:extLst>
      <p:ext uri="{BB962C8B-B14F-4D97-AF65-F5344CB8AC3E}">
        <p14:creationId xmlns:p14="http://schemas.microsoft.com/office/powerpoint/2010/main" val="169779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348" y="489282"/>
            <a:ext cx="8470232" cy="584775"/>
          </a:xfrm>
          <a:prstGeom prst="rect">
            <a:avLst/>
          </a:prstGeom>
          <a:noFill/>
        </p:spPr>
        <p:txBody>
          <a:bodyPr wrap="square" rtlCol="0">
            <a:spAutoFit/>
          </a:bodyPr>
          <a:lstStyle/>
          <a:p>
            <a:r>
              <a:rPr lang="en-US" sz="3200" dirty="0" smtClean="0"/>
              <a:t>Capitalization of Titles in MLA</a:t>
            </a:r>
            <a:endParaRPr lang="en-US" sz="3200" dirty="0"/>
          </a:p>
        </p:txBody>
      </p:sp>
      <p:sp>
        <p:nvSpPr>
          <p:cNvPr id="3" name="TextBox 2"/>
          <p:cNvSpPr txBox="1"/>
          <p:nvPr/>
        </p:nvSpPr>
        <p:spPr>
          <a:xfrm>
            <a:off x="513347" y="1644316"/>
            <a:ext cx="9927437" cy="170168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When citing a title of a published work in your research paper, take the title from the title page. Do not reproduce any unusual typographic characteristics, such as special capitalization or lowercasing of all letters. A title page may present a title designed like one of the following examples</a:t>
            </a:r>
            <a:r>
              <a:rPr lang="en-US" dirty="0" smtClean="0"/>
              <a:t>:</a:t>
            </a:r>
            <a:endParaRPr lang="en-US" dirty="0"/>
          </a:p>
        </p:txBody>
      </p:sp>
      <p:sp>
        <p:nvSpPr>
          <p:cNvPr id="5" name="TextBox 4"/>
          <p:cNvSpPr txBox="1"/>
          <p:nvPr/>
        </p:nvSpPr>
        <p:spPr>
          <a:xfrm>
            <a:off x="3415508" y="3613427"/>
            <a:ext cx="4123113" cy="369332"/>
          </a:xfrm>
          <a:prstGeom prst="rect">
            <a:avLst/>
          </a:prstGeom>
          <a:noFill/>
        </p:spPr>
        <p:txBody>
          <a:bodyPr wrap="square" rtlCol="0">
            <a:spAutoFit/>
          </a:bodyPr>
          <a:lstStyle/>
          <a:p>
            <a:pPr algn="ctr"/>
            <a:r>
              <a:rPr lang="en-US" dirty="0"/>
              <a:t>MODERNISM &amp; NEGRITUDE</a:t>
            </a:r>
            <a:endParaRPr lang="en-US" dirty="0">
              <a:effectLst/>
            </a:endParaRPr>
          </a:p>
        </p:txBody>
      </p:sp>
      <p:sp>
        <p:nvSpPr>
          <p:cNvPr id="6" name="TextBox 5"/>
          <p:cNvSpPr txBox="1"/>
          <p:nvPr/>
        </p:nvSpPr>
        <p:spPr>
          <a:xfrm>
            <a:off x="2995203" y="4239493"/>
            <a:ext cx="4963721" cy="646331"/>
          </a:xfrm>
          <a:prstGeom prst="rect">
            <a:avLst/>
          </a:prstGeom>
          <a:noFill/>
        </p:spPr>
        <p:txBody>
          <a:bodyPr wrap="square" rtlCol="0">
            <a:spAutoFit/>
          </a:bodyPr>
          <a:lstStyle/>
          <a:p>
            <a:pPr algn="ctr"/>
            <a:r>
              <a:rPr lang="en-US" b="1" dirty="0"/>
              <a:t>READING </a:t>
            </a:r>
            <a:r>
              <a:rPr lang="en-US" b="1" dirty="0" smtClean="0"/>
              <a:t>SITES</a:t>
            </a:r>
          </a:p>
          <a:p>
            <a:pPr algn="ctr"/>
            <a:r>
              <a:rPr lang="en-US" dirty="0"/>
              <a:t>Social Difference and Reader Response</a:t>
            </a:r>
            <a:endParaRPr lang="en-US" b="1" dirty="0"/>
          </a:p>
        </p:txBody>
      </p:sp>
      <p:sp>
        <p:nvSpPr>
          <p:cNvPr id="7" name="TextBox 6"/>
          <p:cNvSpPr txBox="1"/>
          <p:nvPr/>
        </p:nvSpPr>
        <p:spPr>
          <a:xfrm>
            <a:off x="3467717" y="5173525"/>
            <a:ext cx="4018691" cy="646331"/>
          </a:xfrm>
          <a:prstGeom prst="rect">
            <a:avLst/>
          </a:prstGeom>
          <a:noFill/>
        </p:spPr>
        <p:txBody>
          <a:bodyPr wrap="square" rtlCol="0">
            <a:spAutoFit/>
          </a:bodyPr>
          <a:lstStyle/>
          <a:p>
            <a:pPr algn="ctr"/>
            <a:r>
              <a:rPr lang="en-US" dirty="0"/>
              <a:t>Turner’s early sketchbooks</a:t>
            </a:r>
          </a:p>
          <a:p>
            <a:endParaRPr lang="en-US" dirty="0"/>
          </a:p>
        </p:txBody>
      </p:sp>
    </p:spTree>
    <p:extLst>
      <p:ext uri="{BB962C8B-B14F-4D97-AF65-F5344CB8AC3E}">
        <p14:creationId xmlns:p14="http://schemas.microsoft.com/office/powerpoint/2010/main" val="3710363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299</TotalTime>
  <Words>1413</Words>
  <Application>Microsoft Office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Slice</vt:lpstr>
      <vt:lpstr>Capitalization of titles  in apa, mla, and turabian</vt:lpstr>
      <vt:lpstr>Capitalization of titles in apa</vt:lpstr>
      <vt:lpstr>PowerPoint Presentation</vt:lpstr>
      <vt:lpstr>PowerPoint Presentation</vt:lpstr>
      <vt:lpstr>PowerPoint Presentation</vt:lpstr>
      <vt:lpstr>PowerPoint Presentation</vt:lpstr>
      <vt:lpstr>PowerPoint Presentation</vt:lpstr>
      <vt:lpstr>Capitalization of titles in MLA</vt:lpstr>
      <vt:lpstr>PowerPoint Presentation</vt:lpstr>
      <vt:lpstr>PowerPoint Presentation</vt:lpstr>
      <vt:lpstr>PowerPoint Presentation</vt:lpstr>
      <vt:lpstr>PowerPoint Presentation</vt:lpstr>
      <vt:lpstr>PowerPoint Presentation</vt:lpstr>
      <vt:lpstr>Capitalization of titles in Turabian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Capitalization of titles in apa, mla, and turabian</dc:title>
  <dc:creator>labbie</dc:creator>
  <cp:lastModifiedBy>labbie</cp:lastModifiedBy>
  <cp:revision>17</cp:revision>
  <dcterms:created xsi:type="dcterms:W3CDTF">2014-07-10T15:51:13Z</dcterms:created>
  <dcterms:modified xsi:type="dcterms:W3CDTF">2014-07-15T20:46:48Z</dcterms:modified>
</cp:coreProperties>
</file>