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  <p:sldId id="275" r:id="rId17"/>
    <p:sldId id="271" r:id="rId18"/>
    <p:sldId id="272" r:id="rId19"/>
    <p:sldId id="269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5026817300011"/>
          <c:y val="8.0450676979577168E-2"/>
          <c:w val="0.73068403134390814"/>
          <c:h val="0.70753524548081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Account Balance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9710144927536232E-3"/>
                  <c:y val="5.837284991421029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F6F81D-6BC8-4862-A479-DFFD67F4E2B0}" type="VALUE">
                      <a:rPr lang="en-US" sz="1300" baseline="0" dirty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F1B-446D-9794-70C542AEE562}"/>
                </c:ext>
              </c:extLst>
            </c:dLbl>
            <c:dLbl>
              <c:idx val="1"/>
              <c:layout>
                <c:manualLayout>
                  <c:x val="6.5942028985508131E-3"/>
                  <c:y val="-2.91864249571051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300" baseline="0" dirty="0"/>
                      <a:t>$620,296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1B-446D-9794-70C542AEE5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Brother 2</c:v>
                </c:pt>
                <c:pt idx="1">
                  <c:v>Brother 1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431422</c:v>
                </c:pt>
                <c:pt idx="1">
                  <c:v>620296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B-446D-9794-70C542AEE5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Contributions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8372849914210293E-3"/>
                </c:manualLayout>
              </c:layout>
              <c:tx>
                <c:rich>
                  <a:bodyPr/>
                  <a:lstStyle/>
                  <a:p>
                    <a:fld id="{B0DF1E6C-3FA5-4304-8011-6AE9878851AF}" type="VALUE">
                      <a:rPr lang="en-US" sz="1300" baseline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F1B-446D-9794-70C542AEE562}"/>
                </c:ext>
              </c:extLst>
            </c:dLbl>
            <c:dLbl>
              <c:idx val="1"/>
              <c:layout>
                <c:manualLayout>
                  <c:x val="7.0951728859979463E-3"/>
                  <c:y val="0"/>
                </c:manualLayout>
              </c:layout>
              <c:tx>
                <c:rich>
                  <a:bodyPr/>
                  <a:lstStyle/>
                  <a:p>
                    <a:fld id="{65025ED4-218E-4609-AD52-E274BFD9B94F}" type="VALUE">
                      <a:rPr lang="en-US" sz="1300" baseline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F1B-446D-9794-70C542AEE5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Brother 2</c:v>
                </c:pt>
                <c:pt idx="1">
                  <c:v>Brother 1</c:v>
                </c:pt>
              </c:strCache>
            </c:strRef>
          </c:cat>
          <c:val>
            <c:numRef>
              <c:f>Sheet1!$C$2:$C$3</c:f>
              <c:numCache>
                <c:formatCode>"$"#,##0</c:formatCode>
                <c:ptCount val="2"/>
                <c:pt idx="0">
                  <c:v>70000</c:v>
                </c:pt>
                <c:pt idx="1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B-446D-9794-70C542AEE5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97494648"/>
        <c:axId val="397496616"/>
      </c:barChart>
      <c:catAx>
        <c:axId val="39749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496616"/>
        <c:crosses val="autoZero"/>
        <c:auto val="1"/>
        <c:lblAlgn val="ctr"/>
        <c:lblOffset val="100"/>
        <c:noMultiLvlLbl val="0"/>
      </c:catAx>
      <c:valAx>
        <c:axId val="3974966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49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71052531477046"/>
          <c:y val="0.92745211245371229"/>
          <c:w val="0.48057894937045914"/>
          <c:h val="6.68922984148783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Dollars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Sheet1!$B$2:$B$15</c:f>
              <c:numCache>
                <c:formatCode>"$"#,##0_);\("$"#,##0\)</c:formatCode>
                <c:ptCount val="14"/>
                <c:pt idx="0">
                  <c:v>267</c:v>
                </c:pt>
                <c:pt idx="1">
                  <c:v>1926</c:v>
                </c:pt>
                <c:pt idx="2">
                  <c:v>4600</c:v>
                </c:pt>
                <c:pt idx="3">
                  <c:v>8182</c:v>
                </c:pt>
                <c:pt idx="4">
                  <c:v>12681</c:v>
                </c:pt>
                <c:pt idx="5">
                  <c:v>18159</c:v>
                </c:pt>
                <c:pt idx="6">
                  <c:v>23502</c:v>
                </c:pt>
                <c:pt idx="7">
                  <c:v>25593</c:v>
                </c:pt>
                <c:pt idx="8">
                  <c:v>34456</c:v>
                </c:pt>
                <c:pt idx="9">
                  <c:v>47793</c:v>
                </c:pt>
                <c:pt idx="10">
                  <c:v>51186</c:v>
                </c:pt>
                <c:pt idx="11">
                  <c:v>66840</c:v>
                </c:pt>
                <c:pt idx="12">
                  <c:v>84049</c:v>
                </c:pt>
                <c:pt idx="13">
                  <c:v>105460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8F-4338-BD2B-8D4111A1B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4718496"/>
        <c:axId val="444718824"/>
      </c:lineChart>
      <c:catAx>
        <c:axId val="44471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718824"/>
        <c:crosses val="autoZero"/>
        <c:auto val="1"/>
        <c:lblAlgn val="ctr"/>
        <c:lblOffset val="100"/>
        <c:noMultiLvlLbl val="0"/>
      </c:catAx>
      <c:valAx>
        <c:axId val="44471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71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1DA2-36B8-435D-BF2A-32823CB6D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E5BFE-037C-4B40-A672-5BE933B42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93C97-5C8F-4400-96EB-FE30D930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C1284-8219-466A-9471-498C741B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36189-CC7B-4542-8DCC-D682C994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8CAF-7A64-43FE-94D7-906A64BD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E6325-ED27-449F-9552-D3AE441F0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4D9F9-817B-48F0-9A1E-09D6E553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60D45-6CEB-464D-982E-2AB8F196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A89F6-D16E-4AA9-8038-C9ECDB4F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0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86107-3AAD-4982-8F95-5B50BF6C3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BE845-9B30-4A26-A57A-E7B083A3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10FF0-10D4-4F48-A3C7-BCDF20643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0AC10-D70C-44B2-A400-FD75B538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6AD0A-54A6-4882-802D-9ADD87EC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1098-57C8-4B32-8A22-90B445B8A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7570B-3672-499C-85C8-F0035A9F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DFCC2-7679-49F0-9A7F-EA5FA5C6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F2C76-8F69-4FA6-BA62-2E987DE1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0700B-D2C3-48C5-8197-AED1D1E2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790D-B38D-492C-AA99-0D2C99B6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68AC9-6FA2-4A30-BC70-77F997A07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5070E-3C23-4E25-A1C0-EBA7EC7B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5836-812E-4F9F-A998-08093FE9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3609-49C7-44C8-AF70-94004964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5775-4351-4AD7-BAD4-E2288A1D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CC3C6-BD58-4083-BAE7-A7D33E84D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F6C38-6A74-46CE-A996-4A1B8414E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2E283-83E1-4322-AC60-17F6F8B4E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56DEE-C367-45E2-9DE8-435D6857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DEBA-2D37-4DC3-9E8D-8D4342A4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6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41EE-602B-44E9-9462-B1221642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E0220-7873-4F19-8F1A-0D9A2440E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3E66D-FD75-4D84-8DF4-EA1491E5C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616127-E648-429C-BFD0-0E3353164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97BDD-47E7-4DD1-98E5-00551EE3D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EC5C03-0EED-4F9A-A267-75B9C445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7EF597-4D0E-4A63-A351-C1AE7131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27FF8C-E255-4BAE-8C2D-8984EDD1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71B8C-A330-4425-B0FB-3D6117335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BBED-6AF1-4BBB-A877-F56AC811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B1385-4587-4242-8E04-F78668AD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E698DE-89B9-4661-BAE9-F2D127A7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3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60781-C21F-4ADB-A61D-43A9004D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70223-9368-4086-9B55-0035ECE5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06284-2483-44F6-B267-B3CA8526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42826-B6BB-4740-9416-7D57C477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D0BFC-717B-4FB0-A50D-4A5E39BA4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145C9-80D7-4612-8D6A-993C30A66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5D1E8-CEBD-436C-B9BA-8F801729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8BE96-34C9-43C2-9825-E4740A93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AA75C-E60D-436F-98AA-844DB175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E9D74-E897-4F18-BB0C-01DA25A3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00785-1F63-4F5C-BA98-DAA54B24E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55CCE-BE79-4E0B-81BD-021A94ACE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0ED57-1609-4CA9-81AC-331124D6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47BBE-0C6A-4D73-AF5C-07B48FD3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A9625-D430-4562-866C-81C353E5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FF5BD-EBF9-4B26-A6D2-423734F2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8104F-694B-4F9C-B090-661688A7D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3A6ED-3BA8-434C-95C0-8654AB130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C92F-A204-4DBA-9387-EE28E397B52A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3204A-C7E3-4D06-B3F6-1BA04C51A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32DF1-DA76-4702-AC8D-B0078EBF9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D900-5989-4A48-8970-39B0F0651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brown-hut-cottage-island-beach-umbrella-palm-trees-sand-wallpaper-sbth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by-learn-laptop-question-2709666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prescott@uwf.edu" TargetMode="External"/><Relationship Id="rId2" Type="http://schemas.openxmlformats.org/officeDocument/2006/relationships/hyperlink" Target="mailto:jeanes@uwf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78DA4-9C62-417A-BEBB-A07C536BD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9174"/>
            <a:ext cx="9144000" cy="2122415"/>
          </a:xfrm>
        </p:spPr>
        <p:txBody>
          <a:bodyPr>
            <a:normAutofit/>
          </a:bodyPr>
          <a:lstStyle/>
          <a:p>
            <a:r>
              <a:rPr lang="en-US" dirty="0"/>
              <a:t>Becoming a </a:t>
            </a:r>
            <a:br>
              <a:rPr lang="en-US" dirty="0"/>
            </a:br>
            <a:r>
              <a:rPr lang="en-US" dirty="0"/>
              <a:t>401k Millionaire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3C7E7-E27A-43C3-8DFE-C4BD7D03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1257"/>
          </a:xfrm>
        </p:spPr>
        <p:txBody>
          <a:bodyPr/>
          <a:lstStyle/>
          <a:p>
            <a:r>
              <a:rPr lang="en-US" dirty="0"/>
              <a:t>Sponsored by: </a:t>
            </a:r>
          </a:p>
          <a:p>
            <a:r>
              <a:rPr lang="en-US" b="1" i="1" dirty="0"/>
              <a:t>Gulf Winds Cares Foundation </a:t>
            </a:r>
            <a:r>
              <a:rPr lang="en-US" dirty="0"/>
              <a:t>&amp; </a:t>
            </a:r>
          </a:p>
          <a:p>
            <a:r>
              <a:rPr lang="en-US" b="1" dirty="0"/>
              <a:t>UWF’s </a:t>
            </a:r>
            <a:r>
              <a:rPr lang="en-US" b="1" dirty="0" err="1"/>
              <a:t>Maygarden</a:t>
            </a:r>
            <a:r>
              <a:rPr lang="en-US" b="1" dirty="0"/>
              <a:t> Center for Financial Literacy</a:t>
            </a:r>
          </a:p>
          <a:p>
            <a:endParaRPr lang="en-US" dirty="0"/>
          </a:p>
          <a:p>
            <a:r>
              <a:rPr lang="en-US" dirty="0"/>
              <a:t>October 24, 2022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05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3A43-45E1-4EFF-95F3-4401EDD6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 AGE 65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818CBD-DC57-47E9-B7B1-36A1D4B46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709874"/>
              </p:ext>
            </p:extLst>
          </p:nvPr>
        </p:nvGraphicFramePr>
        <p:xfrm>
          <a:off x="838200" y="1825624"/>
          <a:ext cx="10515600" cy="44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87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BD60-C78F-4D85-AF63-F8BA0B58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</a:t>
            </a:r>
            <a:r>
              <a:rPr lang="en-US" b="1" dirty="0"/>
              <a:t>REAL WORLD </a:t>
            </a:r>
            <a:r>
              <a:rPr lang="en-US" dirty="0"/>
              <a:t>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40AF2-E7CC-4BC5-BC78-BA0A0D788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7581"/>
            <a:ext cx="10515600" cy="40293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Began at age 19 contributing 5% of compensation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age 21, increased contribution to 6% of compensation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age 23, increased contribution to 7% of compensation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age 24, increased contribution to 8% of compensation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age 25, increased contribution to 9% of compensation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At age 29, increased contribution to 10% of compensation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Employer match is 100% on first 6% of employee contributions </a:t>
            </a:r>
          </a:p>
        </p:txBody>
      </p:sp>
    </p:spTree>
    <p:extLst>
      <p:ext uri="{BB962C8B-B14F-4D97-AF65-F5344CB8AC3E}">
        <p14:creationId xmlns:p14="http://schemas.microsoft.com/office/powerpoint/2010/main" val="27851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DC22-5B87-4438-8F98-DBC6688E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Year-by-Year Balances </a:t>
            </a:r>
            <a:br>
              <a:rPr lang="en-US" dirty="0"/>
            </a:br>
            <a:r>
              <a:rPr lang="en-US" dirty="0"/>
              <a:t>As of January 31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73F7D1-F17F-48C2-9F3C-20AF963734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2857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312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685B-21A6-4DB3-821D-2CCA7B76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Balances by Year </a:t>
            </a:r>
            <a:br>
              <a:rPr lang="en-US" dirty="0"/>
            </a:br>
            <a:r>
              <a:rPr lang="en-US" dirty="0"/>
              <a:t>As of January 31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0123D-2265-4FD8-A4B0-63C9C646C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4025"/>
            <a:ext cx="10515600" cy="40629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2009 = $267                                       2017 = $34,456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2010 = $1,926                                    2018 = $47,793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2011 = $4,600                                    2019 = $51,186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2012 = $8,182                                    2020 = $66,840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2013 = $12,681                                  2021 = $84,049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2014 = $18,159                                  2022 = $105,460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2015 = $23,502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2016 = $25,593</a:t>
            </a:r>
          </a:p>
        </p:txBody>
      </p:sp>
    </p:spTree>
    <p:extLst>
      <p:ext uri="{BB962C8B-B14F-4D97-AF65-F5344CB8AC3E}">
        <p14:creationId xmlns:p14="http://schemas.microsoft.com/office/powerpoint/2010/main" val="27379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B8D1-AEE4-4FB6-935A-E16310261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Projected Account Balances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21EE-5024-43B1-B0F1-D6CBDF7F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If she never contributes another dollar to her 401k</a:t>
            </a:r>
            <a:r>
              <a:rPr lang="en-US" dirty="0"/>
              <a:t>, here are her projected account balances at the age of 65: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Future Value at 7% for 33 years = </a:t>
            </a:r>
            <a:r>
              <a:rPr lang="en-US" b="1" dirty="0"/>
              <a:t>$983,450	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Future Value at 9% for 33 years = </a:t>
            </a:r>
            <a:r>
              <a:rPr lang="en-US" b="1" dirty="0"/>
              <a:t>$1,812,017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Future Value at 10% for 33 years = </a:t>
            </a:r>
            <a:r>
              <a:rPr lang="en-US" b="1" dirty="0"/>
              <a:t>$2,449,325 </a:t>
            </a:r>
          </a:p>
        </p:txBody>
      </p:sp>
    </p:spTree>
    <p:extLst>
      <p:ext uri="{BB962C8B-B14F-4D97-AF65-F5344CB8AC3E}">
        <p14:creationId xmlns:p14="http://schemas.microsoft.com/office/powerpoint/2010/main" val="42860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F7626-9126-4908-AB7F-BACECDA0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Additional 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C8E12-9C9F-47CA-9BF6-BBCE643C6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48823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Her lifetime contributions through 01/31/2022 were </a:t>
            </a:r>
            <a:r>
              <a:rPr lang="en-US" b="1" dirty="0"/>
              <a:t>$38,643.61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Her 401k is invested in a ‘</a:t>
            </a:r>
            <a:r>
              <a:rPr lang="en-US" b="1" dirty="0"/>
              <a:t>target date</a:t>
            </a:r>
            <a:r>
              <a:rPr lang="en-US" dirty="0"/>
              <a:t>’ retirement fund.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Since 1926, the S&amp;P 500 has returned an average of </a:t>
            </a:r>
            <a:r>
              <a:rPr lang="en-US" b="1" dirty="0"/>
              <a:t>10.7%</a:t>
            </a:r>
            <a:r>
              <a:rPr lang="en-US" dirty="0"/>
              <a:t> per year!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Albert Einstein is said to have stated that ‘</a:t>
            </a:r>
            <a:r>
              <a:rPr lang="en-US" b="1" dirty="0"/>
              <a:t>compound interest</a:t>
            </a:r>
            <a:r>
              <a:rPr lang="en-US" dirty="0"/>
              <a:t>’ is mankind’s greatest invention and “</a:t>
            </a:r>
            <a:r>
              <a:rPr lang="en-US" b="1" dirty="0"/>
              <a:t>the eighth wonder of the world</a:t>
            </a:r>
            <a:r>
              <a:rPr lang="en-US" dirty="0"/>
              <a:t>!”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7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2B7DB-9972-43CD-8781-DD16513E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Might </a:t>
            </a:r>
            <a:r>
              <a:rPr lang="en-US" b="1" dirty="0"/>
              <a:t>YOU</a:t>
            </a:r>
            <a:r>
              <a:rPr lang="en-US" dirty="0"/>
              <a:t> Become a Millionaire?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3FC76-ED7D-48DC-870E-AFA7079B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Begin your career at age 25 earning $40,000 per year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 contribute 6% per year and your employer contributes 6% too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 earn investment returns of 7.5% annually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You retire at age 65, after 40 years of contributing to your plan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Drum roll, please …………….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You retire with $1,090,831 in your 401k plan!!! </a:t>
            </a:r>
          </a:p>
        </p:txBody>
      </p:sp>
    </p:spTree>
    <p:extLst>
      <p:ext uri="{BB962C8B-B14F-4D97-AF65-F5344CB8AC3E}">
        <p14:creationId xmlns:p14="http://schemas.microsoft.com/office/powerpoint/2010/main" val="41941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17A6-AD80-402D-9845-A5640A146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0453"/>
          </a:xfrm>
        </p:spPr>
        <p:txBody>
          <a:bodyPr/>
          <a:lstStyle/>
          <a:p>
            <a:pPr algn="ctr"/>
            <a:r>
              <a:rPr lang="en-US" dirty="0"/>
              <a:t>Important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D914F-C2F4-4893-BBCF-F0F76258B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4635"/>
            <a:ext cx="10515600" cy="43371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 employer-sponsored 401k is a great vehicle for building wealth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Begin contributing in your 20’s if possible – let compounding work for you!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Contribute at least enough to get the full company match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Increase your contribution percentage by 1% per year until maxed out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won’t happen overnight and it won’t happen by accident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Remember, slow and steady wins the race!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6EAD-2E1A-4EEE-AD17-B18F82F6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This is my idea of a great retirement!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FC14CF-181E-463A-A775-4048DF721F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28900" y="2053431"/>
            <a:ext cx="6934200" cy="3895725"/>
          </a:xfrm>
        </p:spPr>
      </p:pic>
    </p:spTree>
    <p:extLst>
      <p:ext uri="{BB962C8B-B14F-4D97-AF65-F5344CB8AC3E}">
        <p14:creationId xmlns:p14="http://schemas.microsoft.com/office/powerpoint/2010/main" val="2391539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4DEDD-EDCF-4A36-B476-0F819DE8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E294E91-25B6-47C4-B515-E1CF83ADA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51869" y="1825625"/>
            <a:ext cx="8288262" cy="4351338"/>
          </a:xfrm>
        </p:spPr>
      </p:pic>
    </p:spTree>
    <p:extLst>
      <p:ext uri="{BB962C8B-B14F-4D97-AF65-F5344CB8AC3E}">
        <p14:creationId xmlns:p14="http://schemas.microsoft.com/office/powerpoint/2010/main" val="403494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B148-8F47-436B-AC16-A1D705E84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Planning for Financial Security </a:t>
            </a:r>
            <a:br>
              <a:rPr lang="en-US" b="1" dirty="0"/>
            </a:br>
            <a:r>
              <a:rPr lang="en-US" b="1" dirty="0"/>
              <a:t>in Retirement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B01FC-4A75-456A-81B0-60057A023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Security is designed to replace approximately 30-35% of pre-retirement income</a:t>
            </a:r>
          </a:p>
          <a:p>
            <a:r>
              <a:rPr lang="en-US" dirty="0"/>
              <a:t>Many financial planners recommend individuals plan on living on between 70% and 80% of pre-retirement income in retirement </a:t>
            </a:r>
          </a:p>
          <a:p>
            <a:r>
              <a:rPr lang="en-US" dirty="0"/>
              <a:t>In light of these points, individuals should expect to be responsible for generating between 35% and 50% of their pre-retirement income from </a:t>
            </a:r>
            <a:r>
              <a:rPr lang="en-US" b="1" dirty="0"/>
              <a:t>non-Social Security </a:t>
            </a:r>
            <a:r>
              <a:rPr lang="en-US" dirty="0"/>
              <a:t>sources in retirement </a:t>
            </a:r>
          </a:p>
          <a:p>
            <a:r>
              <a:rPr lang="en-US" dirty="0"/>
              <a:t>An employer-provided 401(k) plan is an excellent vehicle to help achieve this goal </a:t>
            </a:r>
          </a:p>
        </p:txBody>
      </p:sp>
    </p:spTree>
    <p:extLst>
      <p:ext uri="{BB962C8B-B14F-4D97-AF65-F5344CB8AC3E}">
        <p14:creationId xmlns:p14="http://schemas.microsoft.com/office/powerpoint/2010/main" val="38101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8CB99-3824-42CC-81F2-BF2D7146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C624-F718-4009-B576-0F3577B0B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981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Jim </a:t>
            </a:r>
            <a:r>
              <a:rPr lang="en-US" b="1" dirty="0" err="1"/>
              <a:t>Eanes</a:t>
            </a:r>
            <a:r>
              <a:rPr lang="en-US" dirty="0"/>
              <a:t>, Manager, </a:t>
            </a:r>
            <a:r>
              <a:rPr lang="en-US" dirty="0" err="1"/>
              <a:t>Maygarden</a:t>
            </a:r>
            <a:r>
              <a:rPr lang="en-US" dirty="0"/>
              <a:t> Center for Financial Literacy </a:t>
            </a:r>
          </a:p>
          <a:p>
            <a:pPr marL="0" indent="0">
              <a:buNone/>
            </a:pPr>
            <a:r>
              <a:rPr lang="en-US" dirty="0"/>
              <a:t>                       850-474-2353 or </a:t>
            </a:r>
            <a:r>
              <a:rPr lang="en-US" dirty="0">
                <a:hlinkClick r:id="rId2"/>
              </a:rPr>
              <a:t>jeanes@uwf.edu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Gregory Prescott</a:t>
            </a:r>
            <a:r>
              <a:rPr lang="en-US" dirty="0"/>
              <a:t>, Director, </a:t>
            </a:r>
            <a:r>
              <a:rPr lang="en-US" dirty="0" err="1"/>
              <a:t>Maygarden</a:t>
            </a:r>
            <a:r>
              <a:rPr lang="en-US" dirty="0"/>
              <a:t> Center for Financial Literacy 		 	850-474-2622 or </a:t>
            </a:r>
            <a:r>
              <a:rPr lang="en-US" dirty="0">
                <a:hlinkClick r:id="rId3"/>
              </a:rPr>
              <a:t>gprescott@uwf.edu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5FB9F-BD57-47FC-B535-52E861B4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Gloomy News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E0FAA-645D-4350-BDA6-1FEDB31A8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October 2020 study by the Center for Retirement Research calculated the median savings in retirement accounts based on information provided by the Federal Reserve. The results: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Those Aged</a:t>
            </a:r>
            <a:r>
              <a:rPr lang="en-US" dirty="0"/>
              <a:t>                        </a:t>
            </a:r>
            <a:r>
              <a:rPr lang="en-US" u="sng" dirty="0"/>
              <a:t>Median Savings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35 to 44 			     $  51,000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45 to 54 			         90,000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55 to 64 			       120,000</a:t>
            </a:r>
          </a:p>
        </p:txBody>
      </p:sp>
    </p:spTree>
    <p:extLst>
      <p:ext uri="{BB962C8B-B14F-4D97-AF65-F5344CB8AC3E}">
        <p14:creationId xmlns:p14="http://schemas.microsoft.com/office/powerpoint/2010/main" val="176125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25F9-4F9E-4EA2-B317-6931FC5D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Fidelity Investments Recommends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A297E-BFE6-4299-BC71-F06718B7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order to have a comfortable retirement, Fidelity recommends individuals have the following amounts saved for </a:t>
            </a:r>
            <a:r>
              <a:rPr lang="en-US"/>
              <a:t>retirement purposes: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1x annual salary by the age of 30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3x annual salary by the age of 40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6x annual salary by the age of 50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8x annual salary by the age of 60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10x annual salary by the age of 67 </a:t>
            </a:r>
          </a:p>
        </p:txBody>
      </p:sp>
    </p:spTree>
    <p:extLst>
      <p:ext uri="{BB962C8B-B14F-4D97-AF65-F5344CB8AC3E}">
        <p14:creationId xmlns:p14="http://schemas.microsoft.com/office/powerpoint/2010/main" val="10486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94577-7BCC-42FA-9C9C-254A1CAD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this even possible?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99AB-39AC-4339-B5FB-F112E64B2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good news is, </a:t>
            </a:r>
            <a:r>
              <a:rPr lang="en-US" b="1" dirty="0"/>
              <a:t>YES</a:t>
            </a:r>
            <a:r>
              <a:rPr lang="en-US" dirty="0"/>
              <a:t> it is!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federal government acts as a partner in the process by allowing you to set aside funds from your paycheck on a </a:t>
            </a:r>
            <a:r>
              <a:rPr lang="en-US" b="1" i="1" dirty="0"/>
              <a:t>pre-tax basis </a:t>
            </a:r>
            <a:r>
              <a:rPr lang="en-US" dirty="0"/>
              <a:t>via 401k plans offered by most employers (other than the smallest companies).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order to encourage you to contribute to your 401k plan, many employers also </a:t>
            </a:r>
            <a:r>
              <a:rPr lang="en-US" b="1" i="1" dirty="0"/>
              <a:t>contribute to your account</a:t>
            </a:r>
            <a:r>
              <a:rPr lang="en-US" dirty="0"/>
              <a:t>. According to a recent Bureau of Labor Statistics study, the average employer match is </a:t>
            </a:r>
            <a:r>
              <a:rPr lang="en-US" b="1" i="1" dirty="0"/>
              <a:t>4.7% of the employee’s compensation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6493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0C02-8A10-42D0-A2AC-F68A8AE7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does a 401k plan work?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F44DB-FFF0-4B18-A1E1-98F7831B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employee elects to direct a percentage of his or her pre-tax compensation to be invested in the 401k plan. Many plans allow employees to direct up to 10% of their compensation to a 401k plan. </a:t>
            </a:r>
          </a:p>
          <a:p>
            <a:r>
              <a:rPr lang="en-US" dirty="0"/>
              <a:t>Employers typically match a percentage of the employee’s contributions. Employer contributions are also pre-tax. Many employers match the first 6% of employee contributions dollar-for-dollar. Other employers match employees’ contributions at a rate of 50% to 75%. </a:t>
            </a:r>
          </a:p>
          <a:p>
            <a:r>
              <a:rPr lang="en-US" dirty="0"/>
              <a:t>Both employee contributions and employer matching funds are invested </a:t>
            </a:r>
            <a:r>
              <a:rPr lang="en-US" b="1" dirty="0"/>
              <a:t>as the employee directs </a:t>
            </a:r>
            <a:r>
              <a:rPr lang="en-US" dirty="0"/>
              <a:t>by choosing among the plan’s investment options. </a:t>
            </a:r>
          </a:p>
        </p:txBody>
      </p:sp>
    </p:spTree>
    <p:extLst>
      <p:ext uri="{BB962C8B-B14F-4D97-AF65-F5344CB8AC3E}">
        <p14:creationId xmlns:p14="http://schemas.microsoft.com/office/powerpoint/2010/main" val="369666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EF4A9-2FEA-43B0-AED1-7E0AE3BA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Becoming a 401k Millionaire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07AF3-857D-4B96-9314-FF5EFAF08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does NOT happen by accident!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will NOT happen overnight!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takes time and persistence on your part. </a:t>
            </a:r>
          </a:p>
        </p:txBody>
      </p:sp>
    </p:spTree>
    <p:extLst>
      <p:ext uri="{BB962C8B-B14F-4D97-AF65-F5344CB8AC3E}">
        <p14:creationId xmlns:p14="http://schemas.microsoft.com/office/powerpoint/2010/main" val="362192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F4A7-0011-406C-A388-1381D5862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Becoming a 401k Millionaire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F036A-D4A2-48AB-84B1-2669DD75C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key points to remember: 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Start early</a:t>
            </a:r>
            <a:r>
              <a:rPr lang="en-US" dirty="0"/>
              <a:t>! Use compounding to your advantage.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When you begin, contribute at least enough to get your employer’s </a:t>
            </a:r>
            <a:r>
              <a:rPr lang="en-US" b="1" dirty="0"/>
              <a:t>full matching contribution (if applicable). </a:t>
            </a:r>
            <a:r>
              <a:rPr lang="en-US" dirty="0"/>
              <a:t> It’s free money!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Contribute EVERY pay period</a:t>
            </a:r>
            <a:r>
              <a:rPr lang="en-US" dirty="0"/>
              <a:t>. Be persistent, especially in the early years.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If you change jobs, </a:t>
            </a:r>
            <a:r>
              <a:rPr lang="en-US" b="1" dirty="0"/>
              <a:t>take your 401k balance with you </a:t>
            </a:r>
            <a:r>
              <a:rPr lang="en-US" dirty="0"/>
              <a:t>to your new employer or roll it over into a self-directed IRA. </a:t>
            </a:r>
          </a:p>
        </p:txBody>
      </p:sp>
    </p:spTree>
    <p:extLst>
      <p:ext uri="{BB962C8B-B14F-4D97-AF65-F5344CB8AC3E}">
        <p14:creationId xmlns:p14="http://schemas.microsoft.com/office/powerpoint/2010/main" val="23699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1829-B749-46F3-BB70-E046F8BC9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Hypothetical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51D7-3AF3-46EE-8AEB-157F6B15F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Twin Brothers: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Brother #1 contributes $2,000 per year to his IRA beginning at age 20 and ending at age 30. His investments earn 9% per year. At age 30, he has accumulated $30,386 and </a:t>
            </a:r>
            <a:r>
              <a:rPr lang="en-US" b="1" dirty="0"/>
              <a:t>stops</a:t>
            </a:r>
            <a:r>
              <a:rPr lang="en-US" dirty="0"/>
              <a:t> contributing to his IRA.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Brother #2 is jealous of his brother’s riches. Between the ages of 30 and 65, he contributes $2,000 per year to his IRA. His investments earn 9% per year.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29852</TotalTime>
  <Words>1104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Becoming a  401k Millionaire</vt:lpstr>
      <vt:lpstr>Planning for Financial Security  in Retirement  </vt:lpstr>
      <vt:lpstr>Some Gloomy News </vt:lpstr>
      <vt:lpstr>Fidelity Investments Recommends </vt:lpstr>
      <vt:lpstr>Is this even possible? </vt:lpstr>
      <vt:lpstr>How does a 401k plan work? </vt:lpstr>
      <vt:lpstr>Becoming a 401k Millionaire </vt:lpstr>
      <vt:lpstr>Becoming a 401k Millionaire </vt:lpstr>
      <vt:lpstr>A Hypothetical Example </vt:lpstr>
      <vt:lpstr>AT AGE 65 </vt:lpstr>
      <vt:lpstr>A REAL WORLD Example </vt:lpstr>
      <vt:lpstr>Year-by-Year Balances  As of January 31 </vt:lpstr>
      <vt:lpstr>Balances by Year  As of January 31  </vt:lpstr>
      <vt:lpstr>Projected Account Balances</vt:lpstr>
      <vt:lpstr>Some Additional Notes </vt:lpstr>
      <vt:lpstr>How Might YOU Become a Millionaire? </vt:lpstr>
      <vt:lpstr>Important Takeaways </vt:lpstr>
      <vt:lpstr>This is my idea of a great retirement! </vt:lpstr>
      <vt:lpstr>Questions? </vt:lpstr>
      <vt:lpstr>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 401k Millionaire</dc:title>
  <dc:creator>Greg Prescott</dc:creator>
  <cp:lastModifiedBy>Greg Prescott</cp:lastModifiedBy>
  <cp:revision>57</cp:revision>
  <cp:lastPrinted>2022-10-10T13:44:49Z</cp:lastPrinted>
  <dcterms:created xsi:type="dcterms:W3CDTF">2022-09-20T19:18:05Z</dcterms:created>
  <dcterms:modified xsi:type="dcterms:W3CDTF">2022-10-24T17:46:13Z</dcterms:modified>
</cp:coreProperties>
</file>